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10287000" cx="18288000"/>
  <p:notesSz cx="10287000" cy="18288000"/>
  <p:embeddedFontLst>
    <p:embeddedFont>
      <p:font typeface="IBM Plex Sans"/>
      <p:regular r:id="rId17"/>
      <p:bold r:id="rId18"/>
      <p:italic r:id="rId19"/>
      <p:boldItalic r:id="rId20"/>
    </p:embeddedFont>
    <p:embeddedFont>
      <p:font typeface="IBM Plex Mono"/>
      <p:regular r:id="rId21"/>
      <p:bold r:id="rId22"/>
      <p:italic r:id="rId23"/>
      <p:boldItalic r:id="rId24"/>
    </p:embeddedFont>
    <p:embeddedFont>
      <p:font typeface="Source Serif 4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9" roundtripDataSignature="AMtx7mgSjiDs11pptlUsXBoRd+QPE+yO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BMPlexSans-boldItalic.fntdata"/><Relationship Id="rId22" Type="http://schemas.openxmlformats.org/officeDocument/2006/relationships/font" Target="fonts/IBMPlexMono-bold.fntdata"/><Relationship Id="rId21" Type="http://schemas.openxmlformats.org/officeDocument/2006/relationships/font" Target="fonts/IBMPlexMono-regular.fntdata"/><Relationship Id="rId24" Type="http://schemas.openxmlformats.org/officeDocument/2006/relationships/font" Target="fonts/IBMPlexMono-boldItalic.fntdata"/><Relationship Id="rId23" Type="http://schemas.openxmlformats.org/officeDocument/2006/relationships/font" Target="fonts/IBMPlexMono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SourceSerif4-bold.fntdata"/><Relationship Id="rId25" Type="http://schemas.openxmlformats.org/officeDocument/2006/relationships/font" Target="fonts/SourceSerif4-regular.fntdata"/><Relationship Id="rId28" Type="http://schemas.openxmlformats.org/officeDocument/2006/relationships/font" Target="fonts/SourceSerif4-boldItalic.fntdata"/><Relationship Id="rId27" Type="http://schemas.openxmlformats.org/officeDocument/2006/relationships/font" Target="fonts/SourceSerif4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IBMPlexSans-regular.fntdata"/><Relationship Id="rId16" Type="http://schemas.openxmlformats.org/officeDocument/2006/relationships/slide" Target="slides/slide12.xml"/><Relationship Id="rId19" Type="http://schemas.openxmlformats.org/officeDocument/2006/relationships/font" Target="fonts/IBMPlexSans-italic.fntdata"/><Relationship Id="rId18" Type="http://schemas.openxmlformats.org/officeDocument/2006/relationships/font" Target="fonts/IBMPlex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714825" y="1371600"/>
            <a:ext cx="6858325" cy="6858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" name="Google Shape;42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9" name="Google Shape;79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4" name="Google Shape;164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5" name="Google Shape;195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2" name="Google Shape;232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4" name="Google Shape;274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0" name="Google Shape;320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6" name="Google Shape;366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8" name="Google Shape;418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3" name="Google Shape;453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33A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"/>
          <p:cNvSpPr/>
          <p:nvPr/>
        </p:nvSpPr>
        <p:spPr>
          <a:xfrm>
            <a:off x="914400" y="625475"/>
            <a:ext cx="9656108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8A4B"/>
              </a:buClr>
              <a:buSzPts val="1800"/>
              <a:buFont typeface="Courier New"/>
              <a:buNone/>
            </a:pPr>
            <a:r>
              <a:rPr b="0" i="0" lang="en-US" sz="1800" u="none" cap="none" strike="noStrike">
                <a:solidFill>
                  <a:srgbClr val="E08A4B"/>
                </a:solidFill>
                <a:latin typeface="Courier New"/>
                <a:ea typeface="Courier New"/>
                <a:cs typeface="Courier New"/>
                <a:sym typeface="Courier New"/>
              </a:rPr>
              <a:t>INDUSTRY ATTACHMENT (INTERNSHIP) · FINAL DEFENSE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14420057" y="336550"/>
            <a:ext cx="3248898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39DAC"/>
              </a:buClr>
              <a:buSzPts val="1800"/>
              <a:buFont typeface="Courier New"/>
              <a:buNone/>
            </a:pPr>
            <a:r>
              <a:rPr b="0" i="0" lang="en-US" sz="1800" u="none" cap="none" strike="noStrike">
                <a:solidFill>
                  <a:srgbClr val="939DAC"/>
                </a:solidFill>
                <a:latin typeface="Courier New"/>
                <a:ea typeface="Courier New"/>
                <a:cs typeface="Courier New"/>
                <a:sym typeface="Courier New"/>
              </a:rPr>
              <a:t>PGD-GB · Batch 11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914400" y="1381125"/>
            <a:ext cx="1143000" cy="47625"/>
          </a:xfrm>
          <a:prstGeom prst="rect">
            <a:avLst/>
          </a:prstGeom>
          <a:solidFill>
            <a:srgbClr val="C05A1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914400" y="1809750"/>
            <a:ext cx="9827612" cy="201304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511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40"/>
              <a:buFont typeface="Georgia"/>
              <a:buNone/>
            </a:pPr>
            <a:r>
              <a:rPr b="1" lang="en-US" sz="444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Sustainable and Ethical Sourcing Practices and Their Challenges in the Bangladeshi RMG Industry</a:t>
            </a:r>
            <a:endParaRPr sz="44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914400" y="4543028"/>
            <a:ext cx="9827612" cy="137517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226"/>
              </a:lnSpc>
              <a:spcBef>
                <a:spcPts val="0"/>
              </a:spcBef>
              <a:spcAft>
                <a:spcPts val="0"/>
              </a:spcAft>
              <a:buClr>
                <a:srgbClr val="C9D1DC"/>
              </a:buClr>
              <a:buSzPts val="2700"/>
              <a:buFont typeface="Arial"/>
              <a:buNone/>
            </a:pPr>
            <a:r>
              <a:rPr lang="en-US" sz="2700">
                <a:solidFill>
                  <a:srgbClr val="C9D1DC"/>
                </a:solidFill>
                <a:latin typeface="Arial"/>
                <a:ea typeface="Arial"/>
                <a:cs typeface="Arial"/>
                <a:sym typeface="Arial"/>
              </a:rPr>
              <a:t>A Buying/Liaison Office Perspective — an empirical study of woven-bottoms sourcing at the LPP S.A. Bangladesh Liaison Office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12207240" y="1356995"/>
            <a:ext cx="5615940" cy="5534024"/>
          </a:xfrm>
          <a:prstGeom prst="roundRect">
            <a:avLst>
              <a:gd fmla="val 1002" name="adj"/>
            </a:avLst>
          </a:prstGeom>
          <a:solidFill>
            <a:srgbClr val="1C2A44"/>
          </a:solidFill>
          <a:ln cap="flat" cmpd="sng" w="9525">
            <a:solidFill>
              <a:srgbClr val="3545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12655551" y="1696720"/>
            <a:ext cx="5919242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8A4B"/>
              </a:buClr>
              <a:buSzPts val="1800"/>
              <a:buFont typeface="Courier New"/>
              <a:buNone/>
            </a:pPr>
            <a:r>
              <a:rPr lang="en-US" sz="1800">
                <a:solidFill>
                  <a:srgbClr val="E08A4B"/>
                </a:solidFill>
                <a:latin typeface="Courier New"/>
                <a:ea typeface="Courier New"/>
                <a:cs typeface="Courier New"/>
                <a:sym typeface="Courier New"/>
              </a:rPr>
              <a:t>DEFENSE SCHEDULE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12655551" y="2147570"/>
            <a:ext cx="5919242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C97A6"/>
              </a:buClr>
              <a:buSzPts val="1800"/>
              <a:buFont typeface="Courier New"/>
              <a:buNone/>
            </a:pPr>
            <a:r>
              <a:rPr lang="en-US" sz="1800">
                <a:solidFill>
                  <a:srgbClr val="8C97A6"/>
                </a:solidFill>
                <a:latin typeface="Courier New"/>
                <a:ea typeface="Courier New"/>
                <a:cs typeface="Courier New"/>
                <a:sym typeface="Courier New"/>
              </a:rPr>
              <a:t>BOARD &amp; SLOT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12655551" y="2522220"/>
            <a:ext cx="5919242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250"/>
              <a:buFont typeface="Arial"/>
              <a:buNone/>
            </a:pPr>
            <a:r>
              <a:rPr b="1" lang="en-US" sz="2250">
                <a:solidFill>
                  <a:srgbClr val="F4F2ED"/>
                </a:solidFill>
                <a:latin typeface="Arial"/>
                <a:ea typeface="Arial"/>
                <a:cs typeface="Arial"/>
                <a:sym typeface="Arial"/>
              </a:rPr>
              <a:t>Board 05 · Slot 1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12655551" y="3042920"/>
            <a:ext cx="5919242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C97A6"/>
              </a:buClr>
              <a:buSzPts val="1800"/>
              <a:buFont typeface="Courier New"/>
              <a:buNone/>
            </a:pPr>
            <a:r>
              <a:rPr lang="en-US" sz="1800">
                <a:solidFill>
                  <a:srgbClr val="8C97A6"/>
                </a:solidFill>
                <a:latin typeface="Courier New"/>
                <a:ea typeface="Courier New"/>
                <a:cs typeface="Courier New"/>
                <a:sym typeface="Courier New"/>
              </a:rPr>
              <a:t>DATE &amp; TIME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12655551" y="3417570"/>
            <a:ext cx="5919242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250"/>
              <a:buFont typeface="Arial"/>
              <a:buNone/>
            </a:pPr>
            <a:r>
              <a:rPr b="1" lang="en-US" sz="2250">
                <a:solidFill>
                  <a:srgbClr val="F4F2ED"/>
                </a:solidFill>
                <a:latin typeface="Arial"/>
                <a:ea typeface="Arial"/>
                <a:cs typeface="Arial"/>
                <a:sym typeface="Arial"/>
              </a:rPr>
              <a:t>Wednesday, 19 August 2026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12655551" y="3843020"/>
            <a:ext cx="5919242" cy="387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D1DC"/>
              </a:buClr>
              <a:buSzPts val="2100"/>
              <a:buFont typeface="Arial"/>
              <a:buNone/>
            </a:pPr>
            <a:r>
              <a:rPr lang="en-US" sz="2100">
                <a:solidFill>
                  <a:srgbClr val="C9D1DC"/>
                </a:solidFill>
                <a:latin typeface="Arial"/>
                <a:ea typeface="Arial"/>
                <a:cs typeface="Arial"/>
                <a:sym typeface="Arial"/>
              </a:rPr>
              <a:t>8:00–10:00 PM · Online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12655551" y="4344670"/>
            <a:ext cx="5919242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C97A6"/>
              </a:buClr>
              <a:buSzPts val="1800"/>
              <a:buFont typeface="Courier New"/>
              <a:buNone/>
            </a:pPr>
            <a:r>
              <a:rPr lang="en-US" sz="1800">
                <a:solidFill>
                  <a:srgbClr val="8C97A6"/>
                </a:solidFill>
                <a:latin typeface="Courier New"/>
                <a:ea typeface="Courier New"/>
                <a:cs typeface="Courier New"/>
                <a:sym typeface="Courier New"/>
              </a:rPr>
              <a:t>BOARD MEMBERS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12655551" y="4719320"/>
            <a:ext cx="5919242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None/>
            </a:pPr>
            <a:r>
              <a:rPr b="1" lang="en-US" sz="22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Mohammad Saif Noman Khan</a:t>
            </a:r>
            <a:endParaRPr sz="22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12655551" y="5144770"/>
            <a:ext cx="5919242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250"/>
              <a:buFont typeface="Arial"/>
              <a:buNone/>
            </a:pPr>
            <a:r>
              <a:rPr b="1" lang="en-US" sz="2250">
                <a:solidFill>
                  <a:srgbClr val="F4F2ED"/>
                </a:solidFill>
                <a:latin typeface="Arial"/>
                <a:ea typeface="Arial"/>
                <a:cs typeface="Arial"/>
                <a:sym typeface="Arial"/>
              </a:rPr>
              <a:t>Tasneema Afrin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"/>
          <p:cNvSpPr/>
          <p:nvPr/>
        </p:nvSpPr>
        <p:spPr>
          <a:xfrm>
            <a:off x="12655551" y="5589270"/>
            <a:ext cx="5919242" cy="387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D1DC"/>
              </a:buClr>
              <a:buSzPts val="2100"/>
              <a:buFont typeface="Arial"/>
              <a:buNone/>
            </a:pPr>
            <a:r>
              <a:rPr lang="en-US" sz="2100">
                <a:solidFill>
                  <a:srgbClr val="C9D1DC"/>
                </a:solidFill>
                <a:latin typeface="Arial"/>
                <a:ea typeface="Arial"/>
                <a:cs typeface="Arial"/>
                <a:sym typeface="Arial"/>
              </a:rPr>
              <a:t>Associate Professors, IBA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"/>
          <p:cNvSpPr/>
          <p:nvPr/>
        </p:nvSpPr>
        <p:spPr>
          <a:xfrm>
            <a:off x="12655551" y="6090920"/>
            <a:ext cx="5919242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C97A6"/>
              </a:buClr>
              <a:buSzPts val="1800"/>
              <a:buFont typeface="Courier New"/>
              <a:buNone/>
            </a:pPr>
            <a:r>
              <a:rPr lang="en-US" sz="1800">
                <a:solidFill>
                  <a:srgbClr val="8C97A6"/>
                </a:solidFill>
                <a:latin typeface="Courier New"/>
                <a:ea typeface="Courier New"/>
                <a:cs typeface="Courier New"/>
                <a:sym typeface="Courier New"/>
              </a:rPr>
              <a:t>FORMAT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"/>
          <p:cNvSpPr/>
          <p:nvPr/>
        </p:nvSpPr>
        <p:spPr>
          <a:xfrm>
            <a:off x="12655551" y="6465570"/>
            <a:ext cx="5919242" cy="387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D1DC"/>
              </a:buClr>
              <a:buSzPts val="2100"/>
              <a:buFont typeface="Arial"/>
              <a:buNone/>
            </a:pPr>
            <a:r>
              <a:rPr lang="en-US" sz="2100">
                <a:solidFill>
                  <a:srgbClr val="C9D1DC"/>
                </a:solidFill>
                <a:latin typeface="Arial"/>
                <a:ea typeface="Arial"/>
                <a:cs typeface="Arial"/>
                <a:sym typeface="Arial"/>
              </a:rPr>
              <a:t>10 min presentation + 5 min Q/A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1"/>
          <p:cNvSpPr/>
          <p:nvPr/>
        </p:nvSpPr>
        <p:spPr>
          <a:xfrm>
            <a:off x="914400" y="7290435"/>
            <a:ext cx="17099280" cy="45719"/>
          </a:xfrm>
          <a:prstGeom prst="rect">
            <a:avLst/>
          </a:prstGeom>
          <a:solidFill>
            <a:srgbClr val="35455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1"/>
          <p:cNvSpPr/>
          <p:nvPr/>
        </p:nvSpPr>
        <p:spPr>
          <a:xfrm>
            <a:off x="914400" y="7489825"/>
            <a:ext cx="561594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C97A6"/>
              </a:buClr>
              <a:buSzPts val="1800"/>
              <a:buFont typeface="Courier New"/>
              <a:buNone/>
            </a:pPr>
            <a:r>
              <a:rPr lang="en-US" sz="1800">
                <a:solidFill>
                  <a:srgbClr val="8C97A6"/>
                </a:solidFill>
                <a:latin typeface="Courier New"/>
                <a:ea typeface="Courier New"/>
                <a:cs typeface="Courier New"/>
                <a:sym typeface="Courier New"/>
              </a:rPr>
              <a:t>PRESENTED BY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1"/>
          <p:cNvSpPr/>
          <p:nvPr/>
        </p:nvSpPr>
        <p:spPr>
          <a:xfrm>
            <a:off x="914400" y="7921625"/>
            <a:ext cx="5615940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250"/>
              <a:buFont typeface="Arial"/>
              <a:buNone/>
            </a:pPr>
            <a:r>
              <a:rPr b="1" lang="en-US" sz="2250">
                <a:solidFill>
                  <a:srgbClr val="F4F2ED"/>
                </a:solidFill>
                <a:latin typeface="Arial"/>
                <a:ea typeface="Arial"/>
                <a:cs typeface="Arial"/>
                <a:sym typeface="Arial"/>
              </a:rPr>
              <a:t>Md. Sohel Rana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1"/>
          <p:cNvSpPr/>
          <p:nvPr/>
        </p:nvSpPr>
        <p:spPr>
          <a:xfrm>
            <a:off x="914400" y="8366125"/>
            <a:ext cx="5615940" cy="387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D1DC"/>
              </a:buClr>
              <a:buSzPts val="2100"/>
              <a:buFont typeface="Arial"/>
              <a:buNone/>
            </a:pPr>
            <a:r>
              <a:rPr lang="en-US" sz="2100">
                <a:solidFill>
                  <a:srgbClr val="C9D1DC"/>
                </a:solidFill>
                <a:latin typeface="Arial"/>
                <a:ea typeface="Arial"/>
                <a:cs typeface="Arial"/>
                <a:sym typeface="Arial"/>
              </a:rPr>
              <a:t>Roll No. 251110214 · Batch 11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1"/>
          <p:cNvSpPr/>
          <p:nvPr/>
        </p:nvSpPr>
        <p:spPr>
          <a:xfrm>
            <a:off x="6591300" y="7489825"/>
            <a:ext cx="561594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C97A6"/>
              </a:buClr>
              <a:buSzPts val="1800"/>
              <a:buFont typeface="Courier New"/>
              <a:buNone/>
            </a:pPr>
            <a:r>
              <a:rPr lang="en-US" sz="1800">
                <a:solidFill>
                  <a:srgbClr val="8C97A6"/>
                </a:solidFill>
                <a:latin typeface="Courier New"/>
                <a:ea typeface="Courier New"/>
                <a:cs typeface="Courier New"/>
                <a:sym typeface="Courier New"/>
              </a:rPr>
              <a:t>PROGRAMME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6591300" y="7921625"/>
            <a:ext cx="5258562" cy="7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250"/>
              <a:buFont typeface="Arial"/>
              <a:buNone/>
            </a:pPr>
            <a:r>
              <a:rPr b="1" lang="en-US" sz="2250">
                <a:solidFill>
                  <a:srgbClr val="F4F2ED"/>
                </a:solidFill>
                <a:latin typeface="Arial"/>
                <a:ea typeface="Arial"/>
                <a:cs typeface="Arial"/>
                <a:sym typeface="Arial"/>
              </a:rPr>
              <a:t>Post Graduate Diploma in Garment Business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1"/>
          <p:cNvSpPr/>
          <p:nvPr/>
        </p:nvSpPr>
        <p:spPr>
          <a:xfrm>
            <a:off x="6591300" y="8734425"/>
            <a:ext cx="5615940" cy="387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D1DC"/>
              </a:buClr>
              <a:buSzPts val="2100"/>
              <a:buFont typeface="Arial"/>
              <a:buNone/>
            </a:pPr>
            <a:r>
              <a:rPr lang="en-US" sz="2100">
                <a:solidFill>
                  <a:srgbClr val="C9D1DC"/>
                </a:solidFill>
                <a:latin typeface="Arial"/>
                <a:ea typeface="Arial"/>
                <a:cs typeface="Arial"/>
                <a:sym typeface="Arial"/>
              </a:rPr>
              <a:t>IBA, University of Dhaka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"/>
          <p:cNvSpPr/>
          <p:nvPr/>
        </p:nvSpPr>
        <p:spPr>
          <a:xfrm>
            <a:off x="12268200" y="7489825"/>
            <a:ext cx="561594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C97A6"/>
              </a:buClr>
              <a:buSzPts val="1800"/>
              <a:buFont typeface="Courier New"/>
              <a:buNone/>
            </a:pPr>
            <a:r>
              <a:rPr lang="en-US" sz="1800">
                <a:solidFill>
                  <a:srgbClr val="8C97A6"/>
                </a:solidFill>
                <a:latin typeface="Courier New"/>
                <a:ea typeface="Courier New"/>
                <a:cs typeface="Courier New"/>
                <a:sym typeface="Courier New"/>
              </a:rPr>
              <a:t>ACADEMIC SUPERVISOR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"/>
          <p:cNvSpPr/>
          <p:nvPr/>
        </p:nvSpPr>
        <p:spPr>
          <a:xfrm>
            <a:off x="12268200" y="7921625"/>
            <a:ext cx="5615940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8A4B"/>
              </a:buClr>
              <a:buSzPts val="2250"/>
              <a:buFont typeface="Arial"/>
              <a:buNone/>
            </a:pPr>
            <a:r>
              <a:rPr b="1" lang="en-US" sz="2250">
                <a:solidFill>
                  <a:srgbClr val="E08A4B"/>
                </a:solidFill>
                <a:latin typeface="Arial"/>
                <a:ea typeface="Arial"/>
                <a:cs typeface="Arial"/>
                <a:sym typeface="Arial"/>
              </a:rPr>
              <a:t>Mohammad Saif Noman Khan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1"/>
          <p:cNvSpPr/>
          <p:nvPr/>
        </p:nvSpPr>
        <p:spPr>
          <a:xfrm>
            <a:off x="12268200" y="8366125"/>
            <a:ext cx="5258562" cy="7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D1DC"/>
              </a:buClr>
              <a:buSzPts val="2100"/>
              <a:buFont typeface="Arial"/>
              <a:buNone/>
            </a:pPr>
            <a:r>
              <a:rPr lang="en-US" sz="2100">
                <a:solidFill>
                  <a:srgbClr val="C9D1DC"/>
                </a:solidFill>
                <a:latin typeface="Arial"/>
                <a:ea typeface="Arial"/>
                <a:cs typeface="Arial"/>
                <a:sym typeface="Arial"/>
              </a:rPr>
              <a:t>Associate Professor, IBA, University of Dhaka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2ED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"/>
          <p:cNvSpPr/>
          <p:nvPr/>
        </p:nvSpPr>
        <p:spPr>
          <a:xfrm>
            <a:off x="914400" y="1250950"/>
            <a:ext cx="16459200" cy="9525"/>
          </a:xfrm>
          <a:prstGeom prst="rect">
            <a:avLst/>
          </a:prstGeom>
          <a:solidFill>
            <a:srgbClr val="DAD4C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914400" y="762000"/>
            <a:ext cx="4425761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ABOUT THE ORGANIZATION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"/>
          <p:cNvSpPr/>
          <p:nvPr/>
        </p:nvSpPr>
        <p:spPr>
          <a:xfrm>
            <a:off x="16189425" y="762000"/>
            <a:ext cx="1260376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099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8A9099"/>
                </a:solidFill>
                <a:latin typeface="IBM Plex Mono"/>
                <a:ea typeface="IBM Plex Mono"/>
                <a:cs typeface="IBM Plex Mono"/>
                <a:sym typeface="IBM Plex Mono"/>
              </a:rPr>
              <a:t>02 / 12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914400" y="1619251"/>
            <a:ext cx="15249624" cy="64353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831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5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An internal buying office that sits between the brand and the factory</a:t>
            </a:r>
            <a:endParaRPr sz="4050">
              <a:solidFill>
                <a:schemeClr val="dk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914400" y="3249017"/>
            <a:ext cx="771144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099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8A9099"/>
                </a:solidFill>
                <a:latin typeface="IBM Plex Mono"/>
                <a:ea typeface="IBM Plex Mono"/>
                <a:cs typeface="IBM Plex Mono"/>
                <a:sym typeface="IBM Plex Mono"/>
              </a:rPr>
              <a:t>LPP S.A.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914400" y="3795117"/>
            <a:ext cx="7220712" cy="128111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250"/>
              <a:buFont typeface="IBM Plex Sans"/>
              <a:buNone/>
            </a:pPr>
            <a:r>
              <a:rPr lang="en-US" sz="225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Polish apparel company, founded in Gdańsk in 1991. Around 30,000 employees and sales in over 40 markets.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2"/>
          <p:cNvSpPr/>
          <p:nvPr/>
        </p:nvSpPr>
        <p:spPr>
          <a:xfrm>
            <a:off x="914400" y="5285780"/>
            <a:ext cx="7711440" cy="45243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250"/>
              <a:buFont typeface="IBM Plex Sans"/>
              <a:buNone/>
            </a:pPr>
            <a:r>
              <a:rPr lang="en-US" sz="225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Five brands: Reserved, Cropp, House, Mohito, Sinsay.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2"/>
          <p:cNvSpPr/>
          <p:nvPr/>
        </p:nvSpPr>
        <p:spPr>
          <a:xfrm>
            <a:off x="914400" y="5947767"/>
            <a:ext cx="7220712" cy="8667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250"/>
              <a:buFont typeface="IBM Plex Sans"/>
              <a:buNone/>
            </a:pPr>
            <a:r>
              <a:rPr b="1" lang="en-US" sz="225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LPP owns no factories in Bangladesh. It operates through the Bangladesh Liaison Office.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2"/>
          <p:cNvSpPr/>
          <p:nvPr/>
        </p:nvSpPr>
        <p:spPr>
          <a:xfrm>
            <a:off x="914400" y="7024092"/>
            <a:ext cx="25400" cy="773311"/>
          </a:xfrm>
          <a:prstGeom prst="rect">
            <a:avLst/>
          </a:prstGeom>
          <a:solidFill>
            <a:srgbClr val="C05A1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2"/>
          <p:cNvSpPr/>
          <p:nvPr/>
        </p:nvSpPr>
        <p:spPr>
          <a:xfrm>
            <a:off x="1149350" y="7024092"/>
            <a:ext cx="6985762" cy="81141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0727"/>
              </a:lnSpc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5B6470"/>
                </a:solidFill>
                <a:latin typeface="IBM Plex Sans"/>
                <a:ea typeface="IBM Plex Sans"/>
                <a:cs typeface="IBM Plex Sans"/>
                <a:sym typeface="IBM Plex Sans"/>
              </a:rPr>
              <a:t>An internal buying office sourcing only for LPP's own brands — not a trading house or commission agent.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2"/>
          <p:cNvSpPr/>
          <p:nvPr/>
        </p:nvSpPr>
        <p:spPr>
          <a:xfrm>
            <a:off x="8610600" y="3249017"/>
            <a:ext cx="8763000" cy="1206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DF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2"/>
          <p:cNvSpPr/>
          <p:nvPr/>
        </p:nvSpPr>
        <p:spPr>
          <a:xfrm>
            <a:off x="8921750" y="3464917"/>
            <a:ext cx="8954770" cy="4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400"/>
              <a:buFont typeface="IBM Plex Sans"/>
              <a:buNone/>
            </a:pPr>
            <a:r>
              <a:rPr b="1" lang="en-US" sz="24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LPP brand teams, Poland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2"/>
          <p:cNvSpPr/>
          <p:nvPr/>
        </p:nvSpPr>
        <p:spPr>
          <a:xfrm>
            <a:off x="8921750" y="3915767"/>
            <a:ext cx="895477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1950"/>
              <a:buFont typeface="IBM Plex Sans"/>
              <a:buNone/>
            </a:pPr>
            <a:r>
              <a:rPr lang="en-US" sz="1950">
                <a:solidFill>
                  <a:srgbClr val="5B6470"/>
                </a:solidFill>
                <a:latin typeface="IBM Plex Sans"/>
                <a:ea typeface="IBM Plex Sans"/>
                <a:cs typeface="IBM Plex Sans"/>
                <a:sym typeface="IBM Plex Sans"/>
              </a:rPr>
              <a:t>Buying decisions, prices, delivery dates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2"/>
          <p:cNvSpPr/>
          <p:nvPr/>
        </p:nvSpPr>
        <p:spPr>
          <a:xfrm>
            <a:off x="8172450" y="4569817"/>
            <a:ext cx="96393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950"/>
              <a:buFont typeface="IBM Plex Sans"/>
              <a:buNone/>
            </a:pPr>
            <a:r>
              <a:rPr lang="en-US" sz="1950">
                <a:solidFill>
                  <a:srgbClr val="C05A18"/>
                </a:solidFill>
                <a:latin typeface="IBM Plex Sans"/>
                <a:ea typeface="IBM Plex Sans"/>
                <a:cs typeface="IBM Plex Sans"/>
                <a:sym typeface="IBM Plex Sans"/>
              </a:rPr>
              <a:t>▼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"/>
          <p:cNvSpPr/>
          <p:nvPr/>
        </p:nvSpPr>
        <p:spPr>
          <a:xfrm>
            <a:off x="8610600" y="5007968"/>
            <a:ext cx="8763000" cy="1257300"/>
          </a:xfrm>
          <a:prstGeom prst="rect">
            <a:avLst/>
          </a:prstGeom>
          <a:solidFill>
            <a:srgbClr val="1623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"/>
          <p:cNvSpPr/>
          <p:nvPr/>
        </p:nvSpPr>
        <p:spPr>
          <a:xfrm>
            <a:off x="8915400" y="5236568"/>
            <a:ext cx="89687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550"/>
              <a:buFont typeface="IBM Plex Sans"/>
              <a:buNone/>
            </a:pPr>
            <a:r>
              <a:rPr b="1" lang="en-US" sz="2550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LPP S.A. Bangladesh Liaison Office</a:t>
            </a:r>
            <a:endParaRPr sz="25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2"/>
          <p:cNvSpPr/>
          <p:nvPr/>
        </p:nvSpPr>
        <p:spPr>
          <a:xfrm>
            <a:off x="8915400" y="5712818"/>
            <a:ext cx="896874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D1DC"/>
              </a:buClr>
              <a:buSzPts val="1950"/>
              <a:buFont typeface="IBM Plex Sans"/>
              <a:buNone/>
            </a:pPr>
            <a:r>
              <a:rPr lang="en-US" sz="1950">
                <a:solidFill>
                  <a:srgbClr val="C9D1DC"/>
                </a:solidFill>
                <a:latin typeface="IBM Plex Sans"/>
                <a:ea typeface="IBM Plex Sans"/>
                <a:cs typeface="IBM Plex Sans"/>
                <a:sym typeface="IBM Plex Sans"/>
              </a:rPr>
              <a:t>Nomination, production plans, follow-up, risk escalation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2"/>
          <p:cNvSpPr/>
          <p:nvPr/>
        </p:nvSpPr>
        <p:spPr>
          <a:xfrm>
            <a:off x="8172450" y="6379568"/>
            <a:ext cx="96393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950"/>
              <a:buFont typeface="IBM Plex Sans"/>
              <a:buNone/>
            </a:pPr>
            <a:r>
              <a:rPr lang="en-US" sz="1950">
                <a:solidFill>
                  <a:srgbClr val="C05A18"/>
                </a:solidFill>
                <a:latin typeface="IBM Plex Sans"/>
                <a:ea typeface="IBM Plex Sans"/>
                <a:cs typeface="IBM Plex Sans"/>
                <a:sym typeface="IBM Plex Sans"/>
              </a:rPr>
              <a:t>▼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"/>
          <p:cNvSpPr/>
          <p:nvPr/>
        </p:nvSpPr>
        <p:spPr>
          <a:xfrm>
            <a:off x="8610600" y="6817718"/>
            <a:ext cx="8763000" cy="1206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DF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"/>
          <p:cNvSpPr/>
          <p:nvPr/>
        </p:nvSpPr>
        <p:spPr>
          <a:xfrm>
            <a:off x="8921750" y="7033617"/>
            <a:ext cx="8954770" cy="4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400"/>
              <a:buFont typeface="IBM Plex Sans"/>
              <a:buNone/>
            </a:pPr>
            <a:r>
              <a:rPr b="1" lang="en-US" sz="24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Bangladeshi suppliers and factories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2"/>
          <p:cNvSpPr/>
          <p:nvPr/>
        </p:nvSpPr>
        <p:spPr>
          <a:xfrm>
            <a:off x="8921750" y="7484468"/>
            <a:ext cx="895477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1950"/>
              <a:buFont typeface="IBM Plex Sans"/>
              <a:buNone/>
            </a:pPr>
            <a:r>
              <a:rPr lang="en-US" sz="1950">
                <a:solidFill>
                  <a:srgbClr val="5B647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Capacity, production reality, compliance status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8610600" y="8214717"/>
            <a:ext cx="2773759" cy="488950"/>
          </a:xfrm>
          <a:prstGeom prst="rect">
            <a:avLst/>
          </a:prstGeom>
          <a:solidFill>
            <a:srgbClr val="E9E5D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8763000" y="8309967"/>
            <a:ext cx="2552172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657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3B4657"/>
                </a:solidFill>
                <a:latin typeface="IBM Plex Mono"/>
                <a:ea typeface="IBM Plex Mono"/>
                <a:cs typeface="IBM Plex Mono"/>
                <a:sym typeface="IBM Plex Mono"/>
              </a:rPr>
              <a:t>buyer expectations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11498660" y="8214717"/>
            <a:ext cx="2773759" cy="488950"/>
          </a:xfrm>
          <a:prstGeom prst="rect">
            <a:avLst/>
          </a:prstGeom>
          <a:solidFill>
            <a:srgbClr val="E9E5D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11651060" y="8309967"/>
            <a:ext cx="2552172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657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3B4657"/>
                </a:solidFill>
                <a:latin typeface="IBM Plex Mono"/>
                <a:ea typeface="IBM Plex Mono"/>
                <a:cs typeface="IBM Plex Mono"/>
                <a:sym typeface="IBM Plex Mono"/>
              </a:rPr>
              <a:t>factory capability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14386720" y="8214717"/>
            <a:ext cx="2773759" cy="488950"/>
          </a:xfrm>
          <a:prstGeom prst="rect">
            <a:avLst/>
          </a:prstGeom>
          <a:solidFill>
            <a:srgbClr val="E9E5D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14539120" y="8309967"/>
            <a:ext cx="2552172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657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3B4657"/>
                </a:solidFill>
                <a:latin typeface="IBM Plex Mono"/>
                <a:ea typeface="IBM Plex Mono"/>
                <a:cs typeface="IBM Plex Mono"/>
                <a:sym typeface="IBM Plex Mono"/>
              </a:rPr>
              <a:t>production reality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/>
          <p:nvPr/>
        </p:nvSpPr>
        <p:spPr>
          <a:xfrm>
            <a:off x="8610600" y="8817968"/>
            <a:ext cx="3459559" cy="488950"/>
          </a:xfrm>
          <a:prstGeom prst="rect">
            <a:avLst/>
          </a:prstGeom>
          <a:solidFill>
            <a:srgbClr val="E9E5D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8763000" y="8913218"/>
            <a:ext cx="3258546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657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3B4657"/>
                </a:solidFill>
                <a:latin typeface="IBM Plex Mono"/>
                <a:ea typeface="IBM Plex Mono"/>
                <a:cs typeface="IBM Plex Mono"/>
                <a:sym typeface="IBM Plex Mono"/>
              </a:rPr>
              <a:t>compliance requirements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12184460" y="8817968"/>
            <a:ext cx="3048000" cy="488950"/>
          </a:xfrm>
          <a:prstGeom prst="rect">
            <a:avLst/>
          </a:prstGeom>
          <a:solidFill>
            <a:srgbClr val="E9E5D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12336860" y="8913218"/>
            <a:ext cx="283464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4657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3B4657"/>
                </a:solidFill>
                <a:latin typeface="IBM Plex Mono"/>
                <a:ea typeface="IBM Plex Mono"/>
                <a:cs typeface="IBM Plex Mono"/>
                <a:sym typeface="IBM Plex Mono"/>
              </a:rPr>
              <a:t>delivery commitments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 txBox="1"/>
          <p:nvPr/>
        </p:nvSpPr>
        <p:spPr>
          <a:xfrm>
            <a:off x="2895600" y="262128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2ED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/>
          <p:nvPr/>
        </p:nvSpPr>
        <p:spPr>
          <a:xfrm>
            <a:off x="914400" y="1250950"/>
            <a:ext cx="16459200" cy="9525"/>
          </a:xfrm>
          <a:prstGeom prst="rect">
            <a:avLst/>
          </a:prstGeom>
          <a:solidFill>
            <a:srgbClr val="DAD4C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914400" y="762000"/>
            <a:ext cx="5431601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AREA OF WORK AND OBJECTIVES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16189425" y="762000"/>
            <a:ext cx="1260376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099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8A9099"/>
                </a:solidFill>
                <a:latin typeface="IBM Plex Mono"/>
                <a:ea typeface="IBM Plex Mono"/>
                <a:cs typeface="IBM Plex Mono"/>
                <a:sym typeface="IBM Plex Mono"/>
              </a:rPr>
              <a:t>03 / 12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914400" y="1619250"/>
            <a:ext cx="15192375" cy="62438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83189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4050"/>
              <a:buFont typeface="Source Serif 4"/>
              <a:buNone/>
            </a:pPr>
            <a:r>
              <a:rPr b="1" lang="en-US" sz="4050">
                <a:solidFill>
                  <a:srgbClr val="101A2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The research question comes directly from the desk I run</a:t>
            </a:r>
            <a:endParaRPr sz="4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914400" y="2624634"/>
            <a:ext cx="8070076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099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8A9099"/>
                </a:solidFill>
                <a:latin typeface="IBM Plex Mono"/>
                <a:ea typeface="IBM Plex Mono"/>
                <a:cs typeface="IBM Plex Mono"/>
                <a:sym typeface="IBM Plex Mono"/>
              </a:rPr>
              <a:t>MY AREA OF WORK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3"/>
          <p:cNvSpPr/>
          <p:nvPr/>
        </p:nvSpPr>
        <p:spPr>
          <a:xfrm>
            <a:off x="914400" y="3132634"/>
            <a:ext cx="7556526" cy="86102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4516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400"/>
              <a:buFont typeface="IBM Plex Sans"/>
              <a:buNone/>
            </a:pPr>
            <a:r>
              <a:rPr b="1" lang="en-US" sz="24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Merchandising Team Leader — denim, non-denim woven bottoms and accessories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3"/>
          <p:cNvSpPr/>
          <p:nvPr/>
        </p:nvSpPr>
        <p:spPr>
          <a:xfrm>
            <a:off x="914400" y="4165104"/>
            <a:ext cx="7336433" cy="9525"/>
          </a:xfrm>
          <a:prstGeom prst="rect">
            <a:avLst/>
          </a:prstGeom>
          <a:solidFill>
            <a:srgbClr val="DAD4C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3"/>
          <p:cNvSpPr/>
          <p:nvPr/>
        </p:nvSpPr>
        <p:spPr>
          <a:xfrm>
            <a:off x="914400" y="4304804"/>
            <a:ext cx="7556526" cy="41096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026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75"/>
              <a:buFont typeface="IBM Plex Sans"/>
              <a:buNone/>
            </a:pPr>
            <a:r>
              <a:rPr lang="en-US" sz="2175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Supplier nomination and coordination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/>
          <p:nvPr/>
        </p:nvSpPr>
        <p:spPr>
          <a:xfrm>
            <a:off x="914400" y="4811018"/>
            <a:ext cx="7336433" cy="9525"/>
          </a:xfrm>
          <a:prstGeom prst="rect">
            <a:avLst/>
          </a:prstGeom>
          <a:solidFill>
            <a:srgbClr val="DAD4C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914400" y="4950718"/>
            <a:ext cx="7556526" cy="41096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026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75"/>
              <a:buFont typeface="IBM Plex Sans"/>
              <a:buNone/>
            </a:pPr>
            <a:r>
              <a:rPr lang="en-US" sz="2175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Production follow-up against the time-and-action plan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3"/>
          <p:cNvSpPr/>
          <p:nvPr/>
        </p:nvSpPr>
        <p:spPr>
          <a:xfrm>
            <a:off x="914400" y="5456932"/>
            <a:ext cx="7336433" cy="9525"/>
          </a:xfrm>
          <a:prstGeom prst="rect">
            <a:avLst/>
          </a:prstGeom>
          <a:solidFill>
            <a:srgbClr val="DAD4C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3"/>
          <p:cNvSpPr/>
          <p:nvPr/>
        </p:nvSpPr>
        <p:spPr>
          <a:xfrm>
            <a:off x="914400" y="5596632"/>
            <a:ext cx="7556526" cy="41096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026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75"/>
              <a:buFont typeface="IBM Plex Sans"/>
              <a:buNone/>
            </a:pPr>
            <a:r>
              <a:rPr lang="en-US" sz="2175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Quality and compliance coordination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3"/>
          <p:cNvSpPr/>
          <p:nvPr/>
        </p:nvSpPr>
        <p:spPr>
          <a:xfrm>
            <a:off x="914400" y="6102846"/>
            <a:ext cx="7336433" cy="9525"/>
          </a:xfrm>
          <a:prstGeom prst="rect">
            <a:avLst/>
          </a:prstGeom>
          <a:solidFill>
            <a:srgbClr val="DAD4C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3"/>
          <p:cNvSpPr/>
          <p:nvPr/>
        </p:nvSpPr>
        <p:spPr>
          <a:xfrm>
            <a:off x="914400" y="6242546"/>
            <a:ext cx="7556526" cy="41096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026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75"/>
              <a:buFont typeface="IBM Plex Sans"/>
              <a:buNone/>
            </a:pPr>
            <a:r>
              <a:rPr lang="en-US" sz="2175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Delivery commitments and risk escalation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3"/>
          <p:cNvSpPr/>
          <p:nvPr/>
        </p:nvSpPr>
        <p:spPr>
          <a:xfrm>
            <a:off x="8936633" y="2624634"/>
            <a:ext cx="928055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099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8A9099"/>
                </a:solidFill>
                <a:latin typeface="IBM Plex Mono"/>
                <a:ea typeface="IBM Plex Mono"/>
                <a:cs typeface="IBM Plex Mono"/>
                <a:sym typeface="IBM Plex Mono"/>
              </a:rPr>
              <a:t>RESEARCH OBJECTIVES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3"/>
          <p:cNvSpPr/>
          <p:nvPr/>
        </p:nvSpPr>
        <p:spPr>
          <a:xfrm>
            <a:off x="8936633" y="3132634"/>
            <a:ext cx="8436868" cy="2080022"/>
          </a:xfrm>
          <a:prstGeom prst="rect">
            <a:avLst/>
          </a:prstGeom>
          <a:solidFill>
            <a:srgbClr val="1623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3"/>
          <p:cNvSpPr/>
          <p:nvPr/>
        </p:nvSpPr>
        <p:spPr>
          <a:xfrm>
            <a:off x="9241433" y="3399334"/>
            <a:ext cx="8062086" cy="158472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6842"/>
              </a:lnSpc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175"/>
              <a:buFont typeface="IBM Plex Sans"/>
              <a:buNone/>
            </a:pPr>
            <a:r>
              <a:rPr b="1" lang="en-US" sz="2175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Broad objective — </a:t>
            </a:r>
            <a:r>
              <a:rPr lang="en-US" sz="2175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investigate sustainable and ethical sourcing practices in woven-bottoms sourcing, and the challenges affecting their implementation, through the LPP S.A. Bangladesh Liaison Office.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3"/>
          <p:cNvSpPr/>
          <p:nvPr/>
        </p:nvSpPr>
        <p:spPr>
          <a:xfrm>
            <a:off x="8936633" y="5422206"/>
            <a:ext cx="4132659" cy="1545233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DF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3"/>
          <p:cNvSpPr/>
          <p:nvPr/>
        </p:nvSpPr>
        <p:spPr>
          <a:xfrm>
            <a:off x="9171583" y="5638106"/>
            <a:ext cx="4029036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950"/>
              <a:buFont typeface="IBM Plex Mono"/>
              <a:buNone/>
            </a:pPr>
            <a:r>
              <a:rPr lang="en-US" sz="195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01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/>
          <p:nvPr/>
        </p:nvSpPr>
        <p:spPr>
          <a:xfrm>
            <a:off x="9171583" y="6057206"/>
            <a:ext cx="3772642" cy="73243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160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025"/>
              <a:buFont typeface="IBM Plex Sans"/>
              <a:buNone/>
            </a:pPr>
            <a:r>
              <a:rPr lang="en-US" sz="2025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Sustainability and compliance in everyday sourcing decisions</a:t>
            </a:r>
            <a:endParaRPr sz="20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/>
          <p:nvPr/>
        </p:nvSpPr>
        <p:spPr>
          <a:xfrm>
            <a:off x="13240743" y="5422206"/>
            <a:ext cx="4132759" cy="1545233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DF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13475693" y="5638106"/>
            <a:ext cx="402914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950"/>
              <a:buFont typeface="IBM Plex Mono"/>
              <a:buNone/>
            </a:pPr>
            <a:r>
              <a:rPr lang="en-US" sz="195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02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3"/>
          <p:cNvSpPr/>
          <p:nvPr/>
        </p:nvSpPr>
        <p:spPr>
          <a:xfrm>
            <a:off x="13475693" y="6057206"/>
            <a:ext cx="3772744" cy="73243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160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025"/>
              <a:buFont typeface="IBM Plex Sans"/>
              <a:buNone/>
            </a:pPr>
            <a:r>
              <a:rPr lang="en-US" sz="2025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role and the limitations of the liaison office</a:t>
            </a:r>
            <a:endParaRPr sz="20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"/>
          <p:cNvSpPr/>
          <p:nvPr/>
        </p:nvSpPr>
        <p:spPr>
          <a:xfrm>
            <a:off x="8936633" y="7138889"/>
            <a:ext cx="4132659" cy="1545233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DF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3"/>
          <p:cNvSpPr/>
          <p:nvPr/>
        </p:nvSpPr>
        <p:spPr>
          <a:xfrm>
            <a:off x="9171583" y="7354788"/>
            <a:ext cx="4029036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950"/>
              <a:buFont typeface="IBM Plex Mono"/>
              <a:buNone/>
            </a:pPr>
            <a:r>
              <a:rPr lang="en-US" sz="195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03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3"/>
          <p:cNvSpPr/>
          <p:nvPr/>
        </p:nvSpPr>
        <p:spPr>
          <a:xfrm>
            <a:off x="9171583" y="7773888"/>
            <a:ext cx="3772642" cy="73243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160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025"/>
              <a:buFont typeface="IBM Plex Sans"/>
              <a:buNone/>
            </a:pPr>
            <a:r>
              <a:rPr lang="en-US" sz="2025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Practical difficulties of sustainable, ethical sourcing</a:t>
            </a:r>
            <a:endParaRPr sz="20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3"/>
          <p:cNvSpPr/>
          <p:nvPr/>
        </p:nvSpPr>
        <p:spPr>
          <a:xfrm>
            <a:off x="13240743" y="7138889"/>
            <a:ext cx="4132759" cy="1545233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DF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3"/>
          <p:cNvSpPr/>
          <p:nvPr/>
        </p:nvSpPr>
        <p:spPr>
          <a:xfrm>
            <a:off x="13475693" y="7354788"/>
            <a:ext cx="402914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950"/>
              <a:buFont typeface="IBM Plex Mono"/>
              <a:buNone/>
            </a:pPr>
            <a:r>
              <a:rPr lang="en-US" sz="195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04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"/>
          <p:cNvSpPr/>
          <p:nvPr/>
        </p:nvSpPr>
        <p:spPr>
          <a:xfrm>
            <a:off x="13475693" y="7773888"/>
            <a:ext cx="3772744" cy="73243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160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025"/>
              <a:buFont typeface="IBM Plex Sans"/>
              <a:buNone/>
            </a:pPr>
            <a:r>
              <a:rPr lang="en-US" sz="2025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Practical remedies based on the collected evidence</a:t>
            </a:r>
            <a:endParaRPr sz="20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2ED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/>
          <p:cNvSpPr/>
          <p:nvPr/>
        </p:nvSpPr>
        <p:spPr>
          <a:xfrm>
            <a:off x="914400" y="1250950"/>
            <a:ext cx="16459200" cy="9525"/>
          </a:xfrm>
          <a:prstGeom prst="rect">
            <a:avLst/>
          </a:prstGeom>
          <a:solidFill>
            <a:srgbClr val="DAD4C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4"/>
          <p:cNvSpPr/>
          <p:nvPr/>
        </p:nvSpPr>
        <p:spPr>
          <a:xfrm>
            <a:off x="914400" y="762000"/>
            <a:ext cx="221293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METHODOLOGY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4"/>
          <p:cNvSpPr/>
          <p:nvPr/>
        </p:nvSpPr>
        <p:spPr>
          <a:xfrm>
            <a:off x="16189425" y="762000"/>
            <a:ext cx="1260376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099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8A9099"/>
                </a:solidFill>
                <a:latin typeface="IBM Plex Mono"/>
                <a:ea typeface="IBM Plex Mono"/>
                <a:cs typeface="IBM Plex Mono"/>
                <a:sym typeface="IBM Plex Mono"/>
              </a:rPr>
              <a:t>04 / 12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"/>
          <p:cNvSpPr/>
          <p:nvPr/>
        </p:nvSpPr>
        <p:spPr>
          <a:xfrm>
            <a:off x="914400" y="1619251"/>
            <a:ext cx="16684972" cy="82163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83189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4050"/>
              <a:buFont typeface="Source Serif 4"/>
              <a:buNone/>
            </a:pPr>
            <a:r>
              <a:rPr b="1" lang="en-US" sz="4050">
                <a:solidFill>
                  <a:srgbClr val="101A2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Evidence from live sourcing work, triangulated across three sources</a:t>
            </a:r>
            <a:endParaRPr sz="4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914400" y="3210917"/>
            <a:ext cx="1208023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099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8A9099"/>
                </a:solidFill>
                <a:latin typeface="IBM Plex Mono"/>
                <a:ea typeface="IBM Plex Mono"/>
                <a:cs typeface="IBM Plex Mono"/>
                <a:sym typeface="IBM Plex Mono"/>
              </a:rPr>
              <a:t>PRIMARY EVIDENCE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4"/>
          <p:cNvSpPr/>
          <p:nvPr/>
        </p:nvSpPr>
        <p:spPr>
          <a:xfrm>
            <a:off x="914400" y="3680817"/>
            <a:ext cx="5405239" cy="21886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4"/>
          <p:cNvSpPr/>
          <p:nvPr/>
        </p:nvSpPr>
        <p:spPr>
          <a:xfrm>
            <a:off x="914400" y="5863134"/>
            <a:ext cx="5405239" cy="9525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914400" y="3680817"/>
            <a:ext cx="5405239" cy="38100"/>
          </a:xfrm>
          <a:prstGeom prst="rect">
            <a:avLst/>
          </a:prstGeom>
          <a:solidFill>
            <a:srgbClr val="C05A1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/>
          <p:nvPr/>
        </p:nvSpPr>
        <p:spPr>
          <a:xfrm>
            <a:off x="914400" y="3680817"/>
            <a:ext cx="9525" cy="2188666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4"/>
          <p:cNvSpPr/>
          <p:nvPr/>
        </p:nvSpPr>
        <p:spPr>
          <a:xfrm>
            <a:off x="6313289" y="3680817"/>
            <a:ext cx="9525" cy="2188666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4"/>
          <p:cNvSpPr/>
          <p:nvPr/>
        </p:nvSpPr>
        <p:spPr>
          <a:xfrm>
            <a:off x="1168400" y="3947517"/>
            <a:ext cx="5386963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250"/>
              <a:buFont typeface="IBM Plex Sans"/>
              <a:buNone/>
            </a:pPr>
            <a:r>
              <a:rPr b="1" lang="en-US" sz="225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Production follow-up records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4"/>
          <p:cNvSpPr/>
          <p:nvPr/>
        </p:nvSpPr>
        <p:spPr>
          <a:xfrm>
            <a:off x="1168400" y="4411067"/>
            <a:ext cx="538696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875"/>
              <a:buFont typeface="IBM Plex Mono"/>
              <a:buNone/>
            </a:pPr>
            <a:r>
              <a:rPr lang="en-US" sz="1875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SS 2024 → AW 2026</a:t>
            </a:r>
            <a:endParaRPr sz="18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1168400" y="4811117"/>
            <a:ext cx="5044157" cy="70663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235"/>
              </a:lnSpc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1950"/>
              <a:buFont typeface="IBM Plex Sans"/>
              <a:buNone/>
            </a:pPr>
            <a:r>
              <a:rPr lang="en-US" sz="1950">
                <a:solidFill>
                  <a:srgbClr val="5B6470"/>
                </a:solidFill>
                <a:latin typeface="IBM Plex Sans"/>
                <a:ea typeface="IBM Plex Sans"/>
                <a:cs typeface="IBM Plex Sans"/>
                <a:sym typeface="IBM Plex Sans"/>
              </a:rPr>
              <a:t>Order quantities · FOB prices · planned vs actual milestones · final status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4"/>
          <p:cNvSpPr/>
          <p:nvPr/>
        </p:nvSpPr>
        <p:spPr>
          <a:xfrm>
            <a:off x="6491089" y="3680817"/>
            <a:ext cx="5405339" cy="21886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4"/>
          <p:cNvSpPr/>
          <p:nvPr/>
        </p:nvSpPr>
        <p:spPr>
          <a:xfrm>
            <a:off x="6491089" y="5863134"/>
            <a:ext cx="5405339" cy="9525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6491089" y="3680817"/>
            <a:ext cx="5405339" cy="38100"/>
          </a:xfrm>
          <a:prstGeom prst="rect">
            <a:avLst/>
          </a:prstGeom>
          <a:solidFill>
            <a:srgbClr val="C05A1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4"/>
          <p:cNvSpPr/>
          <p:nvPr/>
        </p:nvSpPr>
        <p:spPr>
          <a:xfrm>
            <a:off x="6491089" y="3680817"/>
            <a:ext cx="9525" cy="2188666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/>
          <p:nvPr/>
        </p:nvSpPr>
        <p:spPr>
          <a:xfrm>
            <a:off x="11890078" y="3680817"/>
            <a:ext cx="9525" cy="2188666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4"/>
          <p:cNvSpPr/>
          <p:nvPr/>
        </p:nvSpPr>
        <p:spPr>
          <a:xfrm>
            <a:off x="6745089" y="3947517"/>
            <a:ext cx="5044258" cy="7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250"/>
              <a:buFont typeface="IBM Plex Sans"/>
              <a:buNone/>
            </a:pPr>
            <a:r>
              <a:rPr b="1" lang="en-US" sz="225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Factory visits and systematic observation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4"/>
          <p:cNvSpPr/>
          <p:nvPr/>
        </p:nvSpPr>
        <p:spPr>
          <a:xfrm>
            <a:off x="6745089" y="4779367"/>
            <a:ext cx="5044258" cy="70663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235"/>
              </a:lnSpc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1950"/>
              <a:buFont typeface="IBM Plex Sans"/>
              <a:buNone/>
            </a:pPr>
            <a:r>
              <a:rPr lang="en-US" sz="1950">
                <a:solidFill>
                  <a:srgbClr val="5B6470"/>
                </a:solidFill>
                <a:latin typeface="IBM Plex Sans"/>
                <a:ea typeface="IBM Plex Sans"/>
                <a:cs typeface="IBM Plex Sans"/>
                <a:sym typeface="IBM Plex Sans"/>
              </a:rPr>
              <a:t>Same structured checklist each visit; progress against the time-and-action plan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4"/>
          <p:cNvSpPr/>
          <p:nvPr/>
        </p:nvSpPr>
        <p:spPr>
          <a:xfrm>
            <a:off x="914400" y="6040934"/>
            <a:ext cx="5405239" cy="21569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4"/>
          <p:cNvSpPr/>
          <p:nvPr/>
        </p:nvSpPr>
        <p:spPr>
          <a:xfrm>
            <a:off x="914400" y="8191500"/>
            <a:ext cx="5405239" cy="9525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4"/>
          <p:cNvSpPr/>
          <p:nvPr/>
        </p:nvSpPr>
        <p:spPr>
          <a:xfrm>
            <a:off x="914400" y="6040934"/>
            <a:ext cx="5405239" cy="38100"/>
          </a:xfrm>
          <a:prstGeom prst="rect">
            <a:avLst/>
          </a:prstGeom>
          <a:solidFill>
            <a:srgbClr val="C05A1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4"/>
          <p:cNvSpPr/>
          <p:nvPr/>
        </p:nvSpPr>
        <p:spPr>
          <a:xfrm>
            <a:off x="914400" y="6040934"/>
            <a:ext cx="9525" cy="2156916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4"/>
          <p:cNvSpPr/>
          <p:nvPr/>
        </p:nvSpPr>
        <p:spPr>
          <a:xfrm>
            <a:off x="6313289" y="6040934"/>
            <a:ext cx="9525" cy="2156916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4"/>
          <p:cNvSpPr/>
          <p:nvPr/>
        </p:nvSpPr>
        <p:spPr>
          <a:xfrm>
            <a:off x="1168400" y="6307634"/>
            <a:ext cx="5386963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250"/>
              <a:buFont typeface="IBM Plex Sans"/>
              <a:buNone/>
            </a:pPr>
            <a:r>
              <a:rPr b="1" lang="en-US" sz="225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Seven semi-structured interviews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4"/>
          <p:cNvSpPr/>
          <p:nvPr/>
        </p:nvSpPr>
        <p:spPr>
          <a:xfrm>
            <a:off x="1168400" y="6771184"/>
            <a:ext cx="5044157" cy="70663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235"/>
              </a:lnSpc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1950"/>
              <a:buFont typeface="IBM Plex Sans"/>
              <a:buNone/>
            </a:pPr>
            <a:r>
              <a:rPr lang="en-US" sz="1950">
                <a:solidFill>
                  <a:srgbClr val="5B6470"/>
                </a:solidFill>
                <a:latin typeface="IBM Plex Sans"/>
                <a:ea typeface="IBM Plex Sans"/>
                <a:cs typeface="IBM Plex Sans"/>
                <a:sym typeface="IBM Plex Sans"/>
              </a:rPr>
              <a:t>Merchandising · quality · compliance · supplier-side professionals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4"/>
          <p:cNvSpPr/>
          <p:nvPr/>
        </p:nvSpPr>
        <p:spPr>
          <a:xfrm>
            <a:off x="6491089" y="6040934"/>
            <a:ext cx="5405339" cy="21569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4"/>
          <p:cNvSpPr/>
          <p:nvPr/>
        </p:nvSpPr>
        <p:spPr>
          <a:xfrm>
            <a:off x="6491089" y="8191500"/>
            <a:ext cx="5405339" cy="9525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4"/>
          <p:cNvSpPr/>
          <p:nvPr/>
        </p:nvSpPr>
        <p:spPr>
          <a:xfrm>
            <a:off x="6491089" y="6040934"/>
            <a:ext cx="5405339" cy="38100"/>
          </a:xfrm>
          <a:prstGeom prst="rect">
            <a:avLst/>
          </a:prstGeom>
          <a:solidFill>
            <a:srgbClr val="C05A1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4"/>
          <p:cNvSpPr/>
          <p:nvPr/>
        </p:nvSpPr>
        <p:spPr>
          <a:xfrm>
            <a:off x="6491089" y="6040934"/>
            <a:ext cx="9525" cy="2156916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4"/>
          <p:cNvSpPr/>
          <p:nvPr/>
        </p:nvSpPr>
        <p:spPr>
          <a:xfrm>
            <a:off x="11890078" y="6040934"/>
            <a:ext cx="9525" cy="2156916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4"/>
          <p:cNvSpPr/>
          <p:nvPr/>
        </p:nvSpPr>
        <p:spPr>
          <a:xfrm>
            <a:off x="6745089" y="6307634"/>
            <a:ext cx="5044258" cy="7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250"/>
              <a:buFont typeface="IBM Plex Sans"/>
              <a:buNone/>
            </a:pPr>
            <a:r>
              <a:rPr b="1" lang="en-US" sz="225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One time-pressured order case discussion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4"/>
          <p:cNvSpPr/>
          <p:nvPr/>
        </p:nvSpPr>
        <p:spPr>
          <a:xfrm>
            <a:off x="6745089" y="7139484"/>
            <a:ext cx="5044258" cy="70663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235"/>
              </a:lnSpc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1950"/>
              <a:buFont typeface="IBM Plex Sans"/>
              <a:buNone/>
            </a:pPr>
            <a:r>
              <a:rPr lang="en-US" sz="1950">
                <a:solidFill>
                  <a:srgbClr val="5B6470"/>
                </a:solidFill>
                <a:latin typeface="IBM Plex Sans"/>
                <a:ea typeface="IBM Plex Sans"/>
                <a:cs typeface="IBM Plex Sans"/>
                <a:sym typeface="IBM Plex Sans"/>
              </a:rPr>
              <a:t>How priorities shift when a shipment is at risk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4"/>
          <p:cNvSpPr/>
          <p:nvPr/>
        </p:nvSpPr>
        <p:spPr>
          <a:xfrm>
            <a:off x="12144077" y="3210917"/>
            <a:ext cx="575247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099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8A9099"/>
                </a:solidFill>
                <a:latin typeface="IBM Plex Mono"/>
                <a:ea typeface="IBM Plex Mono"/>
                <a:cs typeface="IBM Plex Mono"/>
                <a:sym typeface="IBM Plex Mono"/>
              </a:rPr>
              <a:t>SECONDARY SOURCES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4"/>
          <p:cNvSpPr/>
          <p:nvPr/>
        </p:nvSpPr>
        <p:spPr>
          <a:xfrm>
            <a:off x="12144077" y="3680817"/>
            <a:ext cx="5229523" cy="4517033"/>
          </a:xfrm>
          <a:prstGeom prst="rect">
            <a:avLst/>
          </a:prstGeom>
          <a:solidFill>
            <a:srgbClr val="E9E5D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4"/>
          <p:cNvSpPr/>
          <p:nvPr/>
        </p:nvSpPr>
        <p:spPr>
          <a:xfrm>
            <a:off x="12391727" y="3909417"/>
            <a:ext cx="5207645" cy="387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BGMEA export and trade data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4"/>
          <p:cNvSpPr/>
          <p:nvPr/>
        </p:nvSpPr>
        <p:spPr>
          <a:xfrm>
            <a:off x="12391727" y="4392017"/>
            <a:ext cx="4734223" cy="9525"/>
          </a:xfrm>
          <a:prstGeom prst="rect">
            <a:avLst/>
          </a:prstGeom>
          <a:solidFill>
            <a:srgbClr val="D5CFC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4"/>
          <p:cNvSpPr/>
          <p:nvPr/>
        </p:nvSpPr>
        <p:spPr>
          <a:xfrm>
            <a:off x="12391727" y="4531717"/>
            <a:ext cx="4876249" cy="387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LPP corporate information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12391727" y="5014317"/>
            <a:ext cx="4734223" cy="9525"/>
          </a:xfrm>
          <a:prstGeom prst="rect">
            <a:avLst/>
          </a:prstGeom>
          <a:solidFill>
            <a:srgbClr val="D5CFC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12391727" y="5154017"/>
            <a:ext cx="4876249" cy="387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Relevant industry and trade reporting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12391727" y="5636618"/>
            <a:ext cx="4734223" cy="9525"/>
          </a:xfrm>
          <a:prstGeom prst="rect">
            <a:avLst/>
          </a:prstGeom>
          <a:solidFill>
            <a:srgbClr val="D5CFC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12391727" y="5776318"/>
            <a:ext cx="4876249" cy="70663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235"/>
              </a:lnSpc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1950"/>
              <a:buFont typeface="IBM Plex Sans"/>
              <a:buNone/>
            </a:pPr>
            <a:r>
              <a:rPr lang="en-US" sz="1950">
                <a:solidFill>
                  <a:srgbClr val="5B6470"/>
                </a:solidFill>
                <a:latin typeface="IBM Plex Sans"/>
                <a:ea typeface="IBM Plex Sans"/>
                <a:cs typeface="IBM Plex Sans"/>
                <a:sym typeface="IBM Plex Sans"/>
              </a:rPr>
              <a:t>Used for context only. Every substantive claim rests on primary evidence.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914400" y="8445500"/>
            <a:ext cx="16459200" cy="1155700"/>
          </a:xfrm>
          <a:prstGeom prst="rect">
            <a:avLst/>
          </a:prstGeom>
          <a:solidFill>
            <a:srgbClr val="1623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1219200" y="8874125"/>
            <a:ext cx="2484477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8A4B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E08A4B"/>
                </a:solidFill>
                <a:latin typeface="IBM Plex Mono"/>
                <a:ea typeface="IBM Plex Mono"/>
                <a:cs typeface="IBM Plex Mono"/>
                <a:sym typeface="IBM Plex Mono"/>
              </a:rPr>
              <a:t>TRIANGULATION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3706416" y="8826500"/>
            <a:ext cx="13763256" cy="603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250"/>
              <a:buFont typeface="IBM Plex Sans"/>
              <a:buNone/>
            </a:pPr>
            <a:r>
              <a:rPr lang="en-US" sz="2250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Production data + structured observation + interviews — each objective answered by at least two sources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2ED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"/>
          <p:cNvSpPr/>
          <p:nvPr/>
        </p:nvSpPr>
        <p:spPr>
          <a:xfrm>
            <a:off x="914400" y="1250950"/>
            <a:ext cx="16459200" cy="9525"/>
          </a:xfrm>
          <a:prstGeom prst="rect">
            <a:avLst/>
          </a:prstGeom>
          <a:solidFill>
            <a:srgbClr val="DAD4C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5"/>
          <p:cNvSpPr/>
          <p:nvPr/>
        </p:nvSpPr>
        <p:spPr>
          <a:xfrm>
            <a:off x="914400" y="762000"/>
            <a:ext cx="201168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FINDING 01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5"/>
          <p:cNvSpPr/>
          <p:nvPr/>
        </p:nvSpPr>
        <p:spPr>
          <a:xfrm>
            <a:off x="16189425" y="762000"/>
            <a:ext cx="1260376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099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8A9099"/>
                </a:solidFill>
                <a:latin typeface="IBM Plex Mono"/>
                <a:ea typeface="IBM Plex Mono"/>
                <a:cs typeface="IBM Plex Mono"/>
                <a:sym typeface="IBM Plex Mono"/>
              </a:rPr>
              <a:t>05 / 12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914400" y="1619250"/>
            <a:ext cx="16380142" cy="121066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831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5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Sustainability is considered—but commercial pressure can change the priority</a:t>
            </a:r>
            <a:endParaRPr sz="4050">
              <a:solidFill>
                <a:schemeClr val="dk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  <a:p>
            <a:pPr indent="0" lvl="0" marL="0" marR="0" rtl="0" algn="l">
              <a:lnSpc>
                <a:spcPct val="8318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50"/>
              <a:buFont typeface="Calibri"/>
              <a:buNone/>
            </a:pPr>
            <a:r>
              <a:t/>
            </a:r>
            <a:endParaRPr sz="4050">
              <a:solidFill>
                <a:schemeClr val="dk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914400" y="3229967"/>
            <a:ext cx="4991100" cy="1920081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DF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1187450" y="3483967"/>
            <a:ext cx="488950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PRICE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1187450" y="3877667"/>
            <a:ext cx="4578350" cy="75803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091"/>
              </a:lnSpc>
              <a:spcBef>
                <a:spcPts val="0"/>
              </a:spcBef>
              <a:spcAft>
                <a:spcPts val="0"/>
              </a:spcAft>
              <a:buClr>
                <a:srgbClr val="3B4657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3B4657"/>
                </a:solidFill>
                <a:latin typeface="IBM Plex Sans"/>
                <a:ea typeface="IBM Plex Sans"/>
                <a:cs typeface="IBM Plex Sans"/>
                <a:sym typeface="IBM Plex Sans"/>
              </a:rPr>
              <a:t>Tight FOB leaves less room to absorb disruption or upgrades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6115050" y="3229967"/>
            <a:ext cx="400050" cy="1958181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2550"/>
              <a:buFont typeface="IBM Plex Sans"/>
              <a:buNone/>
            </a:pPr>
            <a:r>
              <a:rPr lang="en-US" sz="2550">
                <a:solidFill>
                  <a:srgbClr val="C05A18"/>
                </a:solidFill>
                <a:latin typeface="IBM Plex Sans"/>
                <a:ea typeface="IBM Plex Sans"/>
                <a:cs typeface="IBM Plex Sans"/>
                <a:sym typeface="IBM Plex Sans"/>
              </a:rPr>
              <a:t>↔</a:t>
            </a:r>
            <a:endParaRPr sz="25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6648450" y="3229967"/>
            <a:ext cx="4991100" cy="1920081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DF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6921500" y="3483967"/>
            <a:ext cx="488950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DELIVERY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6921500" y="3877667"/>
            <a:ext cx="4578350" cy="75803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091"/>
              </a:lnSpc>
              <a:spcBef>
                <a:spcPts val="0"/>
              </a:spcBef>
              <a:spcAft>
                <a:spcPts val="0"/>
              </a:spcAft>
              <a:buClr>
                <a:srgbClr val="3B4657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3B4657"/>
                </a:solidFill>
                <a:latin typeface="IBM Plex Sans"/>
                <a:ea typeface="IBM Plex Sans"/>
                <a:cs typeface="IBM Plex Sans"/>
                <a:sym typeface="IBM Plex Sans"/>
              </a:rPr>
              <a:t>A missed date has immediate, visible consequences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5"/>
          <p:cNvSpPr/>
          <p:nvPr/>
        </p:nvSpPr>
        <p:spPr>
          <a:xfrm>
            <a:off x="11849100" y="3229967"/>
            <a:ext cx="400050" cy="1958181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2550"/>
              <a:buFont typeface="IBM Plex Sans"/>
              <a:buNone/>
            </a:pPr>
            <a:r>
              <a:rPr lang="en-US" sz="2550">
                <a:solidFill>
                  <a:srgbClr val="C05A18"/>
                </a:solidFill>
                <a:latin typeface="IBM Plex Sans"/>
                <a:ea typeface="IBM Plex Sans"/>
                <a:cs typeface="IBM Plex Sans"/>
                <a:sym typeface="IBM Plex Sans"/>
              </a:rPr>
              <a:t>↔</a:t>
            </a:r>
            <a:endParaRPr sz="25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12382500" y="3229967"/>
            <a:ext cx="4991100" cy="1920081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DF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5"/>
          <p:cNvSpPr/>
          <p:nvPr/>
        </p:nvSpPr>
        <p:spPr>
          <a:xfrm>
            <a:off x="12655551" y="3483967"/>
            <a:ext cx="4578350" cy="6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COMPLIANCE / SUSTAINABILITY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12655551" y="4176117"/>
            <a:ext cx="4578350" cy="75803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091"/>
              </a:lnSpc>
              <a:spcBef>
                <a:spcPts val="0"/>
              </a:spcBef>
              <a:spcAft>
                <a:spcPts val="0"/>
              </a:spcAft>
              <a:buClr>
                <a:srgbClr val="3B4657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3B4657"/>
                </a:solidFill>
                <a:latin typeface="IBM Plex Sans"/>
                <a:ea typeface="IBM Plex Sans"/>
                <a:cs typeface="IBM Plex Sans"/>
                <a:sym typeface="IBM Plex Sans"/>
              </a:rPr>
              <a:t>Postponement is rarely visible in the same order cycle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5"/>
          <p:cNvSpPr/>
          <p:nvPr/>
        </p:nvSpPr>
        <p:spPr>
          <a:xfrm>
            <a:off x="914400" y="5473898"/>
            <a:ext cx="894778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099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8A9099"/>
                </a:solidFill>
                <a:latin typeface="IBM Plex Mono"/>
                <a:ea typeface="IBM Plex Mono"/>
                <a:cs typeface="IBM Plex Mono"/>
                <a:sym typeface="IBM Plex Mono"/>
              </a:rPr>
              <a:t>OBSERVED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5"/>
          <p:cNvSpPr/>
          <p:nvPr/>
        </p:nvSpPr>
        <p:spPr>
          <a:xfrm>
            <a:off x="914400" y="5924749"/>
            <a:ext cx="8134350" cy="9525"/>
          </a:xfrm>
          <a:prstGeom prst="rect">
            <a:avLst/>
          </a:prstGeom>
          <a:solidFill>
            <a:srgbClr val="DAD4C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5"/>
          <p:cNvSpPr/>
          <p:nvPr/>
        </p:nvSpPr>
        <p:spPr>
          <a:xfrm>
            <a:off x="914400" y="6083499"/>
            <a:ext cx="8378381" cy="119806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6842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75"/>
              <a:buFont typeface="IBM Plex Sans"/>
              <a:buNone/>
            </a:pPr>
            <a:r>
              <a:rPr lang="en-US" sz="2175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Compliance status, audit results, chemical management and factory approvals are reviewed before and during order placement.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5"/>
          <p:cNvSpPr/>
          <p:nvPr/>
        </p:nvSpPr>
        <p:spPr>
          <a:xfrm>
            <a:off x="914400" y="7395865"/>
            <a:ext cx="8134350" cy="9525"/>
          </a:xfrm>
          <a:prstGeom prst="rect">
            <a:avLst/>
          </a:prstGeom>
          <a:solidFill>
            <a:srgbClr val="DAD4C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5"/>
          <p:cNvSpPr/>
          <p:nvPr/>
        </p:nvSpPr>
        <p:spPr>
          <a:xfrm>
            <a:off x="914400" y="7554615"/>
            <a:ext cx="8378381" cy="81141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6842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75"/>
              <a:buFont typeface="IBM Plex Sans"/>
              <a:buNone/>
            </a:pPr>
            <a:r>
              <a:rPr lang="en-US" sz="2175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When orders run to plan, compliance requirements are generally managed without difficulty.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5"/>
          <p:cNvSpPr/>
          <p:nvPr/>
        </p:nvSpPr>
        <p:spPr>
          <a:xfrm>
            <a:off x="914400" y="8480326"/>
            <a:ext cx="8134350" cy="9525"/>
          </a:xfrm>
          <a:prstGeom prst="rect">
            <a:avLst/>
          </a:prstGeom>
          <a:solidFill>
            <a:srgbClr val="DAD4C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5"/>
          <p:cNvSpPr/>
          <p:nvPr/>
        </p:nvSpPr>
        <p:spPr>
          <a:xfrm>
            <a:off x="914400" y="8639076"/>
            <a:ext cx="8378381" cy="81141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6842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75"/>
              <a:buFont typeface="IBM Plex Sans"/>
              <a:buNone/>
            </a:pPr>
            <a:r>
              <a:rPr lang="en-US" sz="2175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When delays, material shortages or shipment risks arise, attention moves to delivery recovery.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5"/>
          <p:cNvSpPr/>
          <p:nvPr/>
        </p:nvSpPr>
        <p:spPr>
          <a:xfrm>
            <a:off x="9239250" y="5473898"/>
            <a:ext cx="894778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099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8A9099"/>
                </a:solidFill>
                <a:latin typeface="IBM Plex Mono"/>
                <a:ea typeface="IBM Plex Mono"/>
                <a:cs typeface="IBM Plex Mono"/>
                <a:sym typeface="IBM Plex Mono"/>
              </a:rPr>
              <a:t>INTERPRETATION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5"/>
          <p:cNvSpPr/>
          <p:nvPr/>
        </p:nvSpPr>
        <p:spPr>
          <a:xfrm>
            <a:off x="9239250" y="5924749"/>
            <a:ext cx="8134350" cy="3676452"/>
          </a:xfrm>
          <a:prstGeom prst="rect">
            <a:avLst/>
          </a:prstGeom>
          <a:solidFill>
            <a:srgbClr val="1623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5"/>
          <p:cNvSpPr/>
          <p:nvPr/>
        </p:nvSpPr>
        <p:spPr>
          <a:xfrm>
            <a:off x="9544050" y="6915349"/>
            <a:ext cx="7750492" cy="86102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4516"/>
              </a:lnSpc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400"/>
              <a:buFont typeface="IBM Plex Sans"/>
              <a:buNone/>
            </a:pPr>
            <a:r>
              <a:rPr lang="en-US" sz="2400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issue is not a lack of awareness. It is competing commercial priorities.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/>
          <p:nvPr/>
        </p:nvSpPr>
        <p:spPr>
          <a:xfrm>
            <a:off x="9544050" y="7890669"/>
            <a:ext cx="7750492" cy="75803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6981"/>
              </a:lnSpc>
              <a:spcBef>
                <a:spcPts val="0"/>
              </a:spcBef>
              <a:spcAft>
                <a:spcPts val="0"/>
              </a:spcAft>
              <a:buClr>
                <a:srgbClr val="C9D1DC"/>
              </a:buClr>
              <a:buSzPts val="2025"/>
              <a:buFont typeface="IBM Plex Sans"/>
              <a:buNone/>
            </a:pPr>
            <a:r>
              <a:rPr lang="en-US" sz="2025">
                <a:solidFill>
                  <a:srgbClr val="C9D1DC"/>
                </a:solidFill>
                <a:latin typeface="IBM Plex Sans"/>
                <a:ea typeface="IBM Plex Sans"/>
                <a:cs typeface="IBM Plex Sans"/>
                <a:sym typeface="IBM Plex Sans"/>
              </a:rPr>
              <a:t>Sustainability is deliberately part of the decision; the difficulty is holding its position when the schedule is at risk.</a:t>
            </a:r>
            <a:endParaRPr sz="20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33A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"/>
          <p:cNvSpPr/>
          <p:nvPr/>
        </p:nvSpPr>
        <p:spPr>
          <a:xfrm>
            <a:off x="914400" y="1250950"/>
            <a:ext cx="16459200" cy="9525"/>
          </a:xfrm>
          <a:prstGeom prst="rect">
            <a:avLst/>
          </a:prstGeom>
          <a:solidFill>
            <a:srgbClr val="35455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/>
          <p:nvPr/>
        </p:nvSpPr>
        <p:spPr>
          <a:xfrm>
            <a:off x="914400" y="762000"/>
            <a:ext cx="201168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8A4B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E08A4B"/>
                </a:solidFill>
                <a:latin typeface="IBM Plex Mono"/>
                <a:ea typeface="IBM Plex Mono"/>
                <a:cs typeface="IBM Plex Mono"/>
                <a:sym typeface="IBM Plex Mono"/>
              </a:rPr>
              <a:t>FINDING 02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16189425" y="762000"/>
            <a:ext cx="1260376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39DAC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939DAC"/>
                </a:solidFill>
                <a:latin typeface="IBM Plex Mono"/>
                <a:ea typeface="IBM Plex Mono"/>
                <a:cs typeface="IBM Plex Mono"/>
                <a:sym typeface="IBM Plex Mono"/>
              </a:rPr>
              <a:t>06 / 12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914399" y="1682909"/>
            <a:ext cx="16865790" cy="64674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50">
                <a:solidFill>
                  <a:schemeClr val="lt1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High delivery performance requires continuous pressure and co-ordination</a:t>
            </a:r>
            <a:endParaRPr sz="4050">
              <a:solidFill>
                <a:schemeClr val="lt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914400" y="3039467"/>
            <a:ext cx="5308600" cy="38100"/>
          </a:xfrm>
          <a:prstGeom prst="rect">
            <a:avLst/>
          </a:prstGeom>
          <a:solidFill>
            <a:srgbClr val="E08A4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914400" y="3249017"/>
            <a:ext cx="583946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77027"/>
              </a:lnSpc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5700"/>
              <a:buFont typeface="IBM Plex Sans"/>
              <a:buNone/>
            </a:pPr>
            <a:r>
              <a:rPr b="1" lang="en-US" sz="5700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2,981</a:t>
            </a:r>
            <a:endParaRPr sz="5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/>
          <p:nvPr/>
        </p:nvSpPr>
        <p:spPr>
          <a:xfrm>
            <a:off x="914400" y="4049117"/>
            <a:ext cx="5839460" cy="387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D1DC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C9D1DC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monitored order lines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914400" y="4474567"/>
            <a:ext cx="583946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39DAC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939DAC"/>
                </a:solidFill>
                <a:latin typeface="IBM Plex Mono"/>
                <a:ea typeface="IBM Plex Mono"/>
                <a:cs typeface="IBM Plex Mono"/>
                <a:sym typeface="IBM Plex Mono"/>
              </a:rPr>
              <a:t>SS 2024 → AW 2026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6489700" y="3039467"/>
            <a:ext cx="5308600" cy="38100"/>
          </a:xfrm>
          <a:prstGeom prst="rect">
            <a:avLst/>
          </a:prstGeom>
          <a:solidFill>
            <a:srgbClr val="E08A4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6"/>
          <p:cNvSpPr/>
          <p:nvPr/>
        </p:nvSpPr>
        <p:spPr>
          <a:xfrm>
            <a:off x="6489700" y="3268067"/>
            <a:ext cx="583946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77027"/>
              </a:lnSpc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5700"/>
              <a:buFont typeface="IBM Plex Sans"/>
              <a:buNone/>
            </a:pPr>
            <a:r>
              <a:rPr b="1" lang="en-US" sz="5700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~97%</a:t>
            </a:r>
            <a:endParaRPr sz="5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/>
          <p:nvPr/>
        </p:nvSpPr>
        <p:spPr>
          <a:xfrm>
            <a:off x="6489700" y="4068167"/>
            <a:ext cx="5839460" cy="387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D1DC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C9D1DC"/>
                </a:solidFill>
                <a:latin typeface="IBM Plex Sans"/>
                <a:ea typeface="IBM Plex Sans"/>
                <a:cs typeface="IBM Plex Sans"/>
                <a:sym typeface="IBM Plex Sans"/>
              </a:rPr>
              <a:t>shipped on time ex-factory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6"/>
          <p:cNvSpPr/>
          <p:nvPr/>
        </p:nvSpPr>
        <p:spPr>
          <a:xfrm>
            <a:off x="6489700" y="4493617"/>
            <a:ext cx="583946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39DAC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939DAC"/>
                </a:solidFill>
                <a:latin typeface="IBM Plex Mono"/>
                <a:ea typeface="IBM Plex Mono"/>
                <a:cs typeface="IBM Plex Mono"/>
                <a:sym typeface="IBM Plex Mono"/>
              </a:rPr>
              <a:t>author's follow-up records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6"/>
          <p:cNvSpPr/>
          <p:nvPr/>
        </p:nvSpPr>
        <p:spPr>
          <a:xfrm>
            <a:off x="12065001" y="3039467"/>
            <a:ext cx="5308600" cy="38100"/>
          </a:xfrm>
          <a:prstGeom prst="rect">
            <a:avLst/>
          </a:prstGeom>
          <a:solidFill>
            <a:srgbClr val="35455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6"/>
          <p:cNvSpPr/>
          <p:nvPr/>
        </p:nvSpPr>
        <p:spPr>
          <a:xfrm>
            <a:off x="12065001" y="3268067"/>
            <a:ext cx="583946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77027"/>
              </a:lnSpc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5700"/>
              <a:buFont typeface="IBM Plex Sans"/>
              <a:buNone/>
            </a:pPr>
            <a:r>
              <a:rPr b="1" lang="en-US" sz="5700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~3%</a:t>
            </a:r>
            <a:endParaRPr sz="5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6"/>
          <p:cNvSpPr/>
          <p:nvPr/>
        </p:nvSpPr>
        <p:spPr>
          <a:xfrm>
            <a:off x="12065001" y="4068167"/>
            <a:ext cx="5839460" cy="387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D1DC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C9D1DC"/>
                </a:solidFill>
                <a:latin typeface="IBM Plex Sans"/>
                <a:ea typeface="IBM Plex Sans"/>
                <a:cs typeface="IBM Plex Sans"/>
                <a:sym typeface="IBM Plex Sans"/>
              </a:rPr>
              <a:t>shipped late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6"/>
          <p:cNvSpPr/>
          <p:nvPr/>
        </p:nvSpPr>
        <p:spPr>
          <a:xfrm>
            <a:off x="12065001" y="4493617"/>
            <a:ext cx="583946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39DAC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939DAC"/>
                </a:solidFill>
                <a:latin typeface="IBM Plex Mono"/>
                <a:ea typeface="IBM Plex Mono"/>
                <a:cs typeface="IBM Plex Mono"/>
                <a:sym typeface="IBM Plex Mono"/>
              </a:rPr>
              <a:t>very limited schedule margin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6"/>
          <p:cNvSpPr/>
          <p:nvPr/>
        </p:nvSpPr>
        <p:spPr>
          <a:xfrm>
            <a:off x="914400" y="5268317"/>
            <a:ext cx="9482356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39DAC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939DAC"/>
                </a:solidFill>
                <a:latin typeface="IBM Plex Mono"/>
                <a:ea typeface="IBM Plex Mono"/>
                <a:cs typeface="IBM Plex Mono"/>
                <a:sym typeface="IBM Plex Mono"/>
              </a:rPr>
              <a:t>WHAT HOLDS THE NUMBER UP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6"/>
          <p:cNvSpPr/>
          <p:nvPr/>
        </p:nvSpPr>
        <p:spPr>
          <a:xfrm>
            <a:off x="914400" y="5719167"/>
            <a:ext cx="8620324" cy="9525"/>
          </a:xfrm>
          <a:prstGeom prst="rect">
            <a:avLst/>
          </a:prstGeom>
          <a:solidFill>
            <a:srgbClr val="35455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6"/>
          <p:cNvSpPr/>
          <p:nvPr/>
        </p:nvSpPr>
        <p:spPr>
          <a:xfrm>
            <a:off x="914400" y="5858867"/>
            <a:ext cx="8878934" cy="81141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6842"/>
              </a:lnSpc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175"/>
              <a:buFont typeface="IBM Plex Sans"/>
              <a:buNone/>
            </a:pPr>
            <a:r>
              <a:rPr lang="en-US" sz="2175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Tight lead times and tight FOB margins, plus fabric, approval and capacity disruptions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6"/>
          <p:cNvSpPr/>
          <p:nvPr/>
        </p:nvSpPr>
        <p:spPr>
          <a:xfrm>
            <a:off x="914400" y="6784578"/>
            <a:ext cx="8620324" cy="9525"/>
          </a:xfrm>
          <a:prstGeom prst="rect">
            <a:avLst/>
          </a:prstGeom>
          <a:solidFill>
            <a:srgbClr val="35455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6"/>
          <p:cNvSpPr/>
          <p:nvPr/>
        </p:nvSpPr>
        <p:spPr>
          <a:xfrm>
            <a:off x="914400" y="6924278"/>
            <a:ext cx="8878934" cy="81141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6842"/>
              </a:lnSpc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175"/>
              <a:buFont typeface="IBM Plex Sans"/>
              <a:buNone/>
            </a:pPr>
            <a:r>
              <a:rPr lang="en-US" sz="2175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Constant monitoring, repeated follow-up and close buyer–supplier–office coordination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6"/>
          <p:cNvSpPr/>
          <p:nvPr/>
        </p:nvSpPr>
        <p:spPr>
          <a:xfrm>
            <a:off x="914400" y="7849989"/>
            <a:ext cx="8620324" cy="9525"/>
          </a:xfrm>
          <a:prstGeom prst="rect">
            <a:avLst/>
          </a:prstGeom>
          <a:solidFill>
            <a:srgbClr val="35455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6"/>
          <p:cNvSpPr/>
          <p:nvPr/>
        </p:nvSpPr>
        <p:spPr>
          <a:xfrm>
            <a:off x="914400" y="7989689"/>
            <a:ext cx="8878934" cy="81141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6842"/>
              </a:lnSpc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175"/>
              <a:buFont typeface="IBM Plex Sans"/>
              <a:buNone/>
            </a:pPr>
            <a:r>
              <a:rPr lang="en-US" sz="2175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Average FOB in my portfolio ranges from about US$4.00 to US$15.19 by brand and category — financial headroom differs widely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6"/>
          <p:cNvSpPr/>
          <p:nvPr/>
        </p:nvSpPr>
        <p:spPr>
          <a:xfrm>
            <a:off x="9877624" y="5268317"/>
            <a:ext cx="7495877" cy="4382294"/>
          </a:xfrm>
          <a:prstGeom prst="rect">
            <a:avLst/>
          </a:prstGeom>
          <a:solidFill>
            <a:srgbClr val="1E2E4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6"/>
          <p:cNvSpPr/>
          <p:nvPr/>
        </p:nvSpPr>
        <p:spPr>
          <a:xfrm>
            <a:off x="10163374" y="5515967"/>
            <a:ext cx="761681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8A4B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E08A4B"/>
                </a:solidFill>
                <a:latin typeface="IBM Plex Mono"/>
                <a:ea typeface="IBM Plex Mono"/>
                <a:cs typeface="IBM Plex Mono"/>
                <a:sym typeface="IBM Plex Mono"/>
              </a:rPr>
              <a:t>DATA SAYS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6"/>
          <p:cNvSpPr/>
          <p:nvPr/>
        </p:nvSpPr>
        <p:spPr>
          <a:xfrm>
            <a:off x="10163374" y="5871567"/>
            <a:ext cx="7132109" cy="75803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091"/>
              </a:lnSpc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Delivery performance — timeliness of ex-factory shipment.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6"/>
          <p:cNvSpPr/>
          <p:nvPr/>
        </p:nvSpPr>
        <p:spPr>
          <a:xfrm>
            <a:off x="10163374" y="6762949"/>
            <a:ext cx="6924377" cy="9525"/>
          </a:xfrm>
          <a:prstGeom prst="rect">
            <a:avLst/>
          </a:prstGeom>
          <a:solidFill>
            <a:srgbClr val="35455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6"/>
          <p:cNvSpPr/>
          <p:nvPr/>
        </p:nvSpPr>
        <p:spPr>
          <a:xfrm>
            <a:off x="10163374" y="6921698"/>
            <a:ext cx="761681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8A4B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E08A4B"/>
                </a:solidFill>
                <a:latin typeface="IBM Plex Mono"/>
                <a:ea typeface="IBM Plex Mono"/>
                <a:cs typeface="IBM Plex Mono"/>
                <a:sym typeface="IBM Plex Mono"/>
              </a:rPr>
              <a:t>INTERPRETATION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6"/>
          <p:cNvSpPr/>
          <p:nvPr/>
        </p:nvSpPr>
        <p:spPr>
          <a:xfrm>
            <a:off x="10163374" y="7277299"/>
            <a:ext cx="7132109" cy="75803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091"/>
              </a:lnSpc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Operational pressure creates competing priorities. No causal claim is made.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6"/>
          <p:cNvSpPr/>
          <p:nvPr/>
        </p:nvSpPr>
        <p:spPr>
          <a:xfrm>
            <a:off x="10163374" y="8168680"/>
            <a:ext cx="6924377" cy="9525"/>
          </a:xfrm>
          <a:prstGeom prst="rect">
            <a:avLst/>
          </a:prstGeom>
          <a:solidFill>
            <a:srgbClr val="35455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6"/>
          <p:cNvSpPr/>
          <p:nvPr/>
        </p:nvSpPr>
        <p:spPr>
          <a:xfrm>
            <a:off x="10163374" y="8327430"/>
            <a:ext cx="761681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8A4B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E08A4B"/>
                </a:solidFill>
                <a:latin typeface="IBM Plex Mono"/>
                <a:ea typeface="IBM Plex Mono"/>
                <a:cs typeface="IBM Plex Mono"/>
                <a:sym typeface="IBM Plex Mono"/>
              </a:rPr>
              <a:t>NOT CLAIMED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6"/>
          <p:cNvSpPr/>
          <p:nvPr/>
        </p:nvSpPr>
        <p:spPr>
          <a:xfrm>
            <a:off x="10163374" y="8683030"/>
            <a:ext cx="7132109" cy="75803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091"/>
              </a:lnSpc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97% on time does not measure sustainability performance.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2ED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7"/>
          <p:cNvSpPr/>
          <p:nvPr/>
        </p:nvSpPr>
        <p:spPr>
          <a:xfrm>
            <a:off x="914400" y="1250950"/>
            <a:ext cx="16459200" cy="9525"/>
          </a:xfrm>
          <a:prstGeom prst="rect">
            <a:avLst/>
          </a:prstGeom>
          <a:solidFill>
            <a:srgbClr val="DAD4C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7"/>
          <p:cNvSpPr/>
          <p:nvPr/>
        </p:nvSpPr>
        <p:spPr>
          <a:xfrm>
            <a:off x="914400" y="762000"/>
            <a:ext cx="201168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FINDING 03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7"/>
          <p:cNvSpPr/>
          <p:nvPr/>
        </p:nvSpPr>
        <p:spPr>
          <a:xfrm>
            <a:off x="16189425" y="762000"/>
            <a:ext cx="1260376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099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8A9099"/>
                </a:solidFill>
                <a:latin typeface="IBM Plex Mono"/>
                <a:ea typeface="IBM Plex Mono"/>
                <a:cs typeface="IBM Plex Mono"/>
                <a:sym typeface="IBM Plex Mono"/>
              </a:rPr>
              <a:t>07 / 12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7"/>
          <p:cNvSpPr/>
          <p:nvPr/>
        </p:nvSpPr>
        <p:spPr>
          <a:xfrm>
            <a:off x="914400" y="1619250"/>
            <a:ext cx="16462375" cy="121066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831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5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The liaison office sees the risk—but does not control every commercial decision</a:t>
            </a:r>
            <a:endParaRPr sz="4050">
              <a:solidFill>
                <a:schemeClr val="dk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239" name="Google Shape;239;p7"/>
          <p:cNvSpPr/>
          <p:nvPr/>
        </p:nvSpPr>
        <p:spPr>
          <a:xfrm>
            <a:off x="914400" y="4531420"/>
            <a:ext cx="5972175" cy="800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DF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7"/>
          <p:cNvSpPr/>
          <p:nvPr/>
        </p:nvSpPr>
        <p:spPr>
          <a:xfrm>
            <a:off x="1168400" y="4747320"/>
            <a:ext cx="5643340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250"/>
              <a:buFont typeface="IBM Plex Sans"/>
              <a:buNone/>
            </a:pPr>
            <a:r>
              <a:rPr b="1" lang="en-US" sz="225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Buyer expectations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7"/>
          <p:cNvSpPr/>
          <p:nvPr/>
        </p:nvSpPr>
        <p:spPr>
          <a:xfrm>
            <a:off x="615791" y="5464870"/>
            <a:ext cx="6569393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2250"/>
              <a:buFont typeface="IBM Plex Sans"/>
              <a:buNone/>
            </a:pPr>
            <a:r>
              <a:rPr lang="en-US" sz="2250">
                <a:solidFill>
                  <a:srgbClr val="C05A18"/>
                </a:solidFill>
                <a:latin typeface="IBM Plex Sans"/>
                <a:ea typeface="IBM Plex Sans"/>
                <a:cs typeface="IBM Plex Sans"/>
                <a:sym typeface="IBM Plex Sans"/>
              </a:rPr>
              <a:t>↕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7"/>
          <p:cNvSpPr/>
          <p:nvPr/>
        </p:nvSpPr>
        <p:spPr>
          <a:xfrm>
            <a:off x="914400" y="5966520"/>
            <a:ext cx="5972175" cy="879078"/>
          </a:xfrm>
          <a:prstGeom prst="rect">
            <a:avLst/>
          </a:prstGeom>
          <a:solidFill>
            <a:srgbClr val="1623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7"/>
          <p:cNvSpPr/>
          <p:nvPr/>
        </p:nvSpPr>
        <p:spPr>
          <a:xfrm>
            <a:off x="1162050" y="6214170"/>
            <a:ext cx="5656040" cy="42187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098"/>
              </a:lnSpc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325"/>
              <a:buFont typeface="IBM Plex Sans"/>
              <a:buNone/>
            </a:pPr>
            <a:r>
              <a:rPr b="1" lang="en-US" sz="2325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LPP S.A. Bangladesh Liaison Office</a:t>
            </a:r>
            <a:endParaRPr sz="23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7"/>
          <p:cNvSpPr/>
          <p:nvPr/>
        </p:nvSpPr>
        <p:spPr>
          <a:xfrm>
            <a:off x="615791" y="6978948"/>
            <a:ext cx="6569393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2250"/>
              <a:buFont typeface="IBM Plex Sans"/>
              <a:buNone/>
            </a:pPr>
            <a:r>
              <a:rPr lang="en-US" sz="2250">
                <a:solidFill>
                  <a:srgbClr val="C05A18"/>
                </a:solidFill>
                <a:latin typeface="IBM Plex Sans"/>
                <a:ea typeface="IBM Plex Sans"/>
                <a:cs typeface="IBM Plex Sans"/>
                <a:sym typeface="IBM Plex Sans"/>
              </a:rPr>
              <a:t>↕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7"/>
          <p:cNvSpPr/>
          <p:nvPr/>
        </p:nvSpPr>
        <p:spPr>
          <a:xfrm>
            <a:off x="914400" y="7480598"/>
            <a:ext cx="5972175" cy="800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DF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7"/>
          <p:cNvSpPr/>
          <p:nvPr/>
        </p:nvSpPr>
        <p:spPr>
          <a:xfrm>
            <a:off x="1168400" y="7696498"/>
            <a:ext cx="5643340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250"/>
              <a:buFont typeface="IBM Plex Sans"/>
              <a:buNone/>
            </a:pPr>
            <a:r>
              <a:rPr b="1" lang="en-US" sz="225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Factory reality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7"/>
          <p:cNvSpPr/>
          <p:nvPr/>
        </p:nvSpPr>
        <p:spPr>
          <a:xfrm>
            <a:off x="7419975" y="3210917"/>
            <a:ext cx="4872038" cy="53207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7"/>
          <p:cNvSpPr/>
          <p:nvPr/>
        </p:nvSpPr>
        <p:spPr>
          <a:xfrm>
            <a:off x="7419975" y="8525272"/>
            <a:ext cx="4872038" cy="9525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7"/>
          <p:cNvSpPr/>
          <p:nvPr/>
        </p:nvSpPr>
        <p:spPr>
          <a:xfrm>
            <a:off x="7419975" y="3210917"/>
            <a:ext cx="4872038" cy="38100"/>
          </a:xfrm>
          <a:prstGeom prst="rect">
            <a:avLst/>
          </a:prstGeom>
          <a:solidFill>
            <a:srgbClr val="C05A1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7"/>
          <p:cNvSpPr/>
          <p:nvPr/>
        </p:nvSpPr>
        <p:spPr>
          <a:xfrm>
            <a:off x="7419975" y="3210917"/>
            <a:ext cx="9525" cy="5320705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7"/>
          <p:cNvSpPr/>
          <p:nvPr/>
        </p:nvSpPr>
        <p:spPr>
          <a:xfrm>
            <a:off x="12285662" y="3210917"/>
            <a:ext cx="9525" cy="5320705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7"/>
          <p:cNvSpPr/>
          <p:nvPr/>
        </p:nvSpPr>
        <p:spPr>
          <a:xfrm>
            <a:off x="7673975" y="3477617"/>
            <a:ext cx="4800441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WHAT THE OFFICE CAN DO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7"/>
          <p:cNvSpPr/>
          <p:nvPr/>
        </p:nvSpPr>
        <p:spPr>
          <a:xfrm>
            <a:off x="7673975" y="3890367"/>
            <a:ext cx="4800441" cy="38477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273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Monitor production and milestones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7"/>
          <p:cNvSpPr/>
          <p:nvPr/>
        </p:nvSpPr>
        <p:spPr>
          <a:xfrm>
            <a:off x="7673975" y="4351338"/>
            <a:ext cx="4494959" cy="73144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273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Coordinate between buyer and factory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7"/>
          <p:cNvSpPr/>
          <p:nvPr/>
        </p:nvSpPr>
        <p:spPr>
          <a:xfrm>
            <a:off x="7673975" y="5158978"/>
            <a:ext cx="4800441" cy="38477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273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Identify risk early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7"/>
          <p:cNvSpPr/>
          <p:nvPr/>
        </p:nvSpPr>
        <p:spPr>
          <a:xfrm>
            <a:off x="7673975" y="5619949"/>
            <a:ext cx="4800441" cy="38477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273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Communicate status honestly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7"/>
          <p:cNvSpPr/>
          <p:nvPr/>
        </p:nvSpPr>
        <p:spPr>
          <a:xfrm>
            <a:off x="7673975" y="6080919"/>
            <a:ext cx="4800441" cy="38477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273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Recommend alternatives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7"/>
          <p:cNvSpPr/>
          <p:nvPr/>
        </p:nvSpPr>
        <p:spPr>
          <a:xfrm>
            <a:off x="7673975" y="6541889"/>
            <a:ext cx="4800441" cy="38477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273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Escalate issues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7"/>
          <p:cNvSpPr/>
          <p:nvPr/>
        </p:nvSpPr>
        <p:spPr>
          <a:xfrm>
            <a:off x="12501563" y="3210917"/>
            <a:ext cx="4872038" cy="5320705"/>
          </a:xfrm>
          <a:prstGeom prst="rect">
            <a:avLst/>
          </a:prstGeom>
          <a:solidFill>
            <a:srgbClr val="E9E5D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7"/>
          <p:cNvSpPr/>
          <p:nvPr/>
        </p:nvSpPr>
        <p:spPr>
          <a:xfrm>
            <a:off x="12501563" y="8525272"/>
            <a:ext cx="4872038" cy="9525"/>
          </a:xfrm>
          <a:prstGeom prst="rect">
            <a:avLst/>
          </a:prstGeom>
          <a:solidFill>
            <a:srgbClr val="DCD5C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7"/>
          <p:cNvSpPr/>
          <p:nvPr/>
        </p:nvSpPr>
        <p:spPr>
          <a:xfrm>
            <a:off x="12501563" y="3210917"/>
            <a:ext cx="4872038" cy="38100"/>
          </a:xfrm>
          <a:prstGeom prst="rect">
            <a:avLst/>
          </a:prstGeom>
          <a:solidFill>
            <a:srgbClr val="8A90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7"/>
          <p:cNvSpPr/>
          <p:nvPr/>
        </p:nvSpPr>
        <p:spPr>
          <a:xfrm>
            <a:off x="12501563" y="3210917"/>
            <a:ext cx="9525" cy="5320705"/>
          </a:xfrm>
          <a:prstGeom prst="rect">
            <a:avLst/>
          </a:prstGeom>
          <a:solidFill>
            <a:srgbClr val="DCD5C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7"/>
          <p:cNvSpPr/>
          <p:nvPr/>
        </p:nvSpPr>
        <p:spPr>
          <a:xfrm>
            <a:off x="17367250" y="3210917"/>
            <a:ext cx="9525" cy="5320705"/>
          </a:xfrm>
          <a:prstGeom prst="rect">
            <a:avLst/>
          </a:prstGeom>
          <a:solidFill>
            <a:srgbClr val="DCD5C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7"/>
          <p:cNvSpPr/>
          <p:nvPr/>
        </p:nvSpPr>
        <p:spPr>
          <a:xfrm>
            <a:off x="12755563" y="3477617"/>
            <a:ext cx="4494959" cy="6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5B6470"/>
                </a:solidFill>
                <a:latin typeface="IBM Plex Mono"/>
                <a:ea typeface="IBM Plex Mono"/>
                <a:cs typeface="IBM Plex Mono"/>
                <a:sym typeface="IBM Plex Mono"/>
              </a:rPr>
              <a:t>WHAT IT CANNOT FULLY CONTROL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7"/>
          <p:cNvSpPr/>
          <p:nvPr/>
        </p:nvSpPr>
        <p:spPr>
          <a:xfrm>
            <a:off x="12755563" y="4188817"/>
            <a:ext cx="4800441" cy="38477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273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Final price decisions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7"/>
          <p:cNvSpPr/>
          <p:nvPr/>
        </p:nvSpPr>
        <p:spPr>
          <a:xfrm>
            <a:off x="12755563" y="4649788"/>
            <a:ext cx="4800441" cy="38477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273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Order allocation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7"/>
          <p:cNvSpPr/>
          <p:nvPr/>
        </p:nvSpPr>
        <p:spPr>
          <a:xfrm>
            <a:off x="12755563" y="5110758"/>
            <a:ext cx="4800441" cy="38477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273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Certain delivery commitments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7"/>
          <p:cNvSpPr/>
          <p:nvPr/>
        </p:nvSpPr>
        <p:spPr>
          <a:xfrm>
            <a:off x="12755563" y="5571729"/>
            <a:ext cx="4800441" cy="38477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273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Higher-level commercial decisions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7"/>
          <p:cNvSpPr/>
          <p:nvPr/>
        </p:nvSpPr>
        <p:spPr>
          <a:xfrm>
            <a:off x="7419975" y="8760222"/>
            <a:ext cx="9953625" cy="840978"/>
          </a:xfrm>
          <a:prstGeom prst="rect">
            <a:avLst/>
          </a:prstGeom>
          <a:solidFill>
            <a:srgbClr val="1623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7"/>
          <p:cNvSpPr/>
          <p:nvPr/>
        </p:nvSpPr>
        <p:spPr>
          <a:xfrm>
            <a:off x="7724775" y="9031486"/>
            <a:ext cx="2046933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8A4B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E08A4B"/>
                </a:solidFill>
                <a:latin typeface="IBM Plex Mono"/>
                <a:ea typeface="IBM Plex Mono"/>
                <a:cs typeface="IBM Plex Mono"/>
                <a:sym typeface="IBM Plex Mono"/>
              </a:rPr>
              <a:t>KEY MESSAGE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7"/>
          <p:cNvSpPr/>
          <p:nvPr/>
        </p:nvSpPr>
        <p:spPr>
          <a:xfrm>
            <a:off x="9795173" y="8988822"/>
            <a:ext cx="6146910" cy="42187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098"/>
              </a:lnSpc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325"/>
              <a:buFont typeface="IBM Plex Sans"/>
              <a:buNone/>
            </a:pPr>
            <a:r>
              <a:rPr lang="en-US" sz="2325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Strong visibility, limited decision authority.</a:t>
            </a:r>
            <a:endParaRPr sz="23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2ED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"/>
          <p:cNvSpPr/>
          <p:nvPr/>
        </p:nvSpPr>
        <p:spPr>
          <a:xfrm>
            <a:off x="914400" y="1250950"/>
            <a:ext cx="16459200" cy="9525"/>
          </a:xfrm>
          <a:prstGeom prst="rect">
            <a:avLst/>
          </a:prstGeom>
          <a:solidFill>
            <a:srgbClr val="DAD4C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8"/>
          <p:cNvSpPr/>
          <p:nvPr/>
        </p:nvSpPr>
        <p:spPr>
          <a:xfrm>
            <a:off x="914400" y="762000"/>
            <a:ext cx="201168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FINDING 04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8"/>
          <p:cNvSpPr/>
          <p:nvPr/>
        </p:nvSpPr>
        <p:spPr>
          <a:xfrm>
            <a:off x="16189425" y="762000"/>
            <a:ext cx="1260376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099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8A9099"/>
                </a:solidFill>
                <a:latin typeface="IBM Plex Mono"/>
                <a:ea typeface="IBM Plex Mono"/>
                <a:cs typeface="IBM Plex Mono"/>
                <a:sym typeface="IBM Plex Mono"/>
              </a:rPr>
              <a:t>08 / 12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8"/>
          <p:cNvSpPr/>
          <p:nvPr/>
        </p:nvSpPr>
        <p:spPr>
          <a:xfrm>
            <a:off x="914400" y="1619251"/>
            <a:ext cx="1580388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31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5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Compliance is strongest around audits, hardest during routine production pressure</a:t>
            </a:r>
            <a:endParaRPr sz="4050">
              <a:solidFill>
                <a:schemeClr val="dk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281" name="Google Shape;281;p8"/>
          <p:cNvSpPr/>
          <p:nvPr/>
        </p:nvSpPr>
        <p:spPr>
          <a:xfrm>
            <a:off x="914400" y="3172817"/>
            <a:ext cx="3185120" cy="140017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DF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8"/>
          <p:cNvSpPr/>
          <p:nvPr/>
        </p:nvSpPr>
        <p:spPr>
          <a:xfrm>
            <a:off x="1111250" y="3350617"/>
            <a:ext cx="3070562" cy="387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b="1"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amfori BSCI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8"/>
          <p:cNvSpPr/>
          <p:nvPr/>
        </p:nvSpPr>
        <p:spPr>
          <a:xfrm>
            <a:off x="1111250" y="3776067"/>
            <a:ext cx="2875163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1563"/>
              </a:lnSpc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1875"/>
              <a:buFont typeface="IBM Plex Sans"/>
              <a:buNone/>
            </a:pPr>
            <a:r>
              <a:rPr lang="en-US" sz="1875">
                <a:solidFill>
                  <a:srgbClr val="5B647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Social compliance, labour conditions</a:t>
            </a:r>
            <a:endParaRPr sz="18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8"/>
          <p:cNvSpPr/>
          <p:nvPr/>
        </p:nvSpPr>
        <p:spPr>
          <a:xfrm>
            <a:off x="4232870" y="3172817"/>
            <a:ext cx="3185120" cy="140017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DF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8"/>
          <p:cNvSpPr/>
          <p:nvPr/>
        </p:nvSpPr>
        <p:spPr>
          <a:xfrm>
            <a:off x="4429720" y="3350617"/>
            <a:ext cx="3070562" cy="387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b="1"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Sedex / SMETA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8"/>
          <p:cNvSpPr/>
          <p:nvPr/>
        </p:nvSpPr>
        <p:spPr>
          <a:xfrm>
            <a:off x="4429720" y="3776067"/>
            <a:ext cx="2875163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1563"/>
              </a:lnSpc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1875"/>
              <a:buFont typeface="IBM Plex Sans"/>
              <a:buNone/>
            </a:pPr>
            <a:r>
              <a:rPr lang="en-US" sz="1875">
                <a:solidFill>
                  <a:srgbClr val="5B6470"/>
                </a:solidFill>
                <a:latin typeface="IBM Plex Sans"/>
                <a:ea typeface="IBM Plex Sans"/>
                <a:cs typeface="IBM Plex Sans"/>
                <a:sym typeface="IBM Plex Sans"/>
              </a:rPr>
              <a:t>Labour, health and safety, environment, ethics</a:t>
            </a:r>
            <a:endParaRPr sz="18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8"/>
          <p:cNvSpPr/>
          <p:nvPr/>
        </p:nvSpPr>
        <p:spPr>
          <a:xfrm>
            <a:off x="7551341" y="3172817"/>
            <a:ext cx="3185220" cy="140017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DF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8"/>
          <p:cNvSpPr/>
          <p:nvPr/>
        </p:nvSpPr>
        <p:spPr>
          <a:xfrm>
            <a:off x="7748191" y="3350617"/>
            <a:ext cx="3070672" cy="387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b="1"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Accord / RSC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8"/>
          <p:cNvSpPr/>
          <p:nvPr/>
        </p:nvSpPr>
        <p:spPr>
          <a:xfrm>
            <a:off x="7748191" y="3776067"/>
            <a:ext cx="2875265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1563"/>
              </a:lnSpc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1875"/>
              <a:buFont typeface="IBM Plex Sans"/>
              <a:buNone/>
            </a:pPr>
            <a:r>
              <a:rPr lang="en-US" sz="1875">
                <a:solidFill>
                  <a:srgbClr val="5B647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Structural, fire and electrical safety</a:t>
            </a:r>
            <a:endParaRPr sz="18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8"/>
          <p:cNvSpPr/>
          <p:nvPr/>
        </p:nvSpPr>
        <p:spPr>
          <a:xfrm>
            <a:off x="10869911" y="3172817"/>
            <a:ext cx="3185120" cy="140017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DF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8"/>
          <p:cNvSpPr/>
          <p:nvPr/>
        </p:nvSpPr>
        <p:spPr>
          <a:xfrm>
            <a:off x="11066761" y="3350617"/>
            <a:ext cx="3070562" cy="387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b="1"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Higg FEM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8"/>
          <p:cNvSpPr/>
          <p:nvPr/>
        </p:nvSpPr>
        <p:spPr>
          <a:xfrm>
            <a:off x="11066761" y="3776067"/>
            <a:ext cx="2875163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1563"/>
              </a:lnSpc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1875"/>
              <a:buFont typeface="IBM Plex Sans"/>
              <a:buNone/>
            </a:pPr>
            <a:r>
              <a:rPr lang="en-US" sz="1875">
                <a:solidFill>
                  <a:srgbClr val="5B647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Factory environmental performance</a:t>
            </a:r>
            <a:endParaRPr sz="18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8"/>
          <p:cNvSpPr/>
          <p:nvPr/>
        </p:nvSpPr>
        <p:spPr>
          <a:xfrm>
            <a:off x="14188380" y="3172817"/>
            <a:ext cx="3185220" cy="140017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DF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8"/>
          <p:cNvSpPr/>
          <p:nvPr/>
        </p:nvSpPr>
        <p:spPr>
          <a:xfrm>
            <a:off x="14385231" y="3350617"/>
            <a:ext cx="3070672" cy="387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b="1"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ZDHC / OEKO-TEX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8"/>
          <p:cNvSpPr/>
          <p:nvPr/>
        </p:nvSpPr>
        <p:spPr>
          <a:xfrm>
            <a:off x="14385231" y="3776067"/>
            <a:ext cx="2875265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1563"/>
              </a:lnSpc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1875"/>
              <a:buFont typeface="IBM Plex Sans"/>
              <a:buNone/>
            </a:pPr>
            <a:r>
              <a:rPr lang="en-US" sz="1875">
                <a:solidFill>
                  <a:srgbClr val="5B6470"/>
                </a:solidFill>
                <a:latin typeface="IBM Plex Sans"/>
                <a:ea typeface="IBM Plex Sans"/>
                <a:cs typeface="IBM Plex Sans"/>
                <a:sym typeface="IBM Plex Sans"/>
              </a:rPr>
              <a:t>Chemical management and product safety</a:t>
            </a:r>
            <a:endParaRPr sz="18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8"/>
          <p:cNvSpPr/>
          <p:nvPr/>
        </p:nvSpPr>
        <p:spPr>
          <a:xfrm>
            <a:off x="914400" y="4706342"/>
            <a:ext cx="1810512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099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8A9099"/>
                </a:solidFill>
                <a:latin typeface="IBM Plex Mono"/>
                <a:ea typeface="IBM Plex Mono"/>
                <a:cs typeface="IBM Plex Mono"/>
                <a:sym typeface="IBM Plex Mono"/>
              </a:rPr>
              <a:t>Scheme coverage differs from factory to factory and from buyer to buyer.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8"/>
          <p:cNvSpPr/>
          <p:nvPr/>
        </p:nvSpPr>
        <p:spPr>
          <a:xfrm>
            <a:off x="914400" y="5290542"/>
            <a:ext cx="8124825" cy="3241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8"/>
          <p:cNvSpPr/>
          <p:nvPr/>
        </p:nvSpPr>
        <p:spPr>
          <a:xfrm>
            <a:off x="914400" y="8525272"/>
            <a:ext cx="8124825" cy="9525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8"/>
          <p:cNvSpPr/>
          <p:nvPr/>
        </p:nvSpPr>
        <p:spPr>
          <a:xfrm>
            <a:off x="914400" y="5290542"/>
            <a:ext cx="8124825" cy="9525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8"/>
          <p:cNvSpPr/>
          <p:nvPr/>
        </p:nvSpPr>
        <p:spPr>
          <a:xfrm>
            <a:off x="914400" y="5290542"/>
            <a:ext cx="44450" cy="3241080"/>
          </a:xfrm>
          <a:prstGeom prst="rect">
            <a:avLst/>
          </a:prstGeom>
          <a:solidFill>
            <a:srgbClr val="C05A1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8"/>
          <p:cNvSpPr/>
          <p:nvPr/>
        </p:nvSpPr>
        <p:spPr>
          <a:xfrm>
            <a:off x="9032875" y="5290542"/>
            <a:ext cx="9525" cy="3241080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8"/>
          <p:cNvSpPr/>
          <p:nvPr/>
        </p:nvSpPr>
        <p:spPr>
          <a:xfrm>
            <a:off x="1244600" y="5544542"/>
            <a:ext cx="8252778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AUDIT PERIOD — ATTENTION RISES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8"/>
          <p:cNvSpPr/>
          <p:nvPr/>
        </p:nvSpPr>
        <p:spPr>
          <a:xfrm>
            <a:off x="1244600" y="5957292"/>
            <a:ext cx="8252778" cy="38477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273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Documentation and records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8"/>
          <p:cNvSpPr/>
          <p:nvPr/>
        </p:nvSpPr>
        <p:spPr>
          <a:xfrm>
            <a:off x="1244600" y="6418263"/>
            <a:ext cx="8252778" cy="38477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273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Training and housekeeping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8"/>
          <p:cNvSpPr/>
          <p:nvPr/>
        </p:nvSpPr>
        <p:spPr>
          <a:xfrm>
            <a:off x="1244600" y="6879233"/>
            <a:ext cx="8252778" cy="38477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273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Corrective-action follow-up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8"/>
          <p:cNvSpPr/>
          <p:nvPr/>
        </p:nvSpPr>
        <p:spPr>
          <a:xfrm>
            <a:off x="9248775" y="5290542"/>
            <a:ext cx="8124825" cy="3241080"/>
          </a:xfrm>
          <a:prstGeom prst="rect">
            <a:avLst/>
          </a:prstGeom>
          <a:solidFill>
            <a:srgbClr val="E9E5D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8"/>
          <p:cNvSpPr/>
          <p:nvPr/>
        </p:nvSpPr>
        <p:spPr>
          <a:xfrm>
            <a:off x="9248775" y="8525272"/>
            <a:ext cx="8124825" cy="9525"/>
          </a:xfrm>
          <a:prstGeom prst="rect">
            <a:avLst/>
          </a:prstGeom>
          <a:solidFill>
            <a:srgbClr val="DCD5C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8"/>
          <p:cNvSpPr/>
          <p:nvPr/>
        </p:nvSpPr>
        <p:spPr>
          <a:xfrm>
            <a:off x="9248775" y="5290542"/>
            <a:ext cx="8124825" cy="9525"/>
          </a:xfrm>
          <a:prstGeom prst="rect">
            <a:avLst/>
          </a:prstGeom>
          <a:solidFill>
            <a:srgbClr val="DCD5C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8"/>
          <p:cNvSpPr/>
          <p:nvPr/>
        </p:nvSpPr>
        <p:spPr>
          <a:xfrm>
            <a:off x="9248775" y="5290542"/>
            <a:ext cx="44450" cy="3241080"/>
          </a:xfrm>
          <a:prstGeom prst="rect">
            <a:avLst/>
          </a:prstGeom>
          <a:solidFill>
            <a:srgbClr val="8A90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8"/>
          <p:cNvSpPr/>
          <p:nvPr/>
        </p:nvSpPr>
        <p:spPr>
          <a:xfrm>
            <a:off x="17367250" y="5290542"/>
            <a:ext cx="9525" cy="3241080"/>
          </a:xfrm>
          <a:prstGeom prst="rect">
            <a:avLst/>
          </a:prstGeom>
          <a:solidFill>
            <a:srgbClr val="DCD5C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8"/>
          <p:cNvSpPr/>
          <p:nvPr/>
        </p:nvSpPr>
        <p:spPr>
          <a:xfrm>
            <a:off x="9578975" y="5544542"/>
            <a:ext cx="8252778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5B6470"/>
                </a:solidFill>
                <a:latin typeface="IBM Plex Mono"/>
                <a:ea typeface="IBM Plex Mono"/>
                <a:cs typeface="IBM Plex Mono"/>
                <a:sym typeface="IBM Plex Mono"/>
              </a:rPr>
              <a:t>ROUTINE PRODUCTION — ATTENTION COMPETES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8"/>
          <p:cNvSpPr/>
          <p:nvPr/>
        </p:nvSpPr>
        <p:spPr>
          <a:xfrm>
            <a:off x="9578975" y="5957292"/>
            <a:ext cx="8252778" cy="38477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273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Shipment pressure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8"/>
          <p:cNvSpPr/>
          <p:nvPr/>
        </p:nvSpPr>
        <p:spPr>
          <a:xfrm>
            <a:off x="9578975" y="6418263"/>
            <a:ext cx="8252778" cy="38477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273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Resource constraints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8"/>
          <p:cNvSpPr/>
          <p:nvPr/>
        </p:nvSpPr>
        <p:spPr>
          <a:xfrm>
            <a:off x="9578975" y="6879233"/>
            <a:ext cx="8252778" cy="38477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273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Immediate operational priorities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8"/>
          <p:cNvSpPr/>
          <p:nvPr/>
        </p:nvSpPr>
        <p:spPr>
          <a:xfrm>
            <a:off x="914400" y="8760222"/>
            <a:ext cx="16459200" cy="840978"/>
          </a:xfrm>
          <a:prstGeom prst="rect">
            <a:avLst/>
          </a:prstGeom>
          <a:solidFill>
            <a:srgbClr val="1623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8"/>
          <p:cNvSpPr/>
          <p:nvPr/>
        </p:nvSpPr>
        <p:spPr>
          <a:xfrm>
            <a:off x="1219200" y="9031486"/>
            <a:ext cx="2046933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8A4B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E08A4B"/>
                </a:solidFill>
                <a:latin typeface="IBM Plex Mono"/>
                <a:ea typeface="IBM Plex Mono"/>
                <a:cs typeface="IBM Plex Mono"/>
                <a:sym typeface="IBM Plex Mono"/>
              </a:rPr>
              <a:t>IMPLICATION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8"/>
          <p:cNvSpPr/>
          <p:nvPr/>
        </p:nvSpPr>
        <p:spPr>
          <a:xfrm>
            <a:off x="3289598" y="8988822"/>
            <a:ext cx="12017693" cy="421878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098"/>
              </a:lnSpc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325"/>
              <a:buFont typeface="IBM Plex Sans"/>
              <a:buNone/>
            </a:pPr>
            <a:r>
              <a:rPr lang="en-US" sz="2325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Compliance needs to become continuous management, not only audit preparation.</a:t>
            </a:r>
            <a:endParaRPr sz="23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2ED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9"/>
          <p:cNvSpPr/>
          <p:nvPr/>
        </p:nvSpPr>
        <p:spPr>
          <a:xfrm>
            <a:off x="914400" y="1250950"/>
            <a:ext cx="16459200" cy="9525"/>
          </a:xfrm>
          <a:prstGeom prst="rect">
            <a:avLst/>
          </a:prstGeom>
          <a:solidFill>
            <a:srgbClr val="DAD4C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9"/>
          <p:cNvSpPr/>
          <p:nvPr/>
        </p:nvSpPr>
        <p:spPr>
          <a:xfrm>
            <a:off x="914400" y="762000"/>
            <a:ext cx="201168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FINDING 05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9"/>
          <p:cNvSpPr/>
          <p:nvPr/>
        </p:nvSpPr>
        <p:spPr>
          <a:xfrm>
            <a:off x="16189425" y="762000"/>
            <a:ext cx="1260376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099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8A9099"/>
                </a:solidFill>
                <a:latin typeface="IBM Plex Mono"/>
                <a:ea typeface="IBM Plex Mono"/>
                <a:cs typeface="IBM Plex Mono"/>
                <a:sym typeface="IBM Plex Mono"/>
              </a:rPr>
              <a:t>09 / 12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9"/>
          <p:cNvSpPr/>
          <p:nvPr/>
        </p:nvSpPr>
        <p:spPr>
          <a:xfrm>
            <a:off x="914400" y="1555552"/>
            <a:ext cx="15438120" cy="871239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831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5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Supplier capability and production visibility directly affect sourcing risk</a:t>
            </a:r>
            <a:endParaRPr sz="4050">
              <a:solidFill>
                <a:schemeClr val="dk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  <a:p>
            <a:pPr indent="0" lvl="0" marL="0" marR="0" rtl="0" algn="l">
              <a:lnSpc>
                <a:spcPct val="8318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50"/>
              <a:buFont typeface="Calibri"/>
              <a:buNone/>
            </a:pPr>
            <a:r>
              <a:t/>
            </a:r>
            <a:endParaRPr sz="4050">
              <a:solidFill>
                <a:schemeClr val="dk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327" name="Google Shape;327;p9"/>
          <p:cNvSpPr/>
          <p:nvPr/>
        </p:nvSpPr>
        <p:spPr>
          <a:xfrm>
            <a:off x="914400" y="3191867"/>
            <a:ext cx="10909479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099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8A9099"/>
                </a:solidFill>
                <a:latin typeface="IBM Plex Mono"/>
                <a:ea typeface="IBM Plex Mono"/>
                <a:cs typeface="IBM Plex Mono"/>
                <a:sym typeface="IBM Plex Mono"/>
              </a:rPr>
              <a:t>A WORKING CLASSIFICATION OF SUPPLIERS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9"/>
          <p:cNvSpPr/>
          <p:nvPr/>
        </p:nvSpPr>
        <p:spPr>
          <a:xfrm>
            <a:off x="914400" y="3642717"/>
            <a:ext cx="9917709" cy="13965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9"/>
          <p:cNvSpPr/>
          <p:nvPr/>
        </p:nvSpPr>
        <p:spPr>
          <a:xfrm>
            <a:off x="914400" y="5032871"/>
            <a:ext cx="9917709" cy="9525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9"/>
          <p:cNvSpPr/>
          <p:nvPr/>
        </p:nvSpPr>
        <p:spPr>
          <a:xfrm>
            <a:off x="914400" y="3642717"/>
            <a:ext cx="9917709" cy="9525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9"/>
          <p:cNvSpPr/>
          <p:nvPr/>
        </p:nvSpPr>
        <p:spPr>
          <a:xfrm>
            <a:off x="914400" y="3642717"/>
            <a:ext cx="57150" cy="1396504"/>
          </a:xfrm>
          <a:prstGeom prst="rect">
            <a:avLst/>
          </a:prstGeom>
          <a:solidFill>
            <a:srgbClr val="1623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9"/>
          <p:cNvSpPr/>
          <p:nvPr/>
        </p:nvSpPr>
        <p:spPr>
          <a:xfrm>
            <a:off x="10825759" y="3642717"/>
            <a:ext cx="9525" cy="1396504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9"/>
          <p:cNvSpPr/>
          <p:nvPr/>
        </p:nvSpPr>
        <p:spPr>
          <a:xfrm>
            <a:off x="1219200" y="4144070"/>
            <a:ext cx="2904559" cy="4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400"/>
              <a:buFont typeface="IBM Plex Sans"/>
              <a:buNone/>
            </a:pPr>
            <a:r>
              <a:rPr b="1" lang="en-US" sz="24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Advanced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9"/>
          <p:cNvSpPr/>
          <p:nvPr/>
        </p:nvSpPr>
        <p:spPr>
          <a:xfrm>
            <a:off x="4050209" y="3839567"/>
            <a:ext cx="4351681" cy="104090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340"/>
              </a:lnSpc>
              <a:spcBef>
                <a:spcPts val="0"/>
              </a:spcBef>
              <a:spcAft>
                <a:spcPts val="0"/>
              </a:spcAft>
              <a:buClr>
                <a:srgbClr val="3B4657"/>
              </a:buClr>
              <a:buSzPts val="2025"/>
              <a:buFont typeface="IBM Plex Sans"/>
              <a:buNone/>
            </a:pPr>
            <a:r>
              <a:rPr lang="en-US" sz="2025">
                <a:solidFill>
                  <a:srgbClr val="3B4657"/>
                </a:solidFill>
                <a:latin typeface="IBM Plex Sans"/>
                <a:ea typeface="IBM Plex Sans"/>
                <a:cs typeface="IBM Plex Sans"/>
                <a:sym typeface="IBM Plex Sans"/>
              </a:rPr>
              <a:t>Strong systems, stable management — compliance embedded and continuous</a:t>
            </a:r>
            <a:endParaRPr sz="20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9"/>
          <p:cNvSpPr/>
          <p:nvPr/>
        </p:nvSpPr>
        <p:spPr>
          <a:xfrm>
            <a:off x="8465641" y="4178995"/>
            <a:ext cx="2323713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1950"/>
              <a:buFont typeface="IBM Plex Mono"/>
              <a:buNone/>
            </a:pPr>
            <a:r>
              <a:rPr lang="en-US" sz="1950">
                <a:solidFill>
                  <a:srgbClr val="5B6470"/>
                </a:solidFill>
                <a:latin typeface="IBM Plex Mono"/>
                <a:ea typeface="IBM Plex Mono"/>
                <a:cs typeface="IBM Plex Mono"/>
                <a:sym typeface="IBM Plex Mono"/>
              </a:rPr>
              <a:t>Low risk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9"/>
          <p:cNvSpPr/>
          <p:nvPr/>
        </p:nvSpPr>
        <p:spPr>
          <a:xfrm>
            <a:off x="914400" y="5172571"/>
            <a:ext cx="9917709" cy="10622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9"/>
          <p:cNvSpPr/>
          <p:nvPr/>
        </p:nvSpPr>
        <p:spPr>
          <a:xfrm>
            <a:off x="914400" y="6228457"/>
            <a:ext cx="9917709" cy="9525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9"/>
          <p:cNvSpPr/>
          <p:nvPr/>
        </p:nvSpPr>
        <p:spPr>
          <a:xfrm>
            <a:off x="914400" y="5172571"/>
            <a:ext cx="9917709" cy="9525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9"/>
          <p:cNvSpPr/>
          <p:nvPr/>
        </p:nvSpPr>
        <p:spPr>
          <a:xfrm>
            <a:off x="914400" y="5172571"/>
            <a:ext cx="57150" cy="1062236"/>
          </a:xfrm>
          <a:prstGeom prst="rect">
            <a:avLst/>
          </a:prstGeom>
          <a:solidFill>
            <a:srgbClr val="C05A1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9"/>
          <p:cNvSpPr/>
          <p:nvPr/>
        </p:nvSpPr>
        <p:spPr>
          <a:xfrm>
            <a:off x="10825759" y="5172571"/>
            <a:ext cx="9525" cy="1062236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9"/>
          <p:cNvSpPr/>
          <p:nvPr/>
        </p:nvSpPr>
        <p:spPr>
          <a:xfrm>
            <a:off x="1219200" y="5506839"/>
            <a:ext cx="2904559" cy="4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400"/>
              <a:buFont typeface="IBM Plex Sans"/>
              <a:buNone/>
            </a:pPr>
            <a:r>
              <a:rPr b="1" lang="en-US" sz="24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Developing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9"/>
          <p:cNvSpPr/>
          <p:nvPr/>
        </p:nvSpPr>
        <p:spPr>
          <a:xfrm>
            <a:off x="4050209" y="5369421"/>
            <a:ext cx="4351681" cy="70663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340"/>
              </a:lnSpc>
              <a:spcBef>
                <a:spcPts val="0"/>
              </a:spcBef>
              <a:spcAft>
                <a:spcPts val="0"/>
              </a:spcAft>
              <a:buClr>
                <a:srgbClr val="3B4657"/>
              </a:buClr>
              <a:buSzPts val="2025"/>
              <a:buFont typeface="IBM Plex Sans"/>
              <a:buNone/>
            </a:pPr>
            <a:r>
              <a:rPr lang="en-US" sz="2025">
                <a:solidFill>
                  <a:srgbClr val="3B4657"/>
                </a:solidFill>
                <a:latin typeface="IBM Plex Sans"/>
                <a:ea typeface="IBM Plex Sans"/>
                <a:cs typeface="IBM Plex Sans"/>
                <a:sym typeface="IBM Plex Sans"/>
              </a:rPr>
              <a:t>Adequate but stretched — audit-driven, improving</a:t>
            </a:r>
            <a:endParaRPr sz="20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9"/>
          <p:cNvSpPr/>
          <p:nvPr/>
        </p:nvSpPr>
        <p:spPr>
          <a:xfrm>
            <a:off x="8465641" y="5541764"/>
            <a:ext cx="2323713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1950"/>
              <a:buFont typeface="IBM Plex Mono"/>
              <a:buNone/>
            </a:pPr>
            <a:r>
              <a:rPr lang="en-US" sz="1950">
                <a:solidFill>
                  <a:srgbClr val="5B6470"/>
                </a:solidFill>
                <a:latin typeface="IBM Plex Mono"/>
                <a:ea typeface="IBM Plex Mono"/>
                <a:cs typeface="IBM Plex Mono"/>
                <a:sym typeface="IBM Plex Mono"/>
              </a:rPr>
              <a:t>Medium risk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9"/>
          <p:cNvSpPr/>
          <p:nvPr/>
        </p:nvSpPr>
        <p:spPr>
          <a:xfrm>
            <a:off x="914400" y="6368157"/>
            <a:ext cx="9917709" cy="10622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9"/>
          <p:cNvSpPr/>
          <p:nvPr/>
        </p:nvSpPr>
        <p:spPr>
          <a:xfrm>
            <a:off x="914400" y="7424043"/>
            <a:ext cx="9917709" cy="9525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9"/>
          <p:cNvSpPr/>
          <p:nvPr/>
        </p:nvSpPr>
        <p:spPr>
          <a:xfrm>
            <a:off x="914400" y="6368157"/>
            <a:ext cx="9917709" cy="9525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9"/>
          <p:cNvSpPr/>
          <p:nvPr/>
        </p:nvSpPr>
        <p:spPr>
          <a:xfrm>
            <a:off x="914400" y="6368157"/>
            <a:ext cx="57150" cy="1062236"/>
          </a:xfrm>
          <a:prstGeom prst="rect">
            <a:avLst/>
          </a:prstGeom>
          <a:solidFill>
            <a:srgbClr val="8A90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9"/>
          <p:cNvSpPr/>
          <p:nvPr/>
        </p:nvSpPr>
        <p:spPr>
          <a:xfrm>
            <a:off x="10825759" y="6368157"/>
            <a:ext cx="9525" cy="1062236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9"/>
          <p:cNvSpPr/>
          <p:nvPr/>
        </p:nvSpPr>
        <p:spPr>
          <a:xfrm>
            <a:off x="1219200" y="6702425"/>
            <a:ext cx="2904559" cy="4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400"/>
              <a:buFont typeface="IBM Plex Sans"/>
              <a:buNone/>
            </a:pPr>
            <a:r>
              <a:rPr b="1" lang="en-US" sz="24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Basic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9"/>
          <p:cNvSpPr/>
          <p:nvPr/>
        </p:nvSpPr>
        <p:spPr>
          <a:xfrm>
            <a:off x="4050209" y="6565007"/>
            <a:ext cx="4351681" cy="70663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9340"/>
              </a:lnSpc>
              <a:spcBef>
                <a:spcPts val="0"/>
              </a:spcBef>
              <a:spcAft>
                <a:spcPts val="0"/>
              </a:spcAft>
              <a:buClr>
                <a:srgbClr val="3B4657"/>
              </a:buClr>
              <a:buSzPts val="2025"/>
              <a:buFont typeface="IBM Plex Sans"/>
              <a:buNone/>
            </a:pPr>
            <a:r>
              <a:rPr lang="en-US" sz="2025">
                <a:solidFill>
                  <a:srgbClr val="3B4657"/>
                </a:solidFill>
                <a:latin typeface="IBM Plex Sans"/>
                <a:ea typeface="IBM Plex Sans"/>
                <a:cs typeface="IBM Plex Sans"/>
                <a:sym typeface="IBM Plex Sans"/>
              </a:rPr>
              <a:t>Limited resources and systems — reactive, event-based</a:t>
            </a:r>
            <a:endParaRPr sz="20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9"/>
          <p:cNvSpPr/>
          <p:nvPr/>
        </p:nvSpPr>
        <p:spPr>
          <a:xfrm>
            <a:off x="8465641" y="6737350"/>
            <a:ext cx="2323713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1950"/>
              <a:buFont typeface="IBM Plex Mono"/>
              <a:buNone/>
            </a:pPr>
            <a:r>
              <a:rPr lang="en-US" sz="1950">
                <a:solidFill>
                  <a:srgbClr val="5B6470"/>
                </a:solidFill>
                <a:latin typeface="IBM Plex Mono"/>
                <a:ea typeface="IBM Plex Mono"/>
                <a:cs typeface="IBM Plex Mono"/>
                <a:sym typeface="IBM Plex Mono"/>
              </a:rPr>
              <a:t>High risk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9"/>
          <p:cNvSpPr/>
          <p:nvPr/>
        </p:nvSpPr>
        <p:spPr>
          <a:xfrm>
            <a:off x="914400" y="7635875"/>
            <a:ext cx="9917709" cy="1965325"/>
          </a:xfrm>
          <a:prstGeom prst="rect">
            <a:avLst/>
          </a:prstGeom>
          <a:solidFill>
            <a:srgbClr val="1623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9"/>
          <p:cNvSpPr/>
          <p:nvPr/>
        </p:nvSpPr>
        <p:spPr>
          <a:xfrm>
            <a:off x="1200150" y="7864475"/>
            <a:ext cx="10280829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8A4B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E08A4B"/>
                </a:solidFill>
                <a:latin typeface="IBM Plex Mono"/>
                <a:ea typeface="IBM Plex Mono"/>
                <a:cs typeface="IBM Plex Mono"/>
                <a:sym typeface="IBM Plex Mono"/>
              </a:rPr>
              <a:t>CENTRAL INTERPRETATION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9"/>
          <p:cNvSpPr/>
          <p:nvPr/>
        </p:nvSpPr>
        <p:spPr>
          <a:xfrm>
            <a:off x="1200150" y="8258175"/>
            <a:ext cx="9626594" cy="1152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862"/>
              </a:lnSpc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250"/>
              <a:buFont typeface="IBM Plex Sans"/>
              <a:buNone/>
            </a:pPr>
            <a:r>
              <a:rPr lang="en-US" sz="2250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major challenge is structural, not simply individual. Requirements are understood; price, lead time, volume and capacity reduce the flexibility to act on them.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9"/>
          <p:cNvSpPr/>
          <p:nvPr/>
        </p:nvSpPr>
        <p:spPr>
          <a:xfrm>
            <a:off x="11175009" y="3191867"/>
            <a:ext cx="6818452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099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8A9099"/>
                </a:solidFill>
                <a:latin typeface="IBM Plex Mono"/>
                <a:ea typeface="IBM Plex Mono"/>
                <a:cs typeface="IBM Plex Mono"/>
                <a:sym typeface="IBM Plex Mono"/>
              </a:rPr>
              <a:t>TWO OPERATIONAL CONCERNS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9"/>
          <p:cNvSpPr/>
          <p:nvPr/>
        </p:nvSpPr>
        <p:spPr>
          <a:xfrm>
            <a:off x="11175009" y="3642717"/>
            <a:ext cx="6198593" cy="2903041"/>
          </a:xfrm>
          <a:prstGeom prst="rect">
            <a:avLst/>
          </a:prstGeom>
          <a:solidFill>
            <a:srgbClr val="E9E5D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9"/>
          <p:cNvSpPr/>
          <p:nvPr/>
        </p:nvSpPr>
        <p:spPr>
          <a:xfrm>
            <a:off x="11422659" y="3871317"/>
            <a:ext cx="6273622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950"/>
              <a:buFont typeface="IBM Plex Mono"/>
              <a:buNone/>
            </a:pPr>
            <a:r>
              <a:rPr lang="en-US" sz="195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01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9"/>
          <p:cNvSpPr/>
          <p:nvPr/>
        </p:nvSpPr>
        <p:spPr>
          <a:xfrm>
            <a:off x="11422659" y="4290417"/>
            <a:ext cx="6273622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75"/>
              <a:buFont typeface="IBM Plex Sans"/>
              <a:buNone/>
            </a:pPr>
            <a:r>
              <a:rPr b="1" lang="en-US" sz="2175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Limited production visibility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9"/>
          <p:cNvSpPr/>
          <p:nvPr/>
        </p:nvSpPr>
        <p:spPr>
          <a:xfrm>
            <a:off x="11422659" y="4747617"/>
            <a:ext cx="5874391" cy="104090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235"/>
              </a:lnSpc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1950"/>
              <a:buFont typeface="IBM Plex Sans"/>
              <a:buNone/>
            </a:pPr>
            <a:r>
              <a:rPr lang="en-US" sz="1950">
                <a:solidFill>
                  <a:srgbClr val="5B647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Fabric, approval or planning delays may surface late in the order cycle, when few corrective steps remain.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9"/>
          <p:cNvSpPr/>
          <p:nvPr/>
        </p:nvSpPr>
        <p:spPr>
          <a:xfrm>
            <a:off x="11175009" y="6698159"/>
            <a:ext cx="6198593" cy="2903041"/>
          </a:xfrm>
          <a:prstGeom prst="rect">
            <a:avLst/>
          </a:prstGeom>
          <a:solidFill>
            <a:srgbClr val="E9E5D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9"/>
          <p:cNvSpPr/>
          <p:nvPr/>
        </p:nvSpPr>
        <p:spPr>
          <a:xfrm>
            <a:off x="11422659" y="6926759"/>
            <a:ext cx="6273622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950"/>
              <a:buFont typeface="IBM Plex Mono"/>
              <a:buNone/>
            </a:pPr>
            <a:r>
              <a:rPr lang="en-US" sz="195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02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9"/>
          <p:cNvSpPr/>
          <p:nvPr/>
        </p:nvSpPr>
        <p:spPr>
          <a:xfrm>
            <a:off x="11422659" y="7345859"/>
            <a:ext cx="6273622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175"/>
              <a:buFont typeface="IBM Plex Sans"/>
              <a:buNone/>
            </a:pPr>
            <a:r>
              <a:rPr b="1" lang="en-US" sz="2175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Unauthorised subcontracting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9"/>
          <p:cNvSpPr/>
          <p:nvPr/>
        </p:nvSpPr>
        <p:spPr>
          <a:xfrm>
            <a:off x="11422659" y="7803059"/>
            <a:ext cx="5874391" cy="104090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235"/>
              </a:lnSpc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1950"/>
              <a:buFont typeface="IBM Plex Sans"/>
              <a:buNone/>
            </a:pPr>
            <a:r>
              <a:rPr lang="en-US" sz="1950">
                <a:solidFill>
                  <a:srgbClr val="5B6470"/>
                </a:solidFill>
                <a:latin typeface="IBM Plex Sans"/>
                <a:ea typeface="IBM Plex Sans"/>
                <a:cs typeface="IBM Plex Sans"/>
                <a:sym typeface="IBM Plex Sans"/>
              </a:rPr>
              <a:t>Identified as a risk to traceability and compliance under peak load — not presented as a widespread practice.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2ED"/>
        </a:solidFill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0"/>
          <p:cNvSpPr/>
          <p:nvPr/>
        </p:nvSpPr>
        <p:spPr>
          <a:xfrm>
            <a:off x="914400" y="1250950"/>
            <a:ext cx="16459200" cy="9525"/>
          </a:xfrm>
          <a:prstGeom prst="rect">
            <a:avLst/>
          </a:prstGeom>
          <a:solidFill>
            <a:srgbClr val="DAD4C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0"/>
          <p:cNvSpPr/>
          <p:nvPr/>
        </p:nvSpPr>
        <p:spPr>
          <a:xfrm>
            <a:off x="914400" y="762000"/>
            <a:ext cx="4828054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RECOMMENDATIONS · 1 OF 2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0"/>
          <p:cNvSpPr/>
          <p:nvPr/>
        </p:nvSpPr>
        <p:spPr>
          <a:xfrm>
            <a:off x="16189425" y="762000"/>
            <a:ext cx="1260376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099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8A9099"/>
                </a:solidFill>
                <a:latin typeface="IBM Plex Mono"/>
                <a:ea typeface="IBM Plex Mono"/>
                <a:cs typeface="IBM Plex Mono"/>
                <a:sym typeface="IBM Plex Mono"/>
              </a:rPr>
              <a:t>10 / 12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0"/>
          <p:cNvSpPr/>
          <p:nvPr/>
        </p:nvSpPr>
        <p:spPr>
          <a:xfrm>
            <a:off x="914400" y="1619250"/>
            <a:ext cx="15716250" cy="62438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83189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4050"/>
              <a:buFont typeface="Source Serif 4"/>
              <a:buNone/>
            </a:pPr>
            <a:r>
              <a:rPr b="1" lang="en-US" sz="4050">
                <a:solidFill>
                  <a:srgbClr val="101A2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From price-first sourcing to risk-based supplier management</a:t>
            </a:r>
            <a:endParaRPr sz="4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0"/>
          <p:cNvSpPr/>
          <p:nvPr/>
        </p:nvSpPr>
        <p:spPr>
          <a:xfrm>
            <a:off x="914400" y="2624634"/>
            <a:ext cx="6739632" cy="2514600"/>
          </a:xfrm>
          <a:prstGeom prst="rect">
            <a:avLst/>
          </a:prstGeom>
          <a:solidFill>
            <a:srgbClr val="E9E5DC"/>
          </a:solidFill>
          <a:ln cap="flat" cmpd="sng" w="9525">
            <a:solidFill>
              <a:srgbClr val="DCD5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0"/>
          <p:cNvSpPr/>
          <p:nvPr/>
        </p:nvSpPr>
        <p:spPr>
          <a:xfrm>
            <a:off x="1206500" y="2878634"/>
            <a:ext cx="6770976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5B6470"/>
                </a:solidFill>
                <a:latin typeface="IBM Plex Mono"/>
                <a:ea typeface="IBM Plex Mono"/>
                <a:cs typeface="IBM Plex Mono"/>
                <a:sym typeface="IBM Plex Mono"/>
              </a:rPr>
              <a:t>CURRENT PRACTICE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0"/>
          <p:cNvSpPr/>
          <p:nvPr/>
        </p:nvSpPr>
        <p:spPr>
          <a:xfrm>
            <a:off x="1206500" y="3291384"/>
            <a:ext cx="6770976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550"/>
              <a:buFont typeface="IBM Plex Sans"/>
              <a:buNone/>
            </a:pPr>
            <a:r>
              <a:rPr b="1" lang="en-US" sz="255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Price- and capacity-led nomination</a:t>
            </a:r>
            <a:endParaRPr sz="25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0"/>
          <p:cNvSpPr/>
          <p:nvPr/>
        </p:nvSpPr>
        <p:spPr>
          <a:xfrm>
            <a:off x="1206500" y="3824784"/>
            <a:ext cx="6340095" cy="73243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160"/>
              </a:lnSpc>
              <a:spcBef>
                <a:spcPts val="0"/>
              </a:spcBef>
              <a:spcAft>
                <a:spcPts val="0"/>
              </a:spcAft>
              <a:buClr>
                <a:srgbClr val="5B6470"/>
              </a:buClr>
              <a:buSzPts val="2025"/>
              <a:buFont typeface="IBM Plex Sans"/>
              <a:buNone/>
            </a:pPr>
            <a:r>
              <a:rPr lang="en-US" sz="2025">
                <a:solidFill>
                  <a:srgbClr val="5B6470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Compliance considered separately, often after the commercial decision</a:t>
            </a:r>
            <a:endParaRPr sz="20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0"/>
          <p:cNvSpPr/>
          <p:nvPr/>
        </p:nvSpPr>
        <p:spPr>
          <a:xfrm>
            <a:off x="7882632" y="2624634"/>
            <a:ext cx="457200" cy="25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3000"/>
              <a:buFont typeface="IBM Plex Sans"/>
              <a:buNone/>
            </a:pPr>
            <a:r>
              <a:rPr lang="en-US" sz="3000">
                <a:solidFill>
                  <a:srgbClr val="C05A18"/>
                </a:solidFill>
                <a:latin typeface="IBM Plex Sans"/>
                <a:ea typeface="IBM Plex Sans"/>
                <a:cs typeface="IBM Plex Sans"/>
                <a:sym typeface="IBM Plex Sans"/>
              </a:rPr>
              <a:t>→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0"/>
          <p:cNvSpPr/>
          <p:nvPr/>
        </p:nvSpPr>
        <p:spPr>
          <a:xfrm>
            <a:off x="8492232" y="2624634"/>
            <a:ext cx="8881368" cy="2514600"/>
          </a:xfrm>
          <a:prstGeom prst="rect">
            <a:avLst/>
          </a:prstGeom>
          <a:solidFill>
            <a:srgbClr val="1623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10"/>
          <p:cNvSpPr/>
          <p:nvPr/>
        </p:nvSpPr>
        <p:spPr>
          <a:xfrm>
            <a:off x="8777982" y="2872284"/>
            <a:ext cx="914085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8A4B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E08A4B"/>
                </a:solidFill>
                <a:latin typeface="IBM Plex Mono"/>
                <a:ea typeface="IBM Plex Mono"/>
                <a:cs typeface="IBM Plex Mono"/>
                <a:sym typeface="IBM Plex Mono"/>
              </a:rPr>
              <a:t>IMPROVED PRACTICE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10"/>
          <p:cNvSpPr/>
          <p:nvPr/>
        </p:nvSpPr>
        <p:spPr>
          <a:xfrm>
            <a:off x="8777982" y="3304084"/>
            <a:ext cx="914085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550"/>
              <a:buFont typeface="IBM Plex Sans"/>
              <a:buNone/>
            </a:pPr>
            <a:r>
              <a:rPr b="1" lang="en-US" sz="2550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Balanced supplier scorecard</a:t>
            </a:r>
            <a:endParaRPr sz="25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10"/>
          <p:cNvSpPr/>
          <p:nvPr/>
        </p:nvSpPr>
        <p:spPr>
          <a:xfrm>
            <a:off x="8777982" y="3856534"/>
            <a:ext cx="971550" cy="469900"/>
          </a:xfrm>
          <a:prstGeom prst="rect">
            <a:avLst/>
          </a:prstGeom>
          <a:solidFill>
            <a:srgbClr val="1E2E4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0"/>
          <p:cNvSpPr/>
          <p:nvPr/>
        </p:nvSpPr>
        <p:spPr>
          <a:xfrm>
            <a:off x="8920857" y="3942259"/>
            <a:ext cx="76200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F4F2ED"/>
                </a:solidFill>
                <a:latin typeface="IBM Plex Mono"/>
                <a:ea typeface="IBM Plex Mono"/>
                <a:cs typeface="IBM Plex Mono"/>
                <a:sym typeface="IBM Plex Mono"/>
              </a:rPr>
              <a:t>price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10"/>
          <p:cNvSpPr/>
          <p:nvPr/>
        </p:nvSpPr>
        <p:spPr>
          <a:xfrm>
            <a:off x="9844783" y="3856534"/>
            <a:ext cx="1383109" cy="469900"/>
          </a:xfrm>
          <a:prstGeom prst="rect">
            <a:avLst/>
          </a:prstGeom>
          <a:solidFill>
            <a:srgbClr val="1E2E4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10"/>
          <p:cNvSpPr/>
          <p:nvPr/>
        </p:nvSpPr>
        <p:spPr>
          <a:xfrm>
            <a:off x="9987658" y="3942259"/>
            <a:ext cx="1173559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F4F2ED"/>
                </a:solidFill>
                <a:latin typeface="IBM Plex Mono"/>
                <a:ea typeface="IBM Plex Mono"/>
                <a:cs typeface="IBM Plex Mono"/>
                <a:sym typeface="IBM Plex Mono"/>
              </a:rPr>
              <a:t>capacity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0"/>
          <p:cNvSpPr/>
          <p:nvPr/>
        </p:nvSpPr>
        <p:spPr>
          <a:xfrm>
            <a:off x="11323141" y="3856534"/>
            <a:ext cx="2617490" cy="469900"/>
          </a:xfrm>
          <a:prstGeom prst="rect">
            <a:avLst/>
          </a:prstGeom>
          <a:solidFill>
            <a:srgbClr val="1E2E4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0"/>
          <p:cNvSpPr/>
          <p:nvPr/>
        </p:nvSpPr>
        <p:spPr>
          <a:xfrm>
            <a:off x="11466016" y="3942259"/>
            <a:ext cx="241026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F4F2ED"/>
                </a:solidFill>
                <a:latin typeface="IBM Plex Mono"/>
                <a:ea typeface="IBM Plex Mono"/>
                <a:cs typeface="IBM Plex Mono"/>
                <a:sym typeface="IBM Plex Mono"/>
              </a:rPr>
              <a:t>compliance status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10"/>
          <p:cNvSpPr/>
          <p:nvPr/>
        </p:nvSpPr>
        <p:spPr>
          <a:xfrm>
            <a:off x="14035882" y="3856534"/>
            <a:ext cx="2480370" cy="469900"/>
          </a:xfrm>
          <a:prstGeom prst="rect">
            <a:avLst/>
          </a:prstGeom>
          <a:solidFill>
            <a:srgbClr val="1E2E4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0"/>
          <p:cNvSpPr/>
          <p:nvPr/>
        </p:nvSpPr>
        <p:spPr>
          <a:xfrm>
            <a:off x="14178757" y="3942259"/>
            <a:ext cx="227082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F4F2ED"/>
                </a:solidFill>
                <a:latin typeface="IBM Plex Mono"/>
                <a:ea typeface="IBM Plex Mono"/>
                <a:cs typeface="IBM Plex Mono"/>
                <a:sym typeface="IBM Plex Mono"/>
              </a:rPr>
              <a:t>delivery history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0"/>
          <p:cNvSpPr/>
          <p:nvPr/>
        </p:nvSpPr>
        <p:spPr>
          <a:xfrm>
            <a:off x="8777982" y="4421684"/>
            <a:ext cx="2891830" cy="469900"/>
          </a:xfrm>
          <a:prstGeom prst="rect">
            <a:avLst/>
          </a:prstGeom>
          <a:solidFill>
            <a:srgbClr val="1E2E4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0"/>
          <p:cNvSpPr/>
          <p:nvPr/>
        </p:nvSpPr>
        <p:spPr>
          <a:xfrm>
            <a:off x="8920857" y="4507409"/>
            <a:ext cx="2692835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F4F2ED"/>
                </a:solidFill>
                <a:latin typeface="IBM Plex Mono"/>
                <a:ea typeface="IBM Plex Mono"/>
                <a:cs typeface="IBM Plex Mono"/>
                <a:sym typeface="IBM Plex Mono"/>
              </a:rPr>
              <a:t>supplier capability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0"/>
          <p:cNvSpPr/>
          <p:nvPr/>
        </p:nvSpPr>
        <p:spPr>
          <a:xfrm>
            <a:off x="11765062" y="4421684"/>
            <a:ext cx="834430" cy="469900"/>
          </a:xfrm>
          <a:prstGeom prst="rect">
            <a:avLst/>
          </a:prstGeom>
          <a:solidFill>
            <a:srgbClr val="1E2E4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10"/>
          <p:cNvSpPr/>
          <p:nvPr/>
        </p:nvSpPr>
        <p:spPr>
          <a:xfrm>
            <a:off x="11907937" y="4507409"/>
            <a:ext cx="62488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F4F2ED"/>
                </a:solidFill>
                <a:latin typeface="IBM Plex Mono"/>
                <a:ea typeface="IBM Plex Mono"/>
                <a:cs typeface="IBM Plex Mono"/>
                <a:sym typeface="IBM Plex Mono"/>
              </a:rPr>
              <a:t>risk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0"/>
          <p:cNvSpPr/>
          <p:nvPr/>
        </p:nvSpPr>
        <p:spPr>
          <a:xfrm>
            <a:off x="914400" y="5463084"/>
            <a:ext cx="5359400" cy="323006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0"/>
          <p:cNvSpPr/>
          <p:nvPr/>
        </p:nvSpPr>
        <p:spPr>
          <a:xfrm>
            <a:off x="914400" y="8686800"/>
            <a:ext cx="5359400" cy="9525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0"/>
          <p:cNvSpPr/>
          <p:nvPr/>
        </p:nvSpPr>
        <p:spPr>
          <a:xfrm>
            <a:off x="914400" y="5463084"/>
            <a:ext cx="5359400" cy="38100"/>
          </a:xfrm>
          <a:prstGeom prst="rect">
            <a:avLst/>
          </a:prstGeom>
          <a:solidFill>
            <a:srgbClr val="1623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10"/>
          <p:cNvSpPr/>
          <p:nvPr/>
        </p:nvSpPr>
        <p:spPr>
          <a:xfrm>
            <a:off x="914400" y="5463084"/>
            <a:ext cx="9525" cy="3230067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0"/>
          <p:cNvSpPr/>
          <p:nvPr/>
        </p:nvSpPr>
        <p:spPr>
          <a:xfrm>
            <a:off x="6267450" y="5463084"/>
            <a:ext cx="9525" cy="3230067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0"/>
          <p:cNvSpPr/>
          <p:nvPr/>
        </p:nvSpPr>
        <p:spPr>
          <a:xfrm>
            <a:off x="1168400" y="5729784"/>
            <a:ext cx="5336540" cy="4254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325"/>
              <a:buFont typeface="IBM Plex Sans"/>
              <a:buNone/>
            </a:pPr>
            <a:r>
              <a:rPr b="1" lang="en-US" sz="2325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Advanced</a:t>
            </a:r>
            <a:endParaRPr sz="23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0"/>
          <p:cNvSpPr/>
          <p:nvPr/>
        </p:nvSpPr>
        <p:spPr>
          <a:xfrm>
            <a:off x="1168400" y="6212384"/>
            <a:ext cx="4996942" cy="75803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091"/>
              </a:lnSpc>
              <a:spcBef>
                <a:spcPts val="0"/>
              </a:spcBef>
              <a:spcAft>
                <a:spcPts val="0"/>
              </a:spcAft>
              <a:buClr>
                <a:srgbClr val="3B4657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3B4657"/>
                </a:solidFill>
                <a:latin typeface="IBM Plex Sans"/>
                <a:ea typeface="IBM Plex Sans"/>
                <a:cs typeface="IBM Plex Sans"/>
                <a:sym typeface="IBM Plex Sans"/>
              </a:rPr>
              <a:t>Lighter oversight — release attention to where risk sits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0"/>
          <p:cNvSpPr/>
          <p:nvPr/>
        </p:nvSpPr>
        <p:spPr>
          <a:xfrm>
            <a:off x="6464300" y="5463084"/>
            <a:ext cx="5359400" cy="323006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10"/>
          <p:cNvSpPr/>
          <p:nvPr/>
        </p:nvSpPr>
        <p:spPr>
          <a:xfrm>
            <a:off x="6464300" y="8686800"/>
            <a:ext cx="5359400" cy="9525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10"/>
          <p:cNvSpPr/>
          <p:nvPr/>
        </p:nvSpPr>
        <p:spPr>
          <a:xfrm>
            <a:off x="6464300" y="5463084"/>
            <a:ext cx="5359400" cy="38100"/>
          </a:xfrm>
          <a:prstGeom prst="rect">
            <a:avLst/>
          </a:prstGeom>
          <a:solidFill>
            <a:srgbClr val="C05A1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10"/>
          <p:cNvSpPr/>
          <p:nvPr/>
        </p:nvSpPr>
        <p:spPr>
          <a:xfrm>
            <a:off x="6464300" y="5463084"/>
            <a:ext cx="9525" cy="3230067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10"/>
          <p:cNvSpPr/>
          <p:nvPr/>
        </p:nvSpPr>
        <p:spPr>
          <a:xfrm>
            <a:off x="11817350" y="5463084"/>
            <a:ext cx="9525" cy="3230067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0"/>
          <p:cNvSpPr/>
          <p:nvPr/>
        </p:nvSpPr>
        <p:spPr>
          <a:xfrm>
            <a:off x="6718300" y="5729784"/>
            <a:ext cx="5336540" cy="4254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325"/>
              <a:buFont typeface="IBM Plex Sans"/>
              <a:buNone/>
            </a:pPr>
            <a:r>
              <a:rPr b="1" lang="en-US" sz="2325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Developing</a:t>
            </a:r>
            <a:endParaRPr sz="23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10"/>
          <p:cNvSpPr/>
          <p:nvPr/>
        </p:nvSpPr>
        <p:spPr>
          <a:xfrm>
            <a:off x="6718300" y="6212384"/>
            <a:ext cx="4996942" cy="75803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091"/>
              </a:lnSpc>
              <a:spcBef>
                <a:spcPts val="0"/>
              </a:spcBef>
              <a:spcAft>
                <a:spcPts val="0"/>
              </a:spcAft>
              <a:buClr>
                <a:srgbClr val="3B4657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3B4657"/>
                </a:solidFill>
                <a:latin typeface="IBM Plex Sans"/>
                <a:ea typeface="IBM Plex Sans"/>
                <a:cs typeface="IBM Plex Sans"/>
                <a:sym typeface="IBM Plex Sans"/>
              </a:rPr>
              <a:t>Structured support on the specific gaps that recur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10"/>
          <p:cNvSpPr/>
          <p:nvPr/>
        </p:nvSpPr>
        <p:spPr>
          <a:xfrm>
            <a:off x="12014200" y="5463084"/>
            <a:ext cx="5359400" cy="323006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0"/>
          <p:cNvSpPr/>
          <p:nvPr/>
        </p:nvSpPr>
        <p:spPr>
          <a:xfrm>
            <a:off x="12014200" y="8686800"/>
            <a:ext cx="5359400" cy="9525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10"/>
          <p:cNvSpPr/>
          <p:nvPr/>
        </p:nvSpPr>
        <p:spPr>
          <a:xfrm>
            <a:off x="12014200" y="5463084"/>
            <a:ext cx="5359400" cy="38100"/>
          </a:xfrm>
          <a:prstGeom prst="rect">
            <a:avLst/>
          </a:prstGeom>
          <a:solidFill>
            <a:srgbClr val="8A90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0"/>
          <p:cNvSpPr/>
          <p:nvPr/>
        </p:nvSpPr>
        <p:spPr>
          <a:xfrm>
            <a:off x="12014200" y="5463084"/>
            <a:ext cx="9525" cy="3230067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0"/>
          <p:cNvSpPr/>
          <p:nvPr/>
        </p:nvSpPr>
        <p:spPr>
          <a:xfrm>
            <a:off x="17367251" y="5463084"/>
            <a:ext cx="9525" cy="3230067"/>
          </a:xfrm>
          <a:prstGeom prst="rect">
            <a:avLst/>
          </a:prstGeom>
          <a:solidFill>
            <a:srgbClr val="E4DFD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0"/>
          <p:cNvSpPr/>
          <p:nvPr/>
        </p:nvSpPr>
        <p:spPr>
          <a:xfrm>
            <a:off x="12268200" y="5729784"/>
            <a:ext cx="5336540" cy="4254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325"/>
              <a:buFont typeface="IBM Plex Sans"/>
              <a:buNone/>
            </a:pPr>
            <a:r>
              <a:rPr b="1" lang="en-US" sz="2325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Basic</a:t>
            </a:r>
            <a:endParaRPr sz="23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0"/>
          <p:cNvSpPr/>
          <p:nvPr/>
        </p:nvSpPr>
        <p:spPr>
          <a:xfrm>
            <a:off x="12268200" y="6212384"/>
            <a:ext cx="4996942" cy="75803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091"/>
              </a:lnSpc>
              <a:spcBef>
                <a:spcPts val="0"/>
              </a:spcBef>
              <a:spcAft>
                <a:spcPts val="0"/>
              </a:spcAft>
              <a:buClr>
                <a:srgbClr val="3B4657"/>
              </a:buClr>
              <a:buSzPts val="2100"/>
              <a:buFont typeface="IBM Plex Sans"/>
              <a:buNone/>
            </a:pPr>
            <a:r>
              <a:rPr lang="en-US" sz="2100">
                <a:solidFill>
                  <a:srgbClr val="3B4657"/>
                </a:solidFill>
                <a:latin typeface="IBM Plex Sans"/>
                <a:ea typeface="IBM Plex Sans"/>
                <a:cs typeface="IBM Plex Sans"/>
                <a:sym typeface="IBM Plex Sans"/>
              </a:rPr>
              <a:t>Development plus closer monitoring before volume grows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10"/>
          <p:cNvSpPr/>
          <p:nvPr/>
        </p:nvSpPr>
        <p:spPr>
          <a:xfrm>
            <a:off x="914400" y="8921750"/>
            <a:ext cx="16459200" cy="19050"/>
          </a:xfrm>
          <a:prstGeom prst="rect">
            <a:avLst/>
          </a:prstGeom>
          <a:solidFill>
            <a:srgbClr val="C05A1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10"/>
          <p:cNvSpPr/>
          <p:nvPr/>
        </p:nvSpPr>
        <p:spPr>
          <a:xfrm>
            <a:off x="914400" y="9131300"/>
            <a:ext cx="16952976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700"/>
              <a:buFont typeface="Source Serif 4"/>
              <a:buNone/>
            </a:pPr>
            <a:r>
              <a:rPr i="1" lang="en-US" sz="2700">
                <a:solidFill>
                  <a:srgbClr val="101A2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Invest in supplier development, not only supplier inspection.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2ED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11"/>
          <p:cNvSpPr/>
          <p:nvPr/>
        </p:nvSpPr>
        <p:spPr>
          <a:xfrm>
            <a:off x="914400" y="1250950"/>
            <a:ext cx="16459200" cy="9525"/>
          </a:xfrm>
          <a:prstGeom prst="rect">
            <a:avLst/>
          </a:prstGeom>
          <a:solidFill>
            <a:srgbClr val="DAD4C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11"/>
          <p:cNvSpPr/>
          <p:nvPr/>
        </p:nvSpPr>
        <p:spPr>
          <a:xfrm>
            <a:off x="914400" y="762000"/>
            <a:ext cx="4828054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RECOMMENDATIONS · 2 OF 2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11"/>
          <p:cNvSpPr/>
          <p:nvPr/>
        </p:nvSpPr>
        <p:spPr>
          <a:xfrm>
            <a:off x="16189425" y="762000"/>
            <a:ext cx="1260376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099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8A9099"/>
                </a:solidFill>
                <a:latin typeface="IBM Plex Mono"/>
                <a:ea typeface="IBM Plex Mono"/>
                <a:cs typeface="IBM Plex Mono"/>
                <a:sym typeface="IBM Plex Mono"/>
              </a:rPr>
              <a:t>11 / 12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11"/>
          <p:cNvSpPr/>
          <p:nvPr/>
        </p:nvSpPr>
        <p:spPr>
          <a:xfrm>
            <a:off x="914400" y="1619250"/>
            <a:ext cx="15716250" cy="624384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83189"/>
              </a:lnSpc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4050"/>
              <a:buFont typeface="Source Serif 4"/>
              <a:buNone/>
            </a:pPr>
            <a:r>
              <a:rPr b="1" lang="en-US" sz="4050">
                <a:solidFill>
                  <a:srgbClr val="101A2B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Build sustainability into the sourcing decision, not after it</a:t>
            </a:r>
            <a:endParaRPr sz="4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11"/>
          <p:cNvSpPr/>
          <p:nvPr/>
        </p:nvSpPr>
        <p:spPr>
          <a:xfrm>
            <a:off x="914400" y="2605584"/>
            <a:ext cx="8134350" cy="2564309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DF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1"/>
          <p:cNvSpPr/>
          <p:nvPr/>
        </p:nvSpPr>
        <p:spPr>
          <a:xfrm>
            <a:off x="1187450" y="2840534"/>
            <a:ext cx="83470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950"/>
              <a:buFont typeface="IBM Plex Mono"/>
              <a:buNone/>
            </a:pPr>
            <a:r>
              <a:rPr lang="en-US" sz="195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01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1"/>
          <p:cNvSpPr/>
          <p:nvPr/>
        </p:nvSpPr>
        <p:spPr>
          <a:xfrm>
            <a:off x="1187450" y="3259634"/>
            <a:ext cx="8347075" cy="4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400"/>
              <a:buFont typeface="IBM Plex Sans"/>
              <a:buNone/>
            </a:pPr>
            <a:r>
              <a:rPr b="1" lang="en-US" sz="24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Continuous production visibility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1"/>
          <p:cNvSpPr/>
          <p:nvPr/>
        </p:nvSpPr>
        <p:spPr>
          <a:xfrm>
            <a:off x="1187450" y="3748584"/>
            <a:ext cx="7815898" cy="73243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160"/>
              </a:lnSpc>
              <a:spcBef>
                <a:spcPts val="0"/>
              </a:spcBef>
              <a:spcAft>
                <a:spcPts val="0"/>
              </a:spcAft>
              <a:buClr>
                <a:srgbClr val="3B4657"/>
              </a:buClr>
              <a:buSzPts val="2025"/>
              <a:buFont typeface="IBM Plex Sans"/>
              <a:buNone/>
            </a:pPr>
            <a:r>
              <a:rPr lang="en-US" sz="2025">
                <a:solidFill>
                  <a:srgbClr val="3B4657"/>
                </a:solidFill>
                <a:latin typeface="IBM Plex Sans"/>
                <a:ea typeface="IBM Plex Sans"/>
                <a:cs typeface="IBM Plex Sans"/>
                <a:sym typeface="IBM Plex Sans"/>
              </a:rPr>
              <a:t>Milestone-based monitoring in one disciplined record, so slippage shows at the fabric stage, not the sample stage</a:t>
            </a:r>
            <a:endParaRPr sz="20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11"/>
          <p:cNvSpPr/>
          <p:nvPr/>
        </p:nvSpPr>
        <p:spPr>
          <a:xfrm>
            <a:off x="9239250" y="2605584"/>
            <a:ext cx="8134350" cy="2564309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DF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11"/>
          <p:cNvSpPr/>
          <p:nvPr/>
        </p:nvSpPr>
        <p:spPr>
          <a:xfrm>
            <a:off x="9512300" y="2840534"/>
            <a:ext cx="83470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950"/>
              <a:buFont typeface="IBM Plex Mono"/>
              <a:buNone/>
            </a:pPr>
            <a:r>
              <a:rPr lang="en-US" sz="195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02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1"/>
          <p:cNvSpPr/>
          <p:nvPr/>
        </p:nvSpPr>
        <p:spPr>
          <a:xfrm>
            <a:off x="9512300" y="3259634"/>
            <a:ext cx="8347075" cy="4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400"/>
              <a:buFont typeface="IBM Plex Sans"/>
              <a:buNone/>
            </a:pPr>
            <a:r>
              <a:rPr b="1" lang="en-US" sz="24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Stronger subcontracting control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1"/>
          <p:cNvSpPr/>
          <p:nvPr/>
        </p:nvSpPr>
        <p:spPr>
          <a:xfrm>
            <a:off x="9512300" y="3748584"/>
            <a:ext cx="7815898" cy="73243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160"/>
              </a:lnSpc>
              <a:spcBef>
                <a:spcPts val="0"/>
              </a:spcBef>
              <a:spcAft>
                <a:spcPts val="0"/>
              </a:spcAft>
              <a:buClr>
                <a:srgbClr val="3B4657"/>
              </a:buClr>
              <a:buSzPts val="2025"/>
              <a:buFont typeface="IBM Plex Sans"/>
              <a:buNone/>
            </a:pPr>
            <a:r>
              <a:rPr lang="en-US" sz="2025">
                <a:solidFill>
                  <a:srgbClr val="3B4657"/>
                </a:solidFill>
                <a:latin typeface="IBM Plex Sans"/>
                <a:ea typeface="IBM Plex Sans"/>
                <a:cs typeface="IBM Plex Sans"/>
                <a:sym typeface="IBM Plex Sans"/>
              </a:rPr>
              <a:t>Declaration and prior approval, with risk-based spot checks in high-load periods</a:t>
            </a:r>
            <a:endParaRPr sz="20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1"/>
          <p:cNvSpPr/>
          <p:nvPr/>
        </p:nvSpPr>
        <p:spPr>
          <a:xfrm>
            <a:off x="914400" y="5360393"/>
            <a:ext cx="8134350" cy="2564408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DF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11"/>
          <p:cNvSpPr/>
          <p:nvPr/>
        </p:nvSpPr>
        <p:spPr>
          <a:xfrm>
            <a:off x="1187450" y="5595342"/>
            <a:ext cx="83470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950"/>
              <a:buFont typeface="IBM Plex Mono"/>
              <a:buNone/>
            </a:pPr>
            <a:r>
              <a:rPr lang="en-US" sz="195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03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11"/>
          <p:cNvSpPr/>
          <p:nvPr/>
        </p:nvSpPr>
        <p:spPr>
          <a:xfrm>
            <a:off x="1187450" y="6014442"/>
            <a:ext cx="8347075" cy="4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400"/>
              <a:buFont typeface="IBM Plex Sans"/>
              <a:buNone/>
            </a:pPr>
            <a:r>
              <a:rPr b="1" lang="en-US" sz="24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Realistic commercial planning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11"/>
          <p:cNvSpPr/>
          <p:nvPr/>
        </p:nvSpPr>
        <p:spPr>
          <a:xfrm>
            <a:off x="1187450" y="6503393"/>
            <a:ext cx="7815898" cy="73243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160"/>
              </a:lnSpc>
              <a:spcBef>
                <a:spcPts val="0"/>
              </a:spcBef>
              <a:spcAft>
                <a:spcPts val="0"/>
              </a:spcAft>
              <a:buClr>
                <a:srgbClr val="3B4657"/>
              </a:buClr>
              <a:buSzPts val="2025"/>
              <a:buFont typeface="IBM Plex Sans"/>
              <a:buNone/>
            </a:pPr>
            <a:r>
              <a:rPr lang="en-US" sz="2025">
                <a:solidFill>
                  <a:srgbClr val="3B4657"/>
                </a:solidFill>
                <a:latin typeface="IBM Plex Sans"/>
                <a:ea typeface="IBM Plex Sans"/>
                <a:cs typeface="IBM Plex Sans"/>
                <a:sym typeface="IBM Plex Sans"/>
              </a:rPr>
              <a:t>Align price, capacity and delivery expectations, informed by the office's read of real capacity</a:t>
            </a:r>
            <a:endParaRPr sz="20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1"/>
          <p:cNvSpPr/>
          <p:nvPr/>
        </p:nvSpPr>
        <p:spPr>
          <a:xfrm>
            <a:off x="9239250" y="5360393"/>
            <a:ext cx="8134350" cy="2564408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4DF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1"/>
          <p:cNvSpPr/>
          <p:nvPr/>
        </p:nvSpPr>
        <p:spPr>
          <a:xfrm>
            <a:off x="9512300" y="5595342"/>
            <a:ext cx="83470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5A18"/>
              </a:buClr>
              <a:buSzPts val="1950"/>
              <a:buFont typeface="IBM Plex Mono"/>
              <a:buNone/>
            </a:pPr>
            <a:r>
              <a:rPr lang="en-US" sz="1950">
                <a:solidFill>
                  <a:srgbClr val="C05A18"/>
                </a:solidFill>
                <a:latin typeface="IBM Plex Mono"/>
                <a:ea typeface="IBM Plex Mono"/>
                <a:cs typeface="IBM Plex Mono"/>
                <a:sym typeface="IBM Plex Mono"/>
              </a:rPr>
              <a:t>04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11"/>
          <p:cNvSpPr/>
          <p:nvPr/>
        </p:nvSpPr>
        <p:spPr>
          <a:xfrm>
            <a:off x="9512300" y="6014442"/>
            <a:ext cx="8347075" cy="4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1A2B"/>
              </a:buClr>
              <a:buSzPts val="2400"/>
              <a:buFont typeface="IBM Plex Sans"/>
              <a:buNone/>
            </a:pPr>
            <a:r>
              <a:rPr b="1" lang="en-US" sz="2400">
                <a:solidFill>
                  <a:srgbClr val="101A2B"/>
                </a:solidFill>
                <a:latin typeface="IBM Plex Sans"/>
                <a:ea typeface="IBM Plex Sans"/>
                <a:cs typeface="IBM Plex Sans"/>
                <a:sym typeface="IBM Plex Sans"/>
              </a:rPr>
              <a:t>Long-term supplier development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1"/>
          <p:cNvSpPr/>
          <p:nvPr/>
        </p:nvSpPr>
        <p:spPr>
          <a:xfrm>
            <a:off x="9512300" y="6503393"/>
            <a:ext cx="7815898" cy="73243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3160"/>
              </a:lnSpc>
              <a:spcBef>
                <a:spcPts val="0"/>
              </a:spcBef>
              <a:spcAft>
                <a:spcPts val="0"/>
              </a:spcAft>
              <a:buClr>
                <a:srgbClr val="3B4657"/>
              </a:buClr>
              <a:buSzPts val="2025"/>
              <a:buFont typeface="IBM Plex Sans"/>
              <a:buNone/>
            </a:pPr>
            <a:r>
              <a:rPr lang="en-US" sz="2025">
                <a:solidFill>
                  <a:srgbClr val="3B4657"/>
                </a:solidFill>
                <a:latin typeface="IBM Plex Sans"/>
                <a:ea typeface="IBM Plex Sans"/>
                <a:cs typeface="IBM Plex Sans"/>
                <a:sym typeface="IBM Plex Sans"/>
              </a:rPr>
              <a:t>Training, supervision and stable relationships that reward the behaviour the brand asks for</a:t>
            </a:r>
            <a:endParaRPr sz="20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11"/>
          <p:cNvSpPr/>
          <p:nvPr/>
        </p:nvSpPr>
        <p:spPr>
          <a:xfrm>
            <a:off x="914400" y="8134350"/>
            <a:ext cx="16459200" cy="1409700"/>
          </a:xfrm>
          <a:prstGeom prst="rect">
            <a:avLst/>
          </a:prstGeom>
          <a:solidFill>
            <a:srgbClr val="1623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11"/>
          <p:cNvSpPr/>
          <p:nvPr/>
        </p:nvSpPr>
        <p:spPr>
          <a:xfrm>
            <a:off x="1219200" y="8439150"/>
            <a:ext cx="2532936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175"/>
              <a:buFont typeface="IBM Plex Sans"/>
              <a:buNone/>
            </a:pPr>
            <a:r>
              <a:rPr lang="en-US" sz="2175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Supplier capability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11"/>
          <p:cNvSpPr/>
          <p:nvPr/>
        </p:nvSpPr>
        <p:spPr>
          <a:xfrm>
            <a:off x="3712369" y="8439150"/>
            <a:ext cx="24199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8A4B"/>
              </a:buClr>
              <a:buSzPts val="2175"/>
              <a:buFont typeface="IBM Plex Sans"/>
              <a:buNone/>
            </a:pPr>
            <a:r>
              <a:rPr lang="en-US" sz="2175">
                <a:solidFill>
                  <a:srgbClr val="E08A4B"/>
                </a:solidFill>
                <a:latin typeface="IBM Plex Sans"/>
                <a:ea typeface="IBM Plex Sans"/>
                <a:cs typeface="IBM Plex Sans"/>
                <a:sym typeface="IBM Plex Sans"/>
              </a:rPr>
              <a:t>+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1"/>
          <p:cNvSpPr/>
          <p:nvPr/>
        </p:nvSpPr>
        <p:spPr>
          <a:xfrm>
            <a:off x="4068663" y="8439150"/>
            <a:ext cx="267842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175"/>
              <a:buFont typeface="IBM Plex Sans"/>
              <a:buNone/>
            </a:pPr>
            <a:r>
              <a:rPr lang="en-US" sz="2175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Production visibility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11"/>
          <p:cNvSpPr/>
          <p:nvPr/>
        </p:nvSpPr>
        <p:spPr>
          <a:xfrm>
            <a:off x="6694091" y="8439150"/>
            <a:ext cx="24199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8A4B"/>
              </a:buClr>
              <a:buSzPts val="2175"/>
              <a:buFont typeface="IBM Plex Sans"/>
              <a:buNone/>
            </a:pPr>
            <a:r>
              <a:rPr lang="en-US" sz="2175">
                <a:solidFill>
                  <a:srgbClr val="E08A4B"/>
                </a:solidFill>
                <a:latin typeface="IBM Plex Sans"/>
                <a:ea typeface="IBM Plex Sans"/>
                <a:cs typeface="IBM Plex Sans"/>
                <a:sym typeface="IBM Plex Sans"/>
              </a:rPr>
              <a:t>+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11"/>
          <p:cNvSpPr/>
          <p:nvPr/>
        </p:nvSpPr>
        <p:spPr>
          <a:xfrm>
            <a:off x="7050385" y="8439150"/>
            <a:ext cx="4079786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175"/>
              <a:buFont typeface="IBM Plex Sans"/>
              <a:buNone/>
            </a:pPr>
            <a:r>
              <a:rPr lang="en-US" sz="2175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Realistic commercial planning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11"/>
          <p:cNvSpPr/>
          <p:nvPr/>
        </p:nvSpPr>
        <p:spPr>
          <a:xfrm>
            <a:off x="10949782" y="8439150"/>
            <a:ext cx="24199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8A4B"/>
              </a:buClr>
              <a:buSzPts val="2175"/>
              <a:buFont typeface="IBM Plex Sans"/>
              <a:buNone/>
            </a:pPr>
            <a:r>
              <a:rPr lang="en-US" sz="2175">
                <a:solidFill>
                  <a:srgbClr val="E08A4B"/>
                </a:solidFill>
                <a:latin typeface="IBM Plex Sans"/>
                <a:ea typeface="IBM Plex Sans"/>
                <a:cs typeface="IBM Plex Sans"/>
                <a:sym typeface="IBM Plex Sans"/>
              </a:rPr>
              <a:t>+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11"/>
          <p:cNvSpPr/>
          <p:nvPr/>
        </p:nvSpPr>
        <p:spPr>
          <a:xfrm>
            <a:off x="11306076" y="8439150"/>
            <a:ext cx="3398312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175"/>
              <a:buFont typeface="IBM Plex Sans"/>
              <a:buNone/>
            </a:pPr>
            <a:r>
              <a:rPr lang="en-US" sz="2175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Sustainability in sourcing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11"/>
          <p:cNvSpPr/>
          <p:nvPr/>
        </p:nvSpPr>
        <p:spPr>
          <a:xfrm>
            <a:off x="14585950" y="8439150"/>
            <a:ext cx="24199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8A4B"/>
              </a:buClr>
              <a:buSzPts val="2175"/>
              <a:buFont typeface="IBM Plex Sans"/>
              <a:buNone/>
            </a:pPr>
            <a:r>
              <a:rPr lang="en-US" sz="2175">
                <a:solidFill>
                  <a:srgbClr val="E08A4B"/>
                </a:solidFill>
                <a:latin typeface="IBM Plex Sans"/>
                <a:ea typeface="IBM Plex Sans"/>
                <a:cs typeface="IBM Plex Sans"/>
                <a:sym typeface="IBM Plex Sans"/>
              </a:rPr>
              <a:t>=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11"/>
          <p:cNvSpPr/>
          <p:nvPr/>
        </p:nvSpPr>
        <p:spPr>
          <a:xfrm>
            <a:off x="1199912" y="8869680"/>
            <a:ext cx="7572613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175"/>
              <a:buFont typeface="IBM Plex Sans"/>
              <a:buNone/>
            </a:pPr>
            <a:r>
              <a:rPr b="1" lang="en-US" sz="2175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More responsible and commercially effective sourcing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6233A"/>
        </a:solidFill>
      </p:bgPr>
    </p:bg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12"/>
          <p:cNvSpPr/>
          <p:nvPr/>
        </p:nvSpPr>
        <p:spPr>
          <a:xfrm>
            <a:off x="914400" y="1250950"/>
            <a:ext cx="16459200" cy="9525"/>
          </a:xfrm>
          <a:prstGeom prst="rect">
            <a:avLst/>
          </a:prstGeom>
          <a:solidFill>
            <a:srgbClr val="35455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12"/>
          <p:cNvSpPr/>
          <p:nvPr/>
        </p:nvSpPr>
        <p:spPr>
          <a:xfrm>
            <a:off x="914400" y="762000"/>
            <a:ext cx="2816374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8A4B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E08A4B"/>
                </a:solidFill>
                <a:latin typeface="IBM Plex Mono"/>
                <a:ea typeface="IBM Plex Mono"/>
                <a:cs typeface="IBM Plex Mono"/>
                <a:sym typeface="IBM Plex Mono"/>
              </a:rPr>
              <a:t>KEY CONCLUSION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12"/>
          <p:cNvSpPr/>
          <p:nvPr/>
        </p:nvSpPr>
        <p:spPr>
          <a:xfrm>
            <a:off x="16189425" y="762000"/>
            <a:ext cx="1260376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39DAC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939DAC"/>
                </a:solidFill>
                <a:latin typeface="IBM Plex Mono"/>
                <a:ea typeface="IBM Plex Mono"/>
                <a:cs typeface="IBM Plex Mono"/>
                <a:sym typeface="IBM Plex Mono"/>
              </a:rPr>
              <a:t>12 / 12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12"/>
          <p:cNvSpPr/>
          <p:nvPr/>
        </p:nvSpPr>
        <p:spPr>
          <a:xfrm>
            <a:off x="914400" y="1752600"/>
            <a:ext cx="5283200" cy="38100"/>
          </a:xfrm>
          <a:prstGeom prst="rect">
            <a:avLst/>
          </a:prstGeom>
          <a:solidFill>
            <a:srgbClr val="E08A4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12"/>
          <p:cNvSpPr/>
          <p:nvPr/>
        </p:nvSpPr>
        <p:spPr>
          <a:xfrm>
            <a:off x="914400" y="1981200"/>
            <a:ext cx="581152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8A4B"/>
              </a:buClr>
              <a:buSzPts val="1950"/>
              <a:buFont typeface="IBM Plex Mono"/>
              <a:buNone/>
            </a:pPr>
            <a:r>
              <a:rPr lang="en-US" sz="1950">
                <a:solidFill>
                  <a:srgbClr val="E08A4B"/>
                </a:solidFill>
                <a:latin typeface="IBM Plex Mono"/>
                <a:ea typeface="IBM Plex Mono"/>
                <a:cs typeface="IBM Plex Mono"/>
                <a:sym typeface="IBM Plex Mono"/>
              </a:rPr>
              <a:t>01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12"/>
          <p:cNvSpPr/>
          <p:nvPr/>
        </p:nvSpPr>
        <p:spPr>
          <a:xfrm>
            <a:off x="914400" y="2457450"/>
            <a:ext cx="5441696" cy="1238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8621"/>
              </a:lnSpc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250"/>
              <a:buFont typeface="IBM Plex Sans"/>
              <a:buNone/>
            </a:pPr>
            <a:r>
              <a:rPr lang="en-US" sz="2250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Sustainable sourcing is already part of sourcing decisions, but commercial pressure can weaken its priority.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12"/>
          <p:cNvSpPr/>
          <p:nvPr/>
        </p:nvSpPr>
        <p:spPr>
          <a:xfrm>
            <a:off x="6502400" y="1752600"/>
            <a:ext cx="5283200" cy="38100"/>
          </a:xfrm>
          <a:prstGeom prst="rect">
            <a:avLst/>
          </a:prstGeom>
          <a:solidFill>
            <a:srgbClr val="E08A4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12"/>
          <p:cNvSpPr/>
          <p:nvPr/>
        </p:nvSpPr>
        <p:spPr>
          <a:xfrm>
            <a:off x="6502400" y="1981200"/>
            <a:ext cx="581152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8A4B"/>
              </a:buClr>
              <a:buSzPts val="1950"/>
              <a:buFont typeface="IBM Plex Mono"/>
              <a:buNone/>
            </a:pPr>
            <a:r>
              <a:rPr lang="en-US" sz="1950">
                <a:solidFill>
                  <a:srgbClr val="E08A4B"/>
                </a:solidFill>
                <a:latin typeface="IBM Plex Mono"/>
                <a:ea typeface="IBM Plex Mono"/>
                <a:cs typeface="IBM Plex Mono"/>
                <a:sym typeface="IBM Plex Mono"/>
              </a:rPr>
              <a:t>02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12"/>
          <p:cNvSpPr/>
          <p:nvPr/>
        </p:nvSpPr>
        <p:spPr>
          <a:xfrm>
            <a:off x="6502400" y="2457450"/>
            <a:ext cx="5441696" cy="16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8621"/>
              </a:lnSpc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250"/>
              <a:buFont typeface="IBM Plex Sans"/>
              <a:buNone/>
            </a:pPr>
            <a:r>
              <a:rPr lang="en-US" sz="2250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liaison office is strategically positioned to identify risk because it sees both buyer expectations and supplier reality.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12"/>
          <p:cNvSpPr/>
          <p:nvPr/>
        </p:nvSpPr>
        <p:spPr>
          <a:xfrm>
            <a:off x="12090400" y="1752600"/>
            <a:ext cx="5283200" cy="38100"/>
          </a:xfrm>
          <a:prstGeom prst="rect">
            <a:avLst/>
          </a:prstGeom>
          <a:solidFill>
            <a:srgbClr val="E08A4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12"/>
          <p:cNvSpPr/>
          <p:nvPr/>
        </p:nvSpPr>
        <p:spPr>
          <a:xfrm>
            <a:off x="12090400" y="1981200"/>
            <a:ext cx="581152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8A4B"/>
              </a:buClr>
              <a:buSzPts val="1950"/>
              <a:buFont typeface="IBM Plex Mono"/>
              <a:buNone/>
            </a:pPr>
            <a:r>
              <a:rPr lang="en-US" sz="1950">
                <a:solidFill>
                  <a:srgbClr val="E08A4B"/>
                </a:solidFill>
                <a:latin typeface="IBM Plex Mono"/>
                <a:ea typeface="IBM Plex Mono"/>
                <a:cs typeface="IBM Plex Mono"/>
                <a:sym typeface="IBM Plex Mono"/>
              </a:rPr>
              <a:t>03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12"/>
          <p:cNvSpPr/>
          <p:nvPr/>
        </p:nvSpPr>
        <p:spPr>
          <a:xfrm>
            <a:off x="12090400" y="2457450"/>
            <a:ext cx="5441696" cy="2038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8621"/>
              </a:lnSpc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250"/>
              <a:buFont typeface="IBM Plex Sans"/>
              <a:buNone/>
            </a:pPr>
            <a:r>
              <a:rPr lang="en-US" sz="2250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Long-term improvement requires supplier development, continuous visibility, realistic planning and sustainability built into sourcing decisions from the start.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12"/>
          <p:cNvSpPr/>
          <p:nvPr/>
        </p:nvSpPr>
        <p:spPr>
          <a:xfrm>
            <a:off x="914401" y="5571489"/>
            <a:ext cx="16617695" cy="537211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67805"/>
              </a:lnSpc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4162"/>
              <a:buFont typeface="Source Serif 4"/>
              <a:buNone/>
            </a:pPr>
            <a:r>
              <a:rPr b="1" lang="en-US" sz="4163">
                <a:solidFill>
                  <a:srgbClr val="F4F2ED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Compliance checks alone cannot create sustainable sourcing</a:t>
            </a:r>
            <a:endParaRPr sz="416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12"/>
          <p:cNvSpPr/>
          <p:nvPr/>
        </p:nvSpPr>
        <p:spPr>
          <a:xfrm>
            <a:off x="914400" y="8413750"/>
            <a:ext cx="16459200" cy="9525"/>
          </a:xfrm>
          <a:prstGeom prst="rect">
            <a:avLst/>
          </a:prstGeom>
          <a:solidFill>
            <a:srgbClr val="35455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12"/>
          <p:cNvSpPr/>
          <p:nvPr/>
        </p:nvSpPr>
        <p:spPr>
          <a:xfrm>
            <a:off x="914400" y="8686800"/>
            <a:ext cx="3586143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D"/>
              </a:buClr>
              <a:buSzPts val="2850"/>
              <a:buFont typeface="IBM Plex Sans"/>
              <a:buNone/>
            </a:pPr>
            <a:r>
              <a:rPr b="1" lang="en-US" sz="2850">
                <a:solidFill>
                  <a:srgbClr val="F4F2ED"/>
                </a:solidFill>
                <a:latin typeface="IBM Plex Sans"/>
                <a:ea typeface="IBM Plex Sans"/>
                <a:cs typeface="IBM Plex Sans"/>
                <a:sym typeface="IBM Plex Sans"/>
              </a:rPr>
              <a:t>Thank you</a:t>
            </a:r>
            <a:endParaRPr sz="2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12"/>
          <p:cNvSpPr/>
          <p:nvPr/>
        </p:nvSpPr>
        <p:spPr>
          <a:xfrm>
            <a:off x="914400" y="9232900"/>
            <a:ext cx="3586143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D1DC"/>
              </a:buClr>
              <a:buSzPts val="2250"/>
              <a:buFont typeface="IBM Plex Sans"/>
              <a:buNone/>
            </a:pPr>
            <a:r>
              <a:rPr lang="en-US" sz="2250">
                <a:solidFill>
                  <a:srgbClr val="C9D1DC"/>
                </a:solidFill>
                <a:latin typeface="IBM Plex Sans"/>
                <a:ea typeface="IBM Plex Sans"/>
                <a:cs typeface="IBM Plex Sans"/>
                <a:sym typeface="IBM Plex Sans"/>
              </a:rPr>
              <a:t>Questions and discussion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12"/>
          <p:cNvSpPr/>
          <p:nvPr/>
        </p:nvSpPr>
        <p:spPr>
          <a:xfrm>
            <a:off x="11440039" y="8915400"/>
            <a:ext cx="5933562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r">
              <a:lnSpc>
                <a:spcPct val="114894"/>
              </a:lnSpc>
              <a:spcBef>
                <a:spcPts val="0"/>
              </a:spcBef>
              <a:spcAft>
                <a:spcPts val="0"/>
              </a:spcAft>
              <a:buClr>
                <a:srgbClr val="939DAC"/>
              </a:buClr>
              <a:buSzPts val="1800"/>
              <a:buFont typeface="IBM Plex Mono"/>
              <a:buNone/>
            </a:pPr>
            <a:r>
              <a:rPr lang="en-US" sz="1800">
                <a:solidFill>
                  <a:srgbClr val="939DAC"/>
                </a:solidFill>
                <a:latin typeface="IBM Plex Mono"/>
                <a:ea typeface="IBM Plex Mono"/>
                <a:cs typeface="IBM Plex Mono"/>
                <a:sym typeface="IBM Plex Mono"/>
              </a:rPr>
              <a:t>Md. Sohel Rana · Roll 251110214 · Batch 11 PGD-GB · IBA, University of Dhaka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2026-08-09T01:43:40Z</dcterms:created>
  <dc:creator>PptxGenJS</dc:creator>
</cp:coreProperties>
</file>