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5" r:id="rId4"/>
    <p:sldMasterId id="2147483981" r:id="rId5"/>
  </p:sldMasterIdLst>
  <p:notesMasterIdLst>
    <p:notesMasterId r:id="rId91"/>
  </p:notesMasterIdLst>
  <p:handoutMasterIdLst>
    <p:handoutMasterId r:id="rId92"/>
  </p:handout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FCE4AD12-B6BA-4B29-9151-04B8F1791DCE}">
          <p14:sldIdLst>
            <p14:sldId id="256"/>
            <p14:sldId id="257"/>
            <p14:sldId id="258"/>
            <p14:sldId id="259"/>
            <p14:sldId id="260"/>
            <p14:sldId id="261"/>
            <p14:sldId id="262"/>
            <p14:sldId id="263"/>
          </p14:sldIdLst>
        </p14:section>
        <p14:section name="opisowe" id="{F74B706A-61BA-4105-A8A0-268441025773}">
          <p14:sldIdLst>
            <p14:sldId id="264"/>
            <p14:sldId id="265"/>
            <p14:sldId id="266"/>
            <p14:sldId id="267"/>
            <p14:sldId id="268"/>
            <p14:sldId id="269"/>
            <p14:sldId id="270"/>
          </p14:sldIdLst>
        </p14:section>
        <p14:section name="Przekładki" id="{2B91895E-8760-441B-8325-63A24956081B}">
          <p14:sldIdLst>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gdalena Góral" initials="MG" lastIdx="1" clrIdx="0">
    <p:extLst>
      <p:ext uri="{19B8F6BF-5375-455C-9EA6-DF929625EA0E}">
        <p15:presenceInfo xmlns:p15="http://schemas.microsoft.com/office/powerpoint/2012/main" userId="S::magdalena.goral@lppsa.com::3c313b34-203a-45fa-a6dd-d2d5c6abd4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CC97"/>
    <a:srgbClr val="F3ECE0"/>
    <a:srgbClr val="AFC94B"/>
    <a:srgbClr val="E97162"/>
    <a:srgbClr val="CF845A"/>
    <a:srgbClr val="8B8AF2"/>
    <a:srgbClr val="F1A22B"/>
    <a:srgbClr val="CCDDCC"/>
    <a:srgbClr val="252525"/>
    <a:srgbClr val="9DAB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F6F475-3ACD-8353-A267-241B0D5AE9B3}" v="4" dt="2026-01-11T07:32:08.804"/>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6" autoAdjust="0"/>
    <p:restoredTop sz="96357" autoAdjust="0"/>
  </p:normalViewPr>
  <p:slideViewPr>
    <p:cSldViewPr snapToGrid="0" showGuides="1">
      <p:cViewPr varScale="1">
        <p:scale>
          <a:sx n="63" d="100"/>
          <a:sy n="63" d="100"/>
        </p:scale>
        <p:origin x="648" y="5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84" d="100"/>
          <a:sy n="84" d="100"/>
        </p:scale>
        <p:origin x="2688"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commentAuthors" Target="commentAuthors.xml"/><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Abu Naser Shatez" userId="S::md.abu.naser.shatez@lppsa.com::ad59f9f7-e406-4ca7-bdda-088f65c9c409" providerId="AD" clId="Web-{6AF6F475-3ACD-8353-A267-241B0D5AE9B3}"/>
    <pc:docChg chg="sldOrd">
      <pc:chgData name="Md. Abu Naser Shatez" userId="S::md.abu.naser.shatez@lppsa.com::ad59f9f7-e406-4ca7-bdda-088f65c9c409" providerId="AD" clId="Web-{6AF6F475-3ACD-8353-A267-241B0D5AE9B3}" dt="2026-01-11T07:32:08.804" v="3"/>
      <pc:docMkLst>
        <pc:docMk/>
      </pc:docMkLst>
      <pc:sldChg chg="ord">
        <pc:chgData name="Md. Abu Naser Shatez" userId="S::md.abu.naser.shatez@lppsa.com::ad59f9f7-e406-4ca7-bdda-088f65c9c409" providerId="AD" clId="Web-{6AF6F475-3ACD-8353-A267-241B0D5AE9B3}" dt="2026-01-11T07:31:33.053" v="0"/>
        <pc:sldMkLst>
          <pc:docMk/>
          <pc:sldMk cId="4033294879" sldId="267"/>
        </pc:sldMkLst>
      </pc:sldChg>
      <pc:sldChg chg="ord">
        <pc:chgData name="Md. Abu Naser Shatez" userId="S::md.abu.naser.shatez@lppsa.com::ad59f9f7-e406-4ca7-bdda-088f65c9c409" providerId="AD" clId="Web-{6AF6F475-3ACD-8353-A267-241B0D5AE9B3}" dt="2026-01-11T07:32:08.804" v="3"/>
        <pc:sldMkLst>
          <pc:docMk/>
          <pc:sldMk cId="3749104685" sldId="290"/>
        </pc:sldMkLst>
      </pc:sldChg>
      <pc:sldChg chg="ord">
        <pc:chgData name="Md. Abu Naser Shatez" userId="S::md.abu.naser.shatez@lppsa.com::ad59f9f7-e406-4ca7-bdda-088f65c9c409" providerId="AD" clId="Web-{6AF6F475-3ACD-8353-A267-241B0D5AE9B3}" dt="2026-01-11T07:32:03.522" v="2"/>
        <pc:sldMkLst>
          <pc:docMk/>
          <pc:sldMk cId="2045557872" sldId="4113"/>
        </pc:sldMkLst>
      </pc:sldChg>
      <pc:sldChg chg="ord">
        <pc:chgData name="Md. Abu Naser Shatez" userId="S::md.abu.naser.shatez@lppsa.com::ad59f9f7-e406-4ca7-bdda-088f65c9c409" providerId="AD" clId="Web-{6AF6F475-3ACD-8353-A267-241B0D5AE9B3}" dt="2026-01-11T07:31:35.928" v="1"/>
        <pc:sldMkLst>
          <pc:docMk/>
          <pc:sldMk cId="2494162414" sldId="412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1ECF260D-90FA-4D1B-9C39-136B7F9D86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ymbol zastępczy daty 2">
            <a:extLst>
              <a:ext uri="{FF2B5EF4-FFF2-40B4-BE49-F238E27FC236}">
                <a16:creationId xmlns:a16="http://schemas.microsoft.com/office/drawing/2014/main" id="{3019C7E8-DBDC-4CB6-9C11-29AD48143B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7C5CD8-45F5-4981-88C4-376E3FF9C242}" type="datetimeFigureOut">
              <a:rPr lang="en-US" smtClean="0"/>
              <a:t>19-Aug-26</a:t>
            </a:fld>
            <a:endParaRPr lang="en-US"/>
          </a:p>
        </p:txBody>
      </p:sp>
      <p:sp>
        <p:nvSpPr>
          <p:cNvPr id="4" name="Symbol zastępczy stopki 3">
            <a:extLst>
              <a:ext uri="{FF2B5EF4-FFF2-40B4-BE49-F238E27FC236}">
                <a16:creationId xmlns:a16="http://schemas.microsoft.com/office/drawing/2014/main" id="{3E4AD772-CA3A-4B10-99A1-D76AAAD36B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ymbol zastępczy numeru slajdu 4">
            <a:extLst>
              <a:ext uri="{FF2B5EF4-FFF2-40B4-BE49-F238E27FC236}">
                <a16:creationId xmlns:a16="http://schemas.microsoft.com/office/drawing/2014/main" id="{EAB1585D-3F20-4E09-BD8F-791E249071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0E23DF-337A-47A9-9D49-0632DD812412}" type="slidenum">
              <a:rPr lang="en-US" smtClean="0"/>
              <a:t>‹#›</a:t>
            </a:fld>
            <a:endParaRPr lang="en-US"/>
          </a:p>
        </p:txBody>
      </p:sp>
    </p:spTree>
    <p:extLst>
      <p:ext uri="{BB962C8B-B14F-4D97-AF65-F5344CB8AC3E}">
        <p14:creationId xmlns:p14="http://schemas.microsoft.com/office/powerpoint/2010/main" val="4283020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A4851-726E-48F8-9DAA-5F0CB16832D9}" type="datetimeFigureOut">
              <a:rPr lang="pl-PL" smtClean="0"/>
              <a:t>19.08.2026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26CF7C-6865-454E-AF93-D84A5B4A3F49}" type="slidenum">
              <a:rPr lang="pl-PL" smtClean="0"/>
              <a:t>‹#›</a:t>
            </a:fld>
            <a:endParaRPr lang="pl-PL"/>
          </a:p>
        </p:txBody>
      </p:sp>
    </p:spTree>
    <p:extLst>
      <p:ext uri="{BB962C8B-B14F-4D97-AF65-F5344CB8AC3E}">
        <p14:creationId xmlns:p14="http://schemas.microsoft.com/office/powerpoint/2010/main" val="3312042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 by asking how many in the room have stood inside a denim laundry. Usually one or two. This programme is built for everyone else.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the takeaway line out loud. It sets the level of the whole programme and it stops people worrying that they are about to be tested on chemistry.</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these five on a card. When a supplier presents a new wash, work down the list in order. The gaps in their answer tell you where the risk is.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Hold up a jean if one is available. Show the face and the inside. The contrast between them is the whole subject in one gesture.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most important slide in the first hour. If the room leaves with one idea, make it this one, because every other slide depends on it.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Cast shift is the one that catches people. The shade is right, the tone is wrong, and it only becomes obvious under store lighting.</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Elastane damage is the expensive one because it does not show at inspection. It shows on the customer after a day of wear.</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the room which of these steps they currently have visibility of. The honest answer is usually cutting, sewing and packing.</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columns, three owners. Two of them are outside the laundry's control, which is worth saying out loud when a supplier is being blamed for a shade problem.</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which of these they have used in an email this week without being certain of the definition. It gets a laugh and it makes the section land.</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Most wash comments only mention shade. Train the room to comment on all four, because the laundry can only fix what it is told about.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garment can be whiskered dry, washed with enzyme, sprayed dry with PP, then washed again to neutralise and soften. Four steps, two families, one garment.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Give them three photographs and ask for the type and the effects on each. This is the practical skill the whole programme is building.</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Neither of the two critical steps produces a visible result on its own, which is exactly why they are the ones that get shortened when the laundry is behind schedule.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single question explains most bulk-versus-sample disputes in the category. Ask it at approval, not at inspection.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you move an order to a second laundry, that is a new wash development, not a transfer. Build the time into the TNA before you commit the delivery date.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Rinse is the baseline every other wash adds cost to. Useful reference point when a costing looks high.</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failure mode on enzyme is almost always back staining rather than the fade itself.</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technical basis for the strength test in Section 8. Worth the two minutes.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Stone is increasingly replaced by enzyme or ozone, mostly on sludge and machine-wear grounds rather than on the look.</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Bleach is the process where an extra minute cannot be undone. That is what makes it a control question rather than a recipe question.</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Also called snow wash, marble wash and ice wash. One family, several trade names.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Yellowing complaints that arrive months after shipment almost always trace back to this slide.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Pass these round and ask the room to sort them before you explain. The fourth one is the useful mistake.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Expect higher MOQ and longer lead time than a plain enzyme wash. If the buying plan does not allow for that, simplify the wash at concept stage, not at PP sample.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two quotations for the same shade word and ask which is cheaper. The answer is that they cannot tell yet.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Tint is often used late to rescue a shade that has drifted. Worth knowing when you see one appear in a revision.</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Dye class and dyeing stage are two different axes. Reactive, direct, pigment and sulphur are dye classes. Garment dyeing is a stage. Specify both.</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Cold pad batch and cold exhaust dyeing are related but not identical. Ask which one the laundry runs before assuming the cycle time.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dip line is the one measurement on this garment a customer notices immediately if it drifts.</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how many people in the laundry can do the tying, and what happens to output when one of them is absent.</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neutralisation step at the end is not optional. Discharge chemistry left in the garment causes the same problems as an uncleared oxidiser.</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as the recap. Cover the last column and ask the room to fill it in from memory.</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best five-second test you can run standing at an inspection table.</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Hand sanding generates dust, so extraction and PPE are the controls. Section 11 covers why that matters more here than anywhere else in the laundry.</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Grinding is also the second step inside every destroy process, so its risks appear twice on a heavily distressed garment.</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Rip and repair is a separate cost line from plain destroy. Specify the backing fabric and the stitch density, not just the tear.</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PP has been routine in denim laundries for decades. The next slide explains why that is changing.</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slide most often shared after the session.</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white-cloth test takes five seconds and it is the one thing a buyer can do without a lab.</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sequence explains every pigment defect a buyer meets. Patchy colour comes from steps one and two, poor crocking from step three, stiff hand from steps three and four.</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the style also carries destroy or grinding, the strength losses compound. Always test the finished garment rather than the fabric.</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they take one column away from this table, make it the third one. It is the column that predicts trouble.</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laser step uses no water and no chemicals, but garments are normally washed after lasering. Judge the whole route, not the laser step alone.</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Terminology errors in a technical pack propagate straight into purchase orders. This slide takes two minutes and saves an argument.</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the room how they would specify the third garment to a supplier. The answer is a file, not a description. That is the shift laser represents.</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 careful with savings figures. The direction of travel is well established, but the specific number depends entirely on the route it replaced.</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There is no photograph of a low-liquor machine in the current image library. Take one on the next laundry visit and add it here.</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table is the practical form of judge the route, not the technology. Work across the row rather than reading the middle column on its own.</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When you can name the processes in a garment you can price it, and you can predict what will go wrong with it. That is the whole point of the exercise.</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typical order for a vintage look, and the order changes with the target. The three points below it do not change.</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When a TNA is compressed, stage five is the first casualty and stage six is the second. Both are the ones that protect the shipment.</a:t>
            </a:r>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the last line twice. Almost every dispute that cannot be won comes back to a missing sealed standard.</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Agree the shade band before bulk, not when the shipment is inspected. A shade band agreed after the fact is a negotiation, not a standard.</a:t>
            </a: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rest of this section takes the groups in turn. Group five gets its own slide at the end because it is the commercial one.</a:t>
            </a: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controlled light point is the most useful line on the slide. Most cast complaints are found by the customer, not by the inspector.</a:t>
            </a: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group two table. Nothing on it can be reworked, which is why it belongs in the technical pack rather than in the inspection report.</a:t>
            </a: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Every line here is an operator or control problem rather than a chemistry problem, which means every line is fixable inside the laundry.</a:t>
            </a: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last point is the one that surprises people. A wash comment late in the process can quietly invalidate an approved fit.</a:t>
            </a:r>
          </a:p>
        </p:txBody>
      </p:sp>
      <p:sp>
        <p:nvSpPr>
          <p:cNvPr id="4" name="Slide Number Placeholder 3"/>
          <p:cNvSpPr>
            <a:spLocks noGrp="1"/>
          </p:cNvSpPr>
          <p:nvPr>
            <p:ph type="sldNum" sz="quarter" idx="5"/>
          </p:nvPr>
        </p:nvSpPr>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single most common commercial dispute in denim, and most of it is preventable on the right-hand column.</a:t>
            </a:r>
          </a:p>
        </p:txBody>
      </p:sp>
      <p:sp>
        <p:nvSpPr>
          <p:cNvPr id="4" name="Slide Number Placeholder 3"/>
          <p:cNvSpPr>
            <a:spLocks noGrp="1"/>
          </p:cNvSpPr>
          <p:nvPr>
            <p:ph type="sldNum" sz="quarter" idx="5"/>
          </p:nvPr>
        </p:nvSpPr>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Print this slide and keep it in the sample room. It is the operational core of the whole programme.</a:t>
            </a:r>
          </a:p>
        </p:txBody>
      </p:sp>
      <p:sp>
        <p:nvSpPr>
          <p:cNvPr id="4" name="Slide Number Placeholder 3"/>
          <p:cNvSpPr>
            <a:spLocks noGrp="1"/>
          </p:cNvSpPr>
          <p:nvPr>
            <p:ph type="sldNum" sz="quarter" idx="5"/>
          </p:nvPr>
        </p:nvSpPr>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safety column is not optional and it is not rude. Every question in it is one you can ask on a normal factory visit.</a:t>
            </a:r>
          </a:p>
        </p:txBody>
      </p:sp>
      <p:sp>
        <p:nvSpPr>
          <p:cNvPr id="4" name="Slide Number Placeholder 3"/>
          <p:cNvSpPr>
            <a:spLocks noGrp="1"/>
          </p:cNvSpPr>
          <p:nvPr>
            <p:ph type="sldNum" sz="quarter" idx="5"/>
          </p:nvPr>
        </p:nvSpPr>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step count question is the single most useful thing on this slide. It reframes the negotiation from price to process.</a:t>
            </a:r>
          </a:p>
        </p:txBody>
      </p:sp>
      <p:sp>
        <p:nvSpPr>
          <p:cNvPr id="4" name="Slide Number Placeholder 3"/>
          <p:cNvSpPr>
            <a:spLocks noGrp="1"/>
          </p:cNvSpPr>
          <p:nvPr>
            <p:ph type="sldNum" sz="quarter" idx="5"/>
          </p:nvPr>
        </p:nvSpPr>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MOQ point is worth dwelling on. A small order washed at the wrong load is not a cheaper garment, it is a different garment.</a:t>
            </a:r>
          </a:p>
        </p:txBody>
      </p:sp>
      <p:sp>
        <p:nvSpPr>
          <p:cNvPr id="4" name="Slide Number Placeholder 3"/>
          <p:cNvSpPr>
            <a:spLocks noGrp="1"/>
          </p:cNvSpPr>
          <p:nvPr>
            <p:ph type="sldNum" sz="quarter" idx="5"/>
          </p:nvPr>
        </p:nvSpPr>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Fill in the actual cost bands from your own costing data before the session. The relative order holds; the absolute numbers depend on the supplier base.</a:t>
            </a:r>
          </a:p>
        </p:txBody>
      </p:sp>
      <p:sp>
        <p:nvSpPr>
          <p:cNvPr id="4" name="Slide Number Placeholder 3"/>
          <p:cNvSpPr>
            <a:spLocks noGrp="1"/>
          </p:cNvSpPr>
          <p:nvPr>
            <p:ph type="sldNum" sz="quarter" idx="5"/>
          </p:nvPr>
        </p:nvSpPr>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 not soften the sandblasting point. It is the clearest case in the category of a fashion effect that cost lives, and buyers were part of how it stopped.</a:t>
            </a:r>
          </a:p>
        </p:txBody>
      </p:sp>
      <p:sp>
        <p:nvSpPr>
          <p:cNvPr id="4" name="Slide Number Placeholder 3"/>
          <p:cNvSpPr>
            <a:spLocks noGrp="1"/>
          </p:cNvSpPr>
          <p:nvPr>
            <p:ph type="sldNum" sz="quarter" idx="5"/>
          </p:nvPr>
        </p:nvSpPr>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last line is the commercial argument for reading the watchlist rather than only the restricted list.</a:t>
            </a:r>
          </a:p>
        </p:txBody>
      </p:sp>
      <p:sp>
        <p:nvSpPr>
          <p:cNvPr id="4" name="Slide Number Placeholder 3"/>
          <p:cNvSpPr>
            <a:spLocks noGrp="1"/>
          </p:cNvSpPr>
          <p:nvPr>
            <p:ph type="sldNum" sz="quarter" idx="5"/>
          </p:nvPr>
        </p:nvSpPr>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framing to leave them with: we use laser is not a claim. We removed the PP step and the bleach bath from this route, and here is the water figure per garment, is a claim.</a:t>
            </a:r>
          </a:p>
        </p:txBody>
      </p:sp>
      <p:sp>
        <p:nvSpPr>
          <p:cNvPr id="4" name="Slide Number Placeholder 3"/>
          <p:cNvSpPr>
            <a:spLocks noGrp="1"/>
          </p:cNvSpPr>
          <p:nvPr>
            <p:ph type="sldNum" sz="quarter" idx="5"/>
          </p:nvPr>
        </p:nvSpPr>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last row is the one to practise. Almost every percentage in this category is quoted per step and heard as per garment.</a:t>
            </a:r>
          </a:p>
        </p:txBody>
      </p:sp>
      <p:sp>
        <p:nvSpPr>
          <p:cNvPr id="4" name="Slide Number Placeholder 3"/>
          <p:cNvSpPr>
            <a:spLocks noGrp="1"/>
          </p:cNvSpPr>
          <p:nvPr>
            <p:ph type="sldNum" sz="quarter" idx="5"/>
          </p:nvPr>
        </p:nvSpPr>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the room to write down the two of these five they most need to change in their own working week. Specific beats comprehensive.</a:t>
            </a:r>
          </a:p>
        </p:txBody>
      </p:sp>
      <p:sp>
        <p:nvSpPr>
          <p:cNvPr id="4" name="Slide Number Placeholder 3"/>
          <p:cNvSpPr>
            <a:spLocks noGrp="1"/>
          </p:cNvSpPr>
          <p:nvPr>
            <p:ph type="sldNum" sz="quarter" idx="5"/>
          </p:nvPr>
        </p:nvSpPr>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the section here and move straight to the checklist. Do not add a summary slide, because these ten are the summary.</a:t>
            </a:r>
          </a:p>
        </p:txBody>
      </p:sp>
      <p:sp>
        <p:nvSpPr>
          <p:cNvPr id="4" name="Slide Number Placeholder 3"/>
          <p:cNvSpPr>
            <a:spLocks noGrp="1"/>
          </p:cNvSpPr>
          <p:nvPr>
            <p:ph type="sldNum" sz="quarter" idx="5"/>
          </p:nvPr>
        </p:nvSpPr>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the training on this. It converts everything in the deck into a sequence they can follow on a live order.</a:t>
            </a:r>
          </a:p>
        </p:txBody>
      </p:sp>
      <p:sp>
        <p:nvSpPr>
          <p:cNvPr id="4" name="Slide Number Placeholder 3"/>
          <p:cNvSpPr>
            <a:spLocks noGrp="1"/>
          </p:cNvSpPr>
          <p:nvPr>
            <p:ph type="sldNum" sz="quarter" idx="5"/>
          </p:nvPr>
        </p:nvSpPr>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Print the glossary as a two-page handout. It is the part of the deck people keep.</a:t>
            </a:r>
          </a:p>
        </p:txBody>
      </p:sp>
      <p:sp>
        <p:nvSpPr>
          <p:cNvPr id="4" name="Slide Number Placeholder 3"/>
          <p:cNvSpPr>
            <a:spLocks noGrp="1"/>
          </p:cNvSpPr>
          <p:nvPr>
            <p:ph type="sldNum" sz="quarter" idx="5"/>
          </p:nvPr>
        </p:nvSpPr>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last two entries in each column are the ones most often missing from denim glossaries and most often needed in a compliance conversation.</a:t>
            </a:r>
          </a:p>
        </p:txBody>
      </p:sp>
      <p:sp>
        <p:nvSpPr>
          <p:cNvPr id="4" name="Slide Number Placeholder 3"/>
          <p:cNvSpPr>
            <a:spLocks noGrp="1"/>
          </p:cNvSpPr>
          <p:nvPr>
            <p:ph type="sldNum" sz="quarter" idx="5"/>
          </p:nvPr>
        </p:nvSpPr>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Leave the checklist slide on screen during questions rather than this one.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Slajd tytułowy">
    <p:spTree>
      <p:nvGrpSpPr>
        <p:cNvPr id="1" name=""/>
        <p:cNvGrpSpPr/>
        <p:nvPr/>
      </p:nvGrpSpPr>
      <p:grpSpPr>
        <a:xfrm>
          <a:off x="0" y="0"/>
          <a:ext cx="0" cy="0"/>
          <a:chOff x="0" y="0"/>
          <a:chExt cx="0" cy="0"/>
        </a:xfrm>
      </p:grpSpPr>
      <p:sp>
        <p:nvSpPr>
          <p:cNvPr id="11" name="Symbol zastępczy obrazu 10">
            <a:extLst>
              <a:ext uri="{FF2B5EF4-FFF2-40B4-BE49-F238E27FC236}">
                <a16:creationId xmlns:a16="http://schemas.microsoft.com/office/drawing/2014/main" id="{CED88CCB-FE53-4750-A463-D71A5431E23E}"/>
              </a:ext>
            </a:extLst>
          </p:cNvPr>
          <p:cNvSpPr>
            <a:spLocks noGrp="1"/>
          </p:cNvSpPr>
          <p:nvPr>
            <p:ph type="pic" sz="quarter" idx="15"/>
          </p:nvPr>
        </p:nvSpPr>
        <p:spPr>
          <a:xfrm>
            <a:off x="404814" y="404812"/>
            <a:ext cx="11382371" cy="6048376"/>
          </a:xfrm>
          <a:custGeom>
            <a:avLst/>
            <a:gdLst>
              <a:gd name="connsiteX0" fmla="*/ 0 w 11163299"/>
              <a:gd name="connsiteY0" fmla="*/ 0 h 6048376"/>
              <a:gd name="connsiteX1" fmla="*/ 11163298 w 11163299"/>
              <a:gd name="connsiteY1" fmla="*/ 0 h 6048376"/>
              <a:gd name="connsiteX2" fmla="*/ 11163298 w 11163299"/>
              <a:gd name="connsiteY2" fmla="*/ 287338 h 6048376"/>
              <a:gd name="connsiteX3" fmla="*/ 11163298 w 11163299"/>
              <a:gd name="connsiteY3" fmla="*/ 3246438 h 6048376"/>
              <a:gd name="connsiteX4" fmla="*/ 11163299 w 11163299"/>
              <a:gd name="connsiteY4" fmla="*/ 3246438 h 6048376"/>
              <a:gd name="connsiteX5" fmla="*/ 11163299 w 11163299"/>
              <a:gd name="connsiteY5" fmla="*/ 6048376 h 6048376"/>
              <a:gd name="connsiteX6" fmla="*/ 11163298 w 11163299"/>
              <a:gd name="connsiteY6" fmla="*/ 6048376 h 6048376"/>
              <a:gd name="connsiteX7" fmla="*/ 9850436 w 11163299"/>
              <a:gd name="connsiteY7" fmla="*/ 6048376 h 6048376"/>
              <a:gd name="connsiteX8" fmla="*/ 8345486 w 11163299"/>
              <a:gd name="connsiteY8" fmla="*/ 6048376 h 6048376"/>
              <a:gd name="connsiteX9" fmla="*/ 6843298 w 11163299"/>
              <a:gd name="connsiteY9" fmla="*/ 6048376 h 6048376"/>
              <a:gd name="connsiteX10" fmla="*/ 0 w 11163299"/>
              <a:gd name="connsiteY10" fmla="*/ 6048376 h 6048376"/>
              <a:gd name="connsiteX11" fmla="*/ 0 w 11163299"/>
              <a:gd name="connsiteY11" fmla="*/ 4103688 h 6048376"/>
              <a:gd name="connsiteX12" fmla="*/ 0 w 11163299"/>
              <a:gd name="connsiteY12" fmla="*/ 287338 h 604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63299" h="6048376">
                <a:moveTo>
                  <a:pt x="0" y="0"/>
                </a:moveTo>
                <a:lnTo>
                  <a:pt x="11163298" y="0"/>
                </a:lnTo>
                <a:lnTo>
                  <a:pt x="11163298" y="287338"/>
                </a:lnTo>
                <a:lnTo>
                  <a:pt x="11163298" y="3246438"/>
                </a:lnTo>
                <a:lnTo>
                  <a:pt x="11163299" y="3246438"/>
                </a:lnTo>
                <a:lnTo>
                  <a:pt x="11163299" y="6048376"/>
                </a:lnTo>
                <a:lnTo>
                  <a:pt x="11163298" y="6048376"/>
                </a:lnTo>
                <a:lnTo>
                  <a:pt x="9850436" y="6048376"/>
                </a:lnTo>
                <a:lnTo>
                  <a:pt x="8345486" y="6048376"/>
                </a:lnTo>
                <a:lnTo>
                  <a:pt x="6843298" y="6048376"/>
                </a:lnTo>
                <a:lnTo>
                  <a:pt x="0" y="6048376"/>
                </a:lnTo>
                <a:lnTo>
                  <a:pt x="0" y="4103688"/>
                </a:lnTo>
                <a:lnTo>
                  <a:pt x="0" y="287338"/>
                </a:lnTo>
                <a:close/>
              </a:path>
            </a:pathLst>
          </a:custGeom>
          <a:solidFill>
            <a:schemeClr val="bg1">
              <a:lumMod val="95000"/>
            </a:schemeClr>
          </a:solidFill>
        </p:spPr>
        <p:txBody>
          <a:bodyPr wrap="square">
            <a:noAutofit/>
          </a:bodyPr>
          <a:lstStyle>
            <a:lvl1pPr>
              <a:defRPr lang="en-US" sz="900"/>
            </a:lvl1pPr>
          </a:lstStyle>
          <a:p>
            <a:pPr marL="0" lvl="0" indent="0">
              <a:buNone/>
            </a:pPr>
            <a:r>
              <a:rPr lang="pl-PL"/>
              <a:t>Kliknij ikonę, aby dodać obraz</a:t>
            </a:r>
            <a:endParaRPr lang="en-US"/>
          </a:p>
        </p:txBody>
      </p:sp>
    </p:spTree>
    <p:extLst>
      <p:ext uri="{BB962C8B-B14F-4D97-AF65-F5344CB8AC3E}">
        <p14:creationId xmlns:p14="http://schemas.microsoft.com/office/powerpoint/2010/main" val="352179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Slajd tytułowy">
    <p:spTree>
      <p:nvGrpSpPr>
        <p:cNvPr id="1" name=""/>
        <p:cNvGrpSpPr/>
        <p:nvPr/>
      </p:nvGrpSpPr>
      <p:grpSpPr>
        <a:xfrm>
          <a:off x="0" y="0"/>
          <a:ext cx="0" cy="0"/>
          <a:chOff x="0" y="0"/>
          <a:chExt cx="0" cy="0"/>
        </a:xfrm>
      </p:grpSpPr>
      <p:sp>
        <p:nvSpPr>
          <p:cNvPr id="11" name="Symbol zastępczy obrazu 10">
            <a:extLst>
              <a:ext uri="{FF2B5EF4-FFF2-40B4-BE49-F238E27FC236}">
                <a16:creationId xmlns:a16="http://schemas.microsoft.com/office/drawing/2014/main" id="{CED88CCB-FE53-4750-A463-D71A5431E23E}"/>
              </a:ext>
            </a:extLst>
          </p:cNvPr>
          <p:cNvSpPr>
            <a:spLocks noGrp="1"/>
          </p:cNvSpPr>
          <p:nvPr>
            <p:ph type="pic" sz="quarter" idx="15"/>
          </p:nvPr>
        </p:nvSpPr>
        <p:spPr>
          <a:xfrm>
            <a:off x="404814" y="404812"/>
            <a:ext cx="11382371" cy="6048376"/>
          </a:xfrm>
          <a:custGeom>
            <a:avLst/>
            <a:gdLst>
              <a:gd name="connsiteX0" fmla="*/ 0 w 11163299"/>
              <a:gd name="connsiteY0" fmla="*/ 0 h 6048376"/>
              <a:gd name="connsiteX1" fmla="*/ 11163298 w 11163299"/>
              <a:gd name="connsiteY1" fmla="*/ 0 h 6048376"/>
              <a:gd name="connsiteX2" fmla="*/ 11163298 w 11163299"/>
              <a:gd name="connsiteY2" fmla="*/ 287338 h 6048376"/>
              <a:gd name="connsiteX3" fmla="*/ 11163298 w 11163299"/>
              <a:gd name="connsiteY3" fmla="*/ 3246438 h 6048376"/>
              <a:gd name="connsiteX4" fmla="*/ 11163299 w 11163299"/>
              <a:gd name="connsiteY4" fmla="*/ 3246438 h 6048376"/>
              <a:gd name="connsiteX5" fmla="*/ 11163299 w 11163299"/>
              <a:gd name="connsiteY5" fmla="*/ 6048376 h 6048376"/>
              <a:gd name="connsiteX6" fmla="*/ 11163298 w 11163299"/>
              <a:gd name="connsiteY6" fmla="*/ 6048376 h 6048376"/>
              <a:gd name="connsiteX7" fmla="*/ 9850436 w 11163299"/>
              <a:gd name="connsiteY7" fmla="*/ 6048376 h 6048376"/>
              <a:gd name="connsiteX8" fmla="*/ 8345486 w 11163299"/>
              <a:gd name="connsiteY8" fmla="*/ 6048376 h 6048376"/>
              <a:gd name="connsiteX9" fmla="*/ 6843298 w 11163299"/>
              <a:gd name="connsiteY9" fmla="*/ 6048376 h 6048376"/>
              <a:gd name="connsiteX10" fmla="*/ 0 w 11163299"/>
              <a:gd name="connsiteY10" fmla="*/ 6048376 h 6048376"/>
              <a:gd name="connsiteX11" fmla="*/ 0 w 11163299"/>
              <a:gd name="connsiteY11" fmla="*/ 4103688 h 6048376"/>
              <a:gd name="connsiteX12" fmla="*/ 0 w 11163299"/>
              <a:gd name="connsiteY12" fmla="*/ 287338 h 604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63299" h="6048376">
                <a:moveTo>
                  <a:pt x="0" y="0"/>
                </a:moveTo>
                <a:lnTo>
                  <a:pt x="11163298" y="0"/>
                </a:lnTo>
                <a:lnTo>
                  <a:pt x="11163298" y="287338"/>
                </a:lnTo>
                <a:lnTo>
                  <a:pt x="11163298" y="3246438"/>
                </a:lnTo>
                <a:lnTo>
                  <a:pt x="11163299" y="3246438"/>
                </a:lnTo>
                <a:lnTo>
                  <a:pt x="11163299" y="6048376"/>
                </a:lnTo>
                <a:lnTo>
                  <a:pt x="11163298" y="6048376"/>
                </a:lnTo>
                <a:lnTo>
                  <a:pt x="9850436" y="6048376"/>
                </a:lnTo>
                <a:lnTo>
                  <a:pt x="8345486" y="6048376"/>
                </a:lnTo>
                <a:lnTo>
                  <a:pt x="6843298" y="6048376"/>
                </a:lnTo>
                <a:lnTo>
                  <a:pt x="0" y="6048376"/>
                </a:lnTo>
                <a:lnTo>
                  <a:pt x="0" y="4103688"/>
                </a:lnTo>
                <a:lnTo>
                  <a:pt x="0" y="287338"/>
                </a:lnTo>
                <a:close/>
              </a:path>
            </a:pathLst>
          </a:custGeom>
          <a:solidFill>
            <a:schemeClr val="bg1">
              <a:lumMod val="95000"/>
            </a:schemeClr>
          </a:solidFill>
        </p:spPr>
        <p:txBody>
          <a:bodyPr wrap="square">
            <a:noAutofit/>
          </a:bodyPr>
          <a:lstStyle>
            <a:lvl1pPr algn="r">
              <a:defRPr lang="en-US" sz="900"/>
            </a:lvl1pPr>
          </a:lstStyle>
          <a:p>
            <a:pPr marL="0" lvl="0" indent="0">
              <a:buNone/>
            </a:pPr>
            <a:r>
              <a:rPr lang="pl-PL"/>
              <a:t>Kliknij ikonę, aby dodać obraz</a:t>
            </a:r>
            <a:endParaRPr lang="en-US"/>
          </a:p>
        </p:txBody>
      </p:sp>
      <p:sp>
        <p:nvSpPr>
          <p:cNvPr id="80" name="Prostokąt 79">
            <a:extLst>
              <a:ext uri="{FF2B5EF4-FFF2-40B4-BE49-F238E27FC236}">
                <a16:creationId xmlns:a16="http://schemas.microsoft.com/office/drawing/2014/main" id="{F4FEF9BB-4686-4BEB-7253-4D82031A4C31}"/>
              </a:ext>
            </a:extLst>
          </p:cNvPr>
          <p:cNvSpPr/>
          <p:nvPr userDrawn="1"/>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Prostokąt 78">
            <a:extLst>
              <a:ext uri="{FF2B5EF4-FFF2-40B4-BE49-F238E27FC236}">
                <a16:creationId xmlns:a16="http://schemas.microsoft.com/office/drawing/2014/main" id="{8ECC8FA2-31DE-F427-6624-D58429D0895E}"/>
              </a:ext>
            </a:extLst>
          </p:cNvPr>
          <p:cNvSpPr/>
          <p:nvPr/>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77B74C83-641C-41E2-8E0F-43EE6933DE3A}"/>
              </a:ext>
            </a:extLst>
          </p:cNvPr>
          <p:cNvSpPr/>
          <p:nvPr/>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Symbol zastępczy tekstu 2">
            <a:extLst>
              <a:ext uri="{FF2B5EF4-FFF2-40B4-BE49-F238E27FC236}">
                <a16:creationId xmlns:a16="http://schemas.microsoft.com/office/drawing/2014/main" id="{5A1CCB52-7974-40F7-8677-E7DD35065596}"/>
              </a:ext>
            </a:extLst>
          </p:cNvPr>
          <p:cNvSpPr>
            <a:spLocks noGrp="1"/>
          </p:cNvSpPr>
          <p:nvPr>
            <p:ph type="body" sz="quarter" idx="14" hasCustomPrompt="1"/>
          </p:nvPr>
        </p:nvSpPr>
        <p:spPr>
          <a:xfrm>
            <a:off x="623886" y="2787480"/>
            <a:ext cx="4320831" cy="628491"/>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Tytuł</a:t>
            </a:r>
          </a:p>
        </p:txBody>
      </p:sp>
      <p:grpSp>
        <p:nvGrpSpPr>
          <p:cNvPr id="118" name="Grupa 117">
            <a:extLst>
              <a:ext uri="{FF2B5EF4-FFF2-40B4-BE49-F238E27FC236}">
                <a16:creationId xmlns:a16="http://schemas.microsoft.com/office/drawing/2014/main" id="{7CA058AC-BEBB-E304-D93B-6C1BA4A32D17}"/>
              </a:ext>
            </a:extLst>
          </p:cNvPr>
          <p:cNvGrpSpPr/>
          <p:nvPr userDrawn="1"/>
        </p:nvGrpSpPr>
        <p:grpSpPr>
          <a:xfrm>
            <a:off x="6782436" y="6585937"/>
            <a:ext cx="5005319" cy="135817"/>
            <a:chOff x="6782436" y="6585937"/>
            <a:chExt cx="5005319" cy="135817"/>
          </a:xfrm>
        </p:grpSpPr>
        <p:grpSp>
          <p:nvGrpSpPr>
            <p:cNvPr id="119" name="Grupa 118">
              <a:extLst>
                <a:ext uri="{FF2B5EF4-FFF2-40B4-BE49-F238E27FC236}">
                  <a16:creationId xmlns:a16="http://schemas.microsoft.com/office/drawing/2014/main" id="{C45FA1BF-0998-477D-8EFE-15F643BE9260}"/>
                </a:ext>
              </a:extLst>
            </p:cNvPr>
            <p:cNvGrpSpPr/>
            <p:nvPr/>
          </p:nvGrpSpPr>
          <p:grpSpPr>
            <a:xfrm>
              <a:off x="11415879" y="6585937"/>
              <a:ext cx="371876" cy="135817"/>
              <a:chOff x="10729444" y="1605025"/>
              <a:chExt cx="371876" cy="135817"/>
            </a:xfrm>
            <a:solidFill>
              <a:schemeClr val="tx2"/>
            </a:solidFill>
          </p:grpSpPr>
          <p:sp>
            <p:nvSpPr>
              <p:cNvPr id="148" name="Dowolny kształt: kształt 147">
                <a:extLst>
                  <a:ext uri="{FF2B5EF4-FFF2-40B4-BE49-F238E27FC236}">
                    <a16:creationId xmlns:a16="http://schemas.microsoft.com/office/drawing/2014/main" id="{40F2C312-9D36-5B6E-C4FA-5C536E688ED1}"/>
                  </a:ext>
                </a:extLst>
              </p:cNvPr>
              <p:cNvSpPr/>
              <p:nvPr/>
            </p:nvSpPr>
            <p:spPr>
              <a:xfrm>
                <a:off x="11035953" y="1633558"/>
                <a:ext cx="65367" cy="107284"/>
              </a:xfrm>
              <a:custGeom>
                <a:avLst/>
                <a:gdLst>
                  <a:gd name="connsiteX0" fmla="*/ 65339 w 65367"/>
                  <a:gd name="connsiteY0" fmla="*/ 0 h 107284"/>
                  <a:gd name="connsiteX1" fmla="*/ 65339 w 65367"/>
                  <a:gd name="connsiteY1" fmla="*/ 76421 h 107284"/>
                  <a:gd name="connsiteX2" fmla="*/ 55083 w 65367"/>
                  <a:gd name="connsiteY2" fmla="*/ 99555 h 107284"/>
                  <a:gd name="connsiteX3" fmla="*/ 31948 w 65367"/>
                  <a:gd name="connsiteY3" fmla="*/ 107267 h 107284"/>
                  <a:gd name="connsiteX4" fmla="*/ 9971 w 65367"/>
                  <a:gd name="connsiteY4" fmla="*/ 99555 h 107284"/>
                  <a:gd name="connsiteX5" fmla="*/ 23 w 65367"/>
                  <a:gd name="connsiteY5" fmla="*/ 76421 h 107284"/>
                  <a:gd name="connsiteX6" fmla="*/ 18530 w 65367"/>
                  <a:gd name="connsiteY6" fmla="*/ 76421 h 107284"/>
                  <a:gd name="connsiteX7" fmla="*/ 22541 w 65367"/>
                  <a:gd name="connsiteY7" fmla="*/ 87294 h 107284"/>
                  <a:gd name="connsiteX8" fmla="*/ 31486 w 65367"/>
                  <a:gd name="connsiteY8" fmla="*/ 90764 h 107284"/>
                  <a:gd name="connsiteX9" fmla="*/ 41973 w 65367"/>
                  <a:gd name="connsiteY9" fmla="*/ 86831 h 107284"/>
                  <a:gd name="connsiteX10" fmla="*/ 46677 w 65367"/>
                  <a:gd name="connsiteY10" fmla="*/ 74724 h 107284"/>
                  <a:gd name="connsiteX11" fmla="*/ 46677 w 65367"/>
                  <a:gd name="connsiteY11" fmla="*/ 63389 h 107284"/>
                  <a:gd name="connsiteX12" fmla="*/ 38966 w 65367"/>
                  <a:gd name="connsiteY12" fmla="*/ 71100 h 107284"/>
                  <a:gd name="connsiteX13" fmla="*/ 27013 w 65367"/>
                  <a:gd name="connsiteY13" fmla="*/ 73876 h 107284"/>
                  <a:gd name="connsiteX14" fmla="*/ 8968 w 65367"/>
                  <a:gd name="connsiteY14" fmla="*/ 67553 h 107284"/>
                  <a:gd name="connsiteX15" fmla="*/ 409 w 65367"/>
                  <a:gd name="connsiteY15" fmla="*/ 47734 h 107284"/>
                  <a:gd name="connsiteX16" fmla="*/ 409 w 65367"/>
                  <a:gd name="connsiteY16" fmla="*/ 0 h 107284"/>
                  <a:gd name="connsiteX17" fmla="*/ 19533 w 65367"/>
                  <a:gd name="connsiteY17" fmla="*/ 0 h 107284"/>
                  <a:gd name="connsiteX18" fmla="*/ 19533 w 65367"/>
                  <a:gd name="connsiteY18" fmla="*/ 44727 h 107284"/>
                  <a:gd name="connsiteX19" fmla="*/ 31871 w 65367"/>
                  <a:gd name="connsiteY19" fmla="*/ 58299 h 107284"/>
                  <a:gd name="connsiteX20" fmla="*/ 42359 w 65367"/>
                  <a:gd name="connsiteY20" fmla="*/ 54443 h 107284"/>
                  <a:gd name="connsiteX21" fmla="*/ 46446 w 65367"/>
                  <a:gd name="connsiteY21" fmla="*/ 44727 h 107284"/>
                  <a:gd name="connsiteX22" fmla="*/ 46446 w 65367"/>
                  <a:gd name="connsiteY22" fmla="*/ 0 h 10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367" h="107284">
                    <a:moveTo>
                      <a:pt x="65339" y="0"/>
                    </a:moveTo>
                    <a:lnTo>
                      <a:pt x="65339" y="76421"/>
                    </a:lnTo>
                    <a:cubicBezTo>
                      <a:pt x="65740" y="85315"/>
                      <a:pt x="61939" y="93880"/>
                      <a:pt x="55083" y="99555"/>
                    </a:cubicBezTo>
                    <a:cubicBezTo>
                      <a:pt x="48536" y="104797"/>
                      <a:pt x="40331" y="107531"/>
                      <a:pt x="31948" y="107267"/>
                    </a:cubicBezTo>
                    <a:cubicBezTo>
                      <a:pt x="23921" y="107503"/>
                      <a:pt x="16094" y="104756"/>
                      <a:pt x="9971" y="99555"/>
                    </a:cubicBezTo>
                    <a:cubicBezTo>
                      <a:pt x="3331" y="93741"/>
                      <a:pt x="-324" y="85239"/>
                      <a:pt x="23" y="76421"/>
                    </a:cubicBezTo>
                    <a:lnTo>
                      <a:pt x="18530" y="76421"/>
                    </a:lnTo>
                    <a:cubicBezTo>
                      <a:pt x="18276" y="80448"/>
                      <a:pt x="19733" y="84395"/>
                      <a:pt x="22541" y="87294"/>
                    </a:cubicBezTo>
                    <a:cubicBezTo>
                      <a:pt x="24939" y="89595"/>
                      <a:pt x="28162" y="90845"/>
                      <a:pt x="31486" y="90764"/>
                    </a:cubicBezTo>
                    <a:cubicBezTo>
                      <a:pt x="35349" y="90814"/>
                      <a:pt x="39097" y="89410"/>
                      <a:pt x="41973" y="86831"/>
                    </a:cubicBezTo>
                    <a:cubicBezTo>
                      <a:pt x="45143" y="83619"/>
                      <a:pt x="46847" y="79236"/>
                      <a:pt x="46677" y="74724"/>
                    </a:cubicBezTo>
                    <a:lnTo>
                      <a:pt x="46677" y="63389"/>
                    </a:lnTo>
                    <a:cubicBezTo>
                      <a:pt x="45166" y="66838"/>
                      <a:pt x="42413" y="69592"/>
                      <a:pt x="38966" y="71100"/>
                    </a:cubicBezTo>
                    <a:cubicBezTo>
                      <a:pt x="35257" y="72966"/>
                      <a:pt x="31162" y="73919"/>
                      <a:pt x="27013" y="73876"/>
                    </a:cubicBezTo>
                    <a:cubicBezTo>
                      <a:pt x="20427" y="74055"/>
                      <a:pt x="14004" y="71805"/>
                      <a:pt x="8968" y="67553"/>
                    </a:cubicBezTo>
                    <a:cubicBezTo>
                      <a:pt x="3215" y="62618"/>
                      <a:pt x="54" y="55306"/>
                      <a:pt x="409" y="47734"/>
                    </a:cubicBezTo>
                    <a:lnTo>
                      <a:pt x="409" y="0"/>
                    </a:lnTo>
                    <a:lnTo>
                      <a:pt x="19533" y="0"/>
                    </a:lnTo>
                    <a:lnTo>
                      <a:pt x="19533" y="44727"/>
                    </a:lnTo>
                    <a:cubicBezTo>
                      <a:pt x="19533" y="53826"/>
                      <a:pt x="23620" y="58299"/>
                      <a:pt x="31871" y="58299"/>
                    </a:cubicBezTo>
                    <a:cubicBezTo>
                      <a:pt x="35742" y="58449"/>
                      <a:pt x="39513" y="57064"/>
                      <a:pt x="42359" y="54443"/>
                    </a:cubicBezTo>
                    <a:cubicBezTo>
                      <a:pt x="45097" y="51972"/>
                      <a:pt x="46592" y="48412"/>
                      <a:pt x="46446" y="44727"/>
                    </a:cubicBezTo>
                    <a:lnTo>
                      <a:pt x="46446" y="0"/>
                    </a:lnTo>
                    <a:close/>
                  </a:path>
                </a:pathLst>
              </a:custGeom>
              <a:grpFill/>
              <a:ln w="7705" cap="flat">
                <a:noFill/>
                <a:prstDash val="solid"/>
                <a:miter/>
              </a:ln>
            </p:spPr>
            <p:txBody>
              <a:bodyPr rtlCol="0" anchor="ctr"/>
              <a:lstStyle/>
              <a:p>
                <a:endParaRPr lang="pl-PL"/>
              </a:p>
            </p:txBody>
          </p:sp>
          <p:sp>
            <p:nvSpPr>
              <p:cNvPr id="149" name="Dowolny kształt: kształt 148">
                <a:extLst>
                  <a:ext uri="{FF2B5EF4-FFF2-40B4-BE49-F238E27FC236}">
                    <a16:creationId xmlns:a16="http://schemas.microsoft.com/office/drawing/2014/main" id="{A081EA9B-35DE-5830-687E-AE229C755008}"/>
                  </a:ext>
                </a:extLst>
              </p:cNvPr>
              <p:cNvSpPr/>
              <p:nvPr/>
            </p:nvSpPr>
            <p:spPr>
              <a:xfrm>
                <a:off x="10965313" y="1631779"/>
                <a:ext cx="65265" cy="75775"/>
              </a:xfrm>
              <a:custGeom>
                <a:avLst/>
                <a:gdLst>
                  <a:gd name="connsiteX0" fmla="*/ 45370 w 65265"/>
                  <a:gd name="connsiteY0" fmla="*/ 45812 h 75775"/>
                  <a:gd name="connsiteX1" fmla="*/ 45370 w 65265"/>
                  <a:gd name="connsiteY1" fmla="*/ 42341 h 75775"/>
                  <a:gd name="connsiteX2" fmla="*/ 45370 w 65265"/>
                  <a:gd name="connsiteY2" fmla="*/ 38794 h 75775"/>
                  <a:gd name="connsiteX3" fmla="*/ 35268 w 65265"/>
                  <a:gd name="connsiteY3" fmla="*/ 42573 h 75775"/>
                  <a:gd name="connsiteX4" fmla="*/ 24626 w 65265"/>
                  <a:gd name="connsiteY4" fmla="*/ 45426 h 75775"/>
                  <a:gd name="connsiteX5" fmla="*/ 19690 w 65265"/>
                  <a:gd name="connsiteY5" fmla="*/ 54371 h 75775"/>
                  <a:gd name="connsiteX6" fmla="*/ 28250 w 65265"/>
                  <a:gd name="connsiteY6" fmla="*/ 62546 h 75775"/>
                  <a:gd name="connsiteX7" fmla="*/ 35961 w 65265"/>
                  <a:gd name="connsiteY7" fmla="*/ 60695 h 75775"/>
                  <a:gd name="connsiteX8" fmla="*/ 45215 w 65265"/>
                  <a:gd name="connsiteY8" fmla="*/ 45812 h 75775"/>
                  <a:gd name="connsiteX9" fmla="*/ 65111 w 65265"/>
                  <a:gd name="connsiteY9" fmla="*/ 29463 h 75775"/>
                  <a:gd name="connsiteX10" fmla="*/ 65111 w 65265"/>
                  <a:gd name="connsiteY10" fmla="*/ 74267 h 75775"/>
                  <a:gd name="connsiteX11" fmla="*/ 47375 w 65265"/>
                  <a:gd name="connsiteY11" fmla="*/ 74267 h 75775"/>
                  <a:gd name="connsiteX12" fmla="*/ 45524 w 65265"/>
                  <a:gd name="connsiteY12" fmla="*/ 68329 h 75775"/>
                  <a:gd name="connsiteX13" fmla="*/ 24394 w 65265"/>
                  <a:gd name="connsiteY13" fmla="*/ 75655 h 75775"/>
                  <a:gd name="connsiteX14" fmla="*/ 7815 w 65265"/>
                  <a:gd name="connsiteY14" fmla="*/ 71105 h 75775"/>
                  <a:gd name="connsiteX15" fmla="*/ 103 w 65265"/>
                  <a:gd name="connsiteY15" fmla="*/ 55682 h 75775"/>
                  <a:gd name="connsiteX16" fmla="*/ 12056 w 65265"/>
                  <a:gd name="connsiteY16" fmla="*/ 34938 h 75775"/>
                  <a:gd name="connsiteX17" fmla="*/ 33648 w 65265"/>
                  <a:gd name="connsiteY17" fmla="*/ 30311 h 75775"/>
                  <a:gd name="connsiteX18" fmla="*/ 45215 w 65265"/>
                  <a:gd name="connsiteY18" fmla="*/ 24065 h 75775"/>
                  <a:gd name="connsiteX19" fmla="*/ 41668 w 65265"/>
                  <a:gd name="connsiteY19" fmla="*/ 17433 h 75775"/>
                  <a:gd name="connsiteX20" fmla="*/ 33957 w 65265"/>
                  <a:gd name="connsiteY20" fmla="*/ 14888 h 75775"/>
                  <a:gd name="connsiteX21" fmla="*/ 25783 w 65265"/>
                  <a:gd name="connsiteY21" fmla="*/ 17433 h 75775"/>
                  <a:gd name="connsiteX22" fmla="*/ 21618 w 65265"/>
                  <a:gd name="connsiteY22" fmla="*/ 23834 h 75775"/>
                  <a:gd name="connsiteX23" fmla="*/ 2802 w 65265"/>
                  <a:gd name="connsiteY23" fmla="*/ 23834 h 75775"/>
                  <a:gd name="connsiteX24" fmla="*/ 6889 w 65265"/>
                  <a:gd name="connsiteY24" fmla="*/ 11110 h 75775"/>
                  <a:gd name="connsiteX25" fmla="*/ 18148 w 65265"/>
                  <a:gd name="connsiteY25" fmla="*/ 2781 h 75775"/>
                  <a:gd name="connsiteX26" fmla="*/ 34419 w 65265"/>
                  <a:gd name="connsiteY26" fmla="*/ 5 h 75775"/>
                  <a:gd name="connsiteX27" fmla="*/ 65265 w 65265"/>
                  <a:gd name="connsiteY27" fmla="*/ 29463 h 7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65" h="75775">
                    <a:moveTo>
                      <a:pt x="45370" y="45812"/>
                    </a:moveTo>
                    <a:cubicBezTo>
                      <a:pt x="45431" y="44656"/>
                      <a:pt x="45431" y="43497"/>
                      <a:pt x="45370" y="42341"/>
                    </a:cubicBezTo>
                    <a:cubicBezTo>
                      <a:pt x="45370" y="40722"/>
                      <a:pt x="45370" y="39488"/>
                      <a:pt x="45370" y="38794"/>
                    </a:cubicBezTo>
                    <a:cubicBezTo>
                      <a:pt x="42300" y="40738"/>
                      <a:pt x="38861" y="42024"/>
                      <a:pt x="35268" y="42573"/>
                    </a:cubicBezTo>
                    <a:cubicBezTo>
                      <a:pt x="31604" y="43015"/>
                      <a:pt x="28019" y="43976"/>
                      <a:pt x="24626" y="45426"/>
                    </a:cubicBezTo>
                    <a:cubicBezTo>
                      <a:pt x="21287" y="47099"/>
                      <a:pt x="19328" y="50656"/>
                      <a:pt x="19690" y="54371"/>
                    </a:cubicBezTo>
                    <a:cubicBezTo>
                      <a:pt x="19690" y="59692"/>
                      <a:pt x="22466" y="62546"/>
                      <a:pt x="28250" y="62546"/>
                    </a:cubicBezTo>
                    <a:cubicBezTo>
                      <a:pt x="30918" y="62446"/>
                      <a:pt x="33540" y="61817"/>
                      <a:pt x="35961" y="60695"/>
                    </a:cubicBezTo>
                    <a:cubicBezTo>
                      <a:pt x="42161" y="58530"/>
                      <a:pt x="46017" y="52332"/>
                      <a:pt x="45215" y="45812"/>
                    </a:cubicBezTo>
                    <a:moveTo>
                      <a:pt x="65111" y="29463"/>
                    </a:moveTo>
                    <a:lnTo>
                      <a:pt x="65111" y="74267"/>
                    </a:lnTo>
                    <a:lnTo>
                      <a:pt x="47375" y="74267"/>
                    </a:lnTo>
                    <a:cubicBezTo>
                      <a:pt x="46619" y="72335"/>
                      <a:pt x="46002" y="70350"/>
                      <a:pt x="45524" y="68329"/>
                    </a:cubicBezTo>
                    <a:cubicBezTo>
                      <a:pt x="39879" y="73720"/>
                      <a:pt x="32167" y="76394"/>
                      <a:pt x="24394" y="75655"/>
                    </a:cubicBezTo>
                    <a:cubicBezTo>
                      <a:pt x="18534" y="75864"/>
                      <a:pt x="12750" y="74277"/>
                      <a:pt x="7815" y="71105"/>
                    </a:cubicBezTo>
                    <a:cubicBezTo>
                      <a:pt x="2818" y="67586"/>
                      <a:pt x="-82" y="61792"/>
                      <a:pt x="103" y="55682"/>
                    </a:cubicBezTo>
                    <a:cubicBezTo>
                      <a:pt x="-776" y="46918"/>
                      <a:pt x="4028" y="38570"/>
                      <a:pt x="12056" y="34938"/>
                    </a:cubicBezTo>
                    <a:cubicBezTo>
                      <a:pt x="19004" y="32402"/>
                      <a:pt x="26268" y="30845"/>
                      <a:pt x="33648" y="30311"/>
                    </a:cubicBezTo>
                    <a:cubicBezTo>
                      <a:pt x="41359" y="29386"/>
                      <a:pt x="45215" y="27150"/>
                      <a:pt x="45215" y="24065"/>
                    </a:cubicBezTo>
                    <a:cubicBezTo>
                      <a:pt x="45262" y="21389"/>
                      <a:pt x="43920" y="18878"/>
                      <a:pt x="41668" y="17433"/>
                    </a:cubicBezTo>
                    <a:cubicBezTo>
                      <a:pt x="39432" y="15790"/>
                      <a:pt x="36733" y="14899"/>
                      <a:pt x="33957" y="14888"/>
                    </a:cubicBezTo>
                    <a:cubicBezTo>
                      <a:pt x="31026" y="14810"/>
                      <a:pt x="28150" y="15705"/>
                      <a:pt x="25783" y="17433"/>
                    </a:cubicBezTo>
                    <a:cubicBezTo>
                      <a:pt x="23639" y="18968"/>
                      <a:pt x="22150" y="21253"/>
                      <a:pt x="21618" y="23834"/>
                    </a:cubicBezTo>
                    <a:lnTo>
                      <a:pt x="2802" y="23834"/>
                    </a:lnTo>
                    <a:cubicBezTo>
                      <a:pt x="3149" y="19331"/>
                      <a:pt x="4552" y="14973"/>
                      <a:pt x="6889" y="11110"/>
                    </a:cubicBezTo>
                    <a:cubicBezTo>
                      <a:pt x="9642" y="7188"/>
                      <a:pt x="13590" y="4266"/>
                      <a:pt x="18148" y="2781"/>
                    </a:cubicBezTo>
                    <a:cubicBezTo>
                      <a:pt x="23353" y="861"/>
                      <a:pt x="28875" y="-80"/>
                      <a:pt x="34419" y="5"/>
                    </a:cubicBezTo>
                    <a:cubicBezTo>
                      <a:pt x="54986" y="5"/>
                      <a:pt x="65265" y="9825"/>
                      <a:pt x="65265" y="29463"/>
                    </a:cubicBezTo>
                  </a:path>
                </a:pathLst>
              </a:custGeom>
              <a:grpFill/>
              <a:ln w="7705" cap="flat">
                <a:noFill/>
                <a:prstDash val="solid"/>
                <a:miter/>
              </a:ln>
            </p:spPr>
            <p:txBody>
              <a:bodyPr rtlCol="0" anchor="ctr"/>
              <a:lstStyle/>
              <a:p>
                <a:endParaRPr lang="pl-PL"/>
              </a:p>
            </p:txBody>
          </p:sp>
          <p:sp>
            <p:nvSpPr>
              <p:cNvPr id="150" name="Dowolny kształt: kształt 149">
                <a:extLst>
                  <a:ext uri="{FF2B5EF4-FFF2-40B4-BE49-F238E27FC236}">
                    <a16:creationId xmlns:a16="http://schemas.microsoft.com/office/drawing/2014/main" id="{1F1113D7-0B70-859D-6948-6A8906328CFD}"/>
                  </a:ext>
                </a:extLst>
              </p:cNvPr>
              <p:cNvSpPr/>
              <p:nvPr/>
            </p:nvSpPr>
            <p:spPr>
              <a:xfrm>
                <a:off x="10894856" y="1631069"/>
                <a:ext cx="67090" cy="77301"/>
              </a:xfrm>
              <a:custGeom>
                <a:avLst/>
                <a:gdLst>
                  <a:gd name="connsiteX0" fmla="*/ 66550 w 67090"/>
                  <a:gd name="connsiteY0" fmla="*/ 51842 h 77301"/>
                  <a:gd name="connsiteX1" fmla="*/ 62849 w 67090"/>
                  <a:gd name="connsiteY1" fmla="*/ 65260 h 77301"/>
                  <a:gd name="connsiteX2" fmla="*/ 34548 w 67090"/>
                  <a:gd name="connsiteY2" fmla="*/ 77136 h 77301"/>
                  <a:gd name="connsiteX3" fmla="*/ 10950 w 67090"/>
                  <a:gd name="connsiteY3" fmla="*/ 70812 h 77301"/>
                  <a:gd name="connsiteX4" fmla="*/ 0 w 67090"/>
                  <a:gd name="connsiteY4" fmla="*/ 51842 h 77301"/>
                  <a:gd name="connsiteX5" fmla="*/ 19664 w 67090"/>
                  <a:gd name="connsiteY5" fmla="*/ 51842 h 77301"/>
                  <a:gd name="connsiteX6" fmla="*/ 24369 w 67090"/>
                  <a:gd name="connsiteY6" fmla="*/ 60094 h 77301"/>
                  <a:gd name="connsiteX7" fmla="*/ 34393 w 67090"/>
                  <a:gd name="connsiteY7" fmla="*/ 62638 h 77301"/>
                  <a:gd name="connsiteX8" fmla="*/ 43956 w 67090"/>
                  <a:gd name="connsiteY8" fmla="*/ 60325 h 77301"/>
                  <a:gd name="connsiteX9" fmla="*/ 47811 w 67090"/>
                  <a:gd name="connsiteY9" fmla="*/ 54850 h 77301"/>
                  <a:gd name="connsiteX10" fmla="*/ 36167 w 67090"/>
                  <a:gd name="connsiteY10" fmla="*/ 47755 h 77301"/>
                  <a:gd name="connsiteX11" fmla="*/ 14652 w 67090"/>
                  <a:gd name="connsiteY11" fmla="*/ 41663 h 77301"/>
                  <a:gd name="connsiteX12" fmla="*/ 3008 w 67090"/>
                  <a:gd name="connsiteY12" fmla="*/ 24543 h 77301"/>
                  <a:gd name="connsiteX13" fmla="*/ 6323 w 67090"/>
                  <a:gd name="connsiteY13" fmla="*/ 12205 h 77301"/>
                  <a:gd name="connsiteX14" fmla="*/ 17351 w 67090"/>
                  <a:gd name="connsiteY14" fmla="*/ 3337 h 77301"/>
                  <a:gd name="connsiteX15" fmla="*/ 34008 w 67090"/>
                  <a:gd name="connsiteY15" fmla="*/ 21 h 77301"/>
                  <a:gd name="connsiteX16" fmla="*/ 54597 w 67090"/>
                  <a:gd name="connsiteY16" fmla="*/ 5805 h 77301"/>
                  <a:gd name="connsiteX17" fmla="*/ 64699 w 67090"/>
                  <a:gd name="connsiteY17" fmla="*/ 24312 h 77301"/>
                  <a:gd name="connsiteX18" fmla="*/ 45883 w 67090"/>
                  <a:gd name="connsiteY18" fmla="*/ 24312 h 77301"/>
                  <a:gd name="connsiteX19" fmla="*/ 33005 w 67090"/>
                  <a:gd name="connsiteY19" fmla="*/ 14596 h 77301"/>
                  <a:gd name="connsiteX20" fmla="*/ 25294 w 67090"/>
                  <a:gd name="connsiteY20" fmla="*/ 16678 h 77301"/>
                  <a:gd name="connsiteX21" fmla="*/ 22055 w 67090"/>
                  <a:gd name="connsiteY21" fmla="*/ 21844 h 77301"/>
                  <a:gd name="connsiteX22" fmla="*/ 33622 w 67090"/>
                  <a:gd name="connsiteY22" fmla="*/ 28553 h 77301"/>
                  <a:gd name="connsiteX23" fmla="*/ 55368 w 67090"/>
                  <a:gd name="connsiteY23" fmla="*/ 34568 h 77301"/>
                  <a:gd name="connsiteX24" fmla="*/ 67090 w 67090"/>
                  <a:gd name="connsiteY24" fmla="*/ 51611 h 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090" h="77301">
                    <a:moveTo>
                      <a:pt x="66550" y="51842"/>
                    </a:moveTo>
                    <a:cubicBezTo>
                      <a:pt x="66681" y="56584"/>
                      <a:pt x="65394" y="61257"/>
                      <a:pt x="62849" y="65260"/>
                    </a:cubicBezTo>
                    <a:cubicBezTo>
                      <a:pt x="56047" y="73768"/>
                      <a:pt x="45382" y="78239"/>
                      <a:pt x="34548" y="77136"/>
                    </a:cubicBezTo>
                    <a:cubicBezTo>
                      <a:pt x="26242" y="77335"/>
                      <a:pt x="18045" y="75139"/>
                      <a:pt x="10950" y="70812"/>
                    </a:cubicBezTo>
                    <a:cubicBezTo>
                      <a:pt x="4249" y="66821"/>
                      <a:pt x="108" y="59639"/>
                      <a:pt x="0" y="51842"/>
                    </a:cubicBezTo>
                    <a:lnTo>
                      <a:pt x="19664" y="51842"/>
                    </a:lnTo>
                    <a:cubicBezTo>
                      <a:pt x="19657" y="55232"/>
                      <a:pt x="21446" y="58372"/>
                      <a:pt x="24369" y="60094"/>
                    </a:cubicBezTo>
                    <a:cubicBezTo>
                      <a:pt x="27399" y="61873"/>
                      <a:pt x="30877" y="62756"/>
                      <a:pt x="34393" y="62638"/>
                    </a:cubicBezTo>
                    <a:cubicBezTo>
                      <a:pt x="37732" y="62729"/>
                      <a:pt x="41033" y="61930"/>
                      <a:pt x="43956" y="60325"/>
                    </a:cubicBezTo>
                    <a:cubicBezTo>
                      <a:pt x="46184" y="59386"/>
                      <a:pt x="47680" y="57261"/>
                      <a:pt x="47811" y="54850"/>
                    </a:cubicBezTo>
                    <a:cubicBezTo>
                      <a:pt x="47811" y="51842"/>
                      <a:pt x="43956" y="49452"/>
                      <a:pt x="36167" y="47755"/>
                    </a:cubicBezTo>
                    <a:cubicBezTo>
                      <a:pt x="28833" y="46343"/>
                      <a:pt x="21639" y="44305"/>
                      <a:pt x="14652" y="41663"/>
                    </a:cubicBezTo>
                    <a:cubicBezTo>
                      <a:pt x="7573" y="38954"/>
                      <a:pt x="2923" y="32124"/>
                      <a:pt x="3008" y="24543"/>
                    </a:cubicBezTo>
                    <a:cubicBezTo>
                      <a:pt x="2985" y="20207"/>
                      <a:pt x="4126" y="15944"/>
                      <a:pt x="6323" y="12205"/>
                    </a:cubicBezTo>
                    <a:cubicBezTo>
                      <a:pt x="8907" y="8102"/>
                      <a:pt x="12786" y="4981"/>
                      <a:pt x="17351" y="3337"/>
                    </a:cubicBezTo>
                    <a:cubicBezTo>
                      <a:pt x="22618" y="1095"/>
                      <a:pt x="28286" y="-34"/>
                      <a:pt x="34008" y="21"/>
                    </a:cubicBezTo>
                    <a:cubicBezTo>
                      <a:pt x="41303" y="-231"/>
                      <a:pt x="48498" y="1790"/>
                      <a:pt x="54597" y="5805"/>
                    </a:cubicBezTo>
                    <a:cubicBezTo>
                      <a:pt x="60743" y="9991"/>
                      <a:pt x="64499" y="16878"/>
                      <a:pt x="64699" y="24312"/>
                    </a:cubicBezTo>
                    <a:lnTo>
                      <a:pt x="45883" y="24312"/>
                    </a:lnTo>
                    <a:cubicBezTo>
                      <a:pt x="44881" y="17912"/>
                      <a:pt x="40640" y="14596"/>
                      <a:pt x="33005" y="14596"/>
                    </a:cubicBezTo>
                    <a:cubicBezTo>
                      <a:pt x="30299" y="14618"/>
                      <a:pt x="27646" y="15335"/>
                      <a:pt x="25294" y="16678"/>
                    </a:cubicBezTo>
                    <a:cubicBezTo>
                      <a:pt x="23281" y="17600"/>
                      <a:pt x="22009" y="19630"/>
                      <a:pt x="22055" y="21844"/>
                    </a:cubicBezTo>
                    <a:cubicBezTo>
                      <a:pt x="22055" y="24543"/>
                      <a:pt x="25757" y="26703"/>
                      <a:pt x="33622" y="28553"/>
                    </a:cubicBezTo>
                    <a:cubicBezTo>
                      <a:pt x="41041" y="29885"/>
                      <a:pt x="48320" y="31898"/>
                      <a:pt x="55368" y="34568"/>
                    </a:cubicBezTo>
                    <a:cubicBezTo>
                      <a:pt x="62455" y="37243"/>
                      <a:pt x="67129" y="44039"/>
                      <a:pt x="67090" y="51611"/>
                    </a:cubicBezTo>
                  </a:path>
                </a:pathLst>
              </a:custGeom>
              <a:grpFill/>
              <a:ln w="7705" cap="flat">
                <a:noFill/>
                <a:prstDash val="solid"/>
                <a:miter/>
              </a:ln>
            </p:spPr>
            <p:txBody>
              <a:bodyPr rtlCol="0" anchor="ctr"/>
              <a:lstStyle/>
              <a:p>
                <a:endParaRPr lang="pl-PL"/>
              </a:p>
            </p:txBody>
          </p:sp>
          <p:sp>
            <p:nvSpPr>
              <p:cNvPr id="151" name="Dowolny kształt: kształt 150">
                <a:extLst>
                  <a:ext uri="{FF2B5EF4-FFF2-40B4-BE49-F238E27FC236}">
                    <a16:creationId xmlns:a16="http://schemas.microsoft.com/office/drawing/2014/main" id="{344AF2C3-37FB-BEFB-1E88-A07420C90292}"/>
                  </a:ext>
                </a:extLst>
              </p:cNvPr>
              <p:cNvSpPr/>
              <p:nvPr/>
            </p:nvSpPr>
            <p:spPr>
              <a:xfrm>
                <a:off x="10824835" y="1631579"/>
                <a:ext cx="65624" cy="74466"/>
              </a:xfrm>
              <a:custGeom>
                <a:avLst/>
                <a:gdLst>
                  <a:gd name="connsiteX0" fmla="*/ 65625 w 65624"/>
                  <a:gd name="connsiteY0" fmla="*/ 24265 h 74466"/>
                  <a:gd name="connsiteX1" fmla="*/ 65625 w 65624"/>
                  <a:gd name="connsiteY1" fmla="*/ 74467 h 74466"/>
                  <a:gd name="connsiteX2" fmla="*/ 46423 w 65624"/>
                  <a:gd name="connsiteY2" fmla="*/ 74467 h 74466"/>
                  <a:gd name="connsiteX3" fmla="*/ 46423 w 65624"/>
                  <a:gd name="connsiteY3" fmla="*/ 30666 h 74466"/>
                  <a:gd name="connsiteX4" fmla="*/ 44264 w 65624"/>
                  <a:gd name="connsiteY4" fmla="*/ 19869 h 74466"/>
                  <a:gd name="connsiteX5" fmla="*/ 33931 w 65624"/>
                  <a:gd name="connsiteY5" fmla="*/ 16245 h 74466"/>
                  <a:gd name="connsiteX6" fmla="*/ 19202 w 65624"/>
                  <a:gd name="connsiteY6" fmla="*/ 32979 h 74466"/>
                  <a:gd name="connsiteX7" fmla="*/ 19202 w 65624"/>
                  <a:gd name="connsiteY7" fmla="*/ 74467 h 74466"/>
                  <a:gd name="connsiteX8" fmla="*/ 0 w 65624"/>
                  <a:gd name="connsiteY8" fmla="*/ 74467 h 74466"/>
                  <a:gd name="connsiteX9" fmla="*/ 0 w 65624"/>
                  <a:gd name="connsiteY9" fmla="*/ 1979 h 74466"/>
                  <a:gd name="connsiteX10" fmla="*/ 18353 w 65624"/>
                  <a:gd name="connsiteY10" fmla="*/ 1979 h 74466"/>
                  <a:gd name="connsiteX11" fmla="*/ 18353 w 65624"/>
                  <a:gd name="connsiteY11" fmla="*/ 8765 h 74466"/>
                  <a:gd name="connsiteX12" fmla="*/ 18353 w 65624"/>
                  <a:gd name="connsiteY12" fmla="*/ 12621 h 74466"/>
                  <a:gd name="connsiteX13" fmla="*/ 18353 w 65624"/>
                  <a:gd name="connsiteY13" fmla="*/ 12621 h 74466"/>
                  <a:gd name="connsiteX14" fmla="*/ 28070 w 65624"/>
                  <a:gd name="connsiteY14" fmla="*/ 3444 h 74466"/>
                  <a:gd name="connsiteX15" fmla="*/ 41488 w 65624"/>
                  <a:gd name="connsiteY15" fmla="*/ 51 h 74466"/>
                  <a:gd name="connsiteX16" fmla="*/ 62386 w 65624"/>
                  <a:gd name="connsiteY16" fmla="*/ 11310 h 74466"/>
                  <a:gd name="connsiteX17" fmla="*/ 65394 w 65624"/>
                  <a:gd name="connsiteY17" fmla="*/ 24342 h 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24" h="74466">
                    <a:moveTo>
                      <a:pt x="65625" y="24265"/>
                    </a:moveTo>
                    <a:lnTo>
                      <a:pt x="65625" y="74467"/>
                    </a:lnTo>
                    <a:lnTo>
                      <a:pt x="46423" y="74467"/>
                    </a:lnTo>
                    <a:lnTo>
                      <a:pt x="46423" y="30666"/>
                    </a:lnTo>
                    <a:cubicBezTo>
                      <a:pt x="46701" y="26937"/>
                      <a:pt x="45961" y="23203"/>
                      <a:pt x="44264" y="19869"/>
                    </a:cubicBezTo>
                    <a:cubicBezTo>
                      <a:pt x="41534" y="17175"/>
                      <a:pt x="37748" y="15845"/>
                      <a:pt x="33931" y="16245"/>
                    </a:cubicBezTo>
                    <a:cubicBezTo>
                      <a:pt x="24060" y="16245"/>
                      <a:pt x="19202" y="21797"/>
                      <a:pt x="19202" y="32979"/>
                    </a:cubicBezTo>
                    <a:lnTo>
                      <a:pt x="19202" y="74467"/>
                    </a:lnTo>
                    <a:lnTo>
                      <a:pt x="0" y="74467"/>
                    </a:lnTo>
                    <a:lnTo>
                      <a:pt x="0" y="1979"/>
                    </a:lnTo>
                    <a:lnTo>
                      <a:pt x="18353" y="1979"/>
                    </a:lnTo>
                    <a:lnTo>
                      <a:pt x="18353" y="8765"/>
                    </a:lnTo>
                    <a:cubicBezTo>
                      <a:pt x="18176" y="10044"/>
                      <a:pt x="18176" y="11342"/>
                      <a:pt x="18353" y="12621"/>
                    </a:cubicBezTo>
                    <a:lnTo>
                      <a:pt x="18353" y="12621"/>
                    </a:lnTo>
                    <a:cubicBezTo>
                      <a:pt x="20621" y="8672"/>
                      <a:pt x="23998" y="5480"/>
                      <a:pt x="28070" y="3444"/>
                    </a:cubicBezTo>
                    <a:cubicBezTo>
                      <a:pt x="32173" y="1173"/>
                      <a:pt x="36799" y="4"/>
                      <a:pt x="41488" y="51"/>
                    </a:cubicBezTo>
                    <a:cubicBezTo>
                      <a:pt x="50040" y="-527"/>
                      <a:pt x="58168" y="3850"/>
                      <a:pt x="62386" y="11310"/>
                    </a:cubicBezTo>
                    <a:cubicBezTo>
                      <a:pt x="64460" y="15335"/>
                      <a:pt x="65494" y="19815"/>
                      <a:pt x="65394" y="24342"/>
                    </a:cubicBezTo>
                  </a:path>
                </a:pathLst>
              </a:custGeom>
              <a:grpFill/>
              <a:ln w="7705" cap="flat">
                <a:noFill/>
                <a:prstDash val="solid"/>
                <a:miter/>
              </a:ln>
            </p:spPr>
            <p:txBody>
              <a:bodyPr rtlCol="0" anchor="ctr"/>
              <a:lstStyle/>
              <a:p>
                <a:endParaRPr lang="pl-PL"/>
              </a:p>
            </p:txBody>
          </p:sp>
          <p:sp>
            <p:nvSpPr>
              <p:cNvPr id="152" name="Dowolny kształt: kształt 151">
                <a:extLst>
                  <a:ext uri="{FF2B5EF4-FFF2-40B4-BE49-F238E27FC236}">
                    <a16:creationId xmlns:a16="http://schemas.microsoft.com/office/drawing/2014/main" id="{3F9A5B8F-6D3F-A0F1-81A4-079440A06AFB}"/>
                  </a:ext>
                </a:extLst>
              </p:cNvPr>
              <p:cNvSpPr/>
              <p:nvPr/>
            </p:nvSpPr>
            <p:spPr>
              <a:xfrm>
                <a:off x="10800005" y="1669725"/>
                <a:ext cx="19124" cy="36244"/>
              </a:xfrm>
              <a:custGeom>
                <a:avLst/>
                <a:gdLst>
                  <a:gd name="connsiteX0" fmla="*/ 0 w 19124"/>
                  <a:gd name="connsiteY0" fmla="*/ 0 h 36244"/>
                  <a:gd name="connsiteX1" fmla="*/ 19124 w 19124"/>
                  <a:gd name="connsiteY1" fmla="*/ 0 h 36244"/>
                  <a:gd name="connsiteX2" fmla="*/ 19124 w 19124"/>
                  <a:gd name="connsiteY2" fmla="*/ 36244 h 36244"/>
                  <a:gd name="connsiteX3" fmla="*/ 0 w 19124"/>
                  <a:gd name="connsiteY3" fmla="*/ 36244 h 36244"/>
                </a:gdLst>
                <a:ahLst/>
                <a:cxnLst>
                  <a:cxn ang="0">
                    <a:pos x="connsiteX0" y="connsiteY0"/>
                  </a:cxn>
                  <a:cxn ang="0">
                    <a:pos x="connsiteX1" y="connsiteY1"/>
                  </a:cxn>
                  <a:cxn ang="0">
                    <a:pos x="connsiteX2" y="connsiteY2"/>
                  </a:cxn>
                  <a:cxn ang="0">
                    <a:pos x="connsiteX3" y="connsiteY3"/>
                  </a:cxn>
                </a:cxnLst>
                <a:rect l="l" t="t" r="r" b="b"/>
                <a:pathLst>
                  <a:path w="19124" h="36244">
                    <a:moveTo>
                      <a:pt x="0" y="0"/>
                    </a:moveTo>
                    <a:lnTo>
                      <a:pt x="19124" y="0"/>
                    </a:lnTo>
                    <a:lnTo>
                      <a:pt x="19124" y="36244"/>
                    </a:lnTo>
                    <a:lnTo>
                      <a:pt x="0" y="36244"/>
                    </a:lnTo>
                    <a:close/>
                  </a:path>
                </a:pathLst>
              </a:custGeom>
              <a:grpFill/>
              <a:ln w="7705" cap="flat">
                <a:noFill/>
                <a:prstDash val="solid"/>
                <a:miter/>
              </a:ln>
            </p:spPr>
            <p:txBody>
              <a:bodyPr rtlCol="0" anchor="ctr"/>
              <a:lstStyle/>
              <a:p>
                <a:endParaRPr lang="pl-PL"/>
              </a:p>
            </p:txBody>
          </p:sp>
          <p:sp>
            <p:nvSpPr>
              <p:cNvPr id="153" name="Dowolny kształt: kształt 152">
                <a:extLst>
                  <a:ext uri="{FF2B5EF4-FFF2-40B4-BE49-F238E27FC236}">
                    <a16:creationId xmlns:a16="http://schemas.microsoft.com/office/drawing/2014/main" id="{B93C53BF-EA56-B70B-B040-F084CDFFB0D2}"/>
                  </a:ext>
                </a:extLst>
              </p:cNvPr>
              <p:cNvSpPr/>
              <p:nvPr/>
            </p:nvSpPr>
            <p:spPr>
              <a:xfrm>
                <a:off x="10800005" y="1605025"/>
                <a:ext cx="19124" cy="19124"/>
              </a:xfrm>
              <a:custGeom>
                <a:avLst/>
                <a:gdLst>
                  <a:gd name="connsiteX0" fmla="*/ 0 w 19124"/>
                  <a:gd name="connsiteY0" fmla="*/ 0 h 19124"/>
                  <a:gd name="connsiteX1" fmla="*/ 19124 w 19124"/>
                  <a:gd name="connsiteY1" fmla="*/ 0 h 19124"/>
                  <a:gd name="connsiteX2" fmla="*/ 19124 w 19124"/>
                  <a:gd name="connsiteY2" fmla="*/ 19125 h 19124"/>
                  <a:gd name="connsiteX3" fmla="*/ 0 w 19124"/>
                  <a:gd name="connsiteY3" fmla="*/ 19125 h 19124"/>
                </a:gdLst>
                <a:ahLst/>
                <a:cxnLst>
                  <a:cxn ang="0">
                    <a:pos x="connsiteX0" y="connsiteY0"/>
                  </a:cxn>
                  <a:cxn ang="0">
                    <a:pos x="connsiteX1" y="connsiteY1"/>
                  </a:cxn>
                  <a:cxn ang="0">
                    <a:pos x="connsiteX2" y="connsiteY2"/>
                  </a:cxn>
                  <a:cxn ang="0">
                    <a:pos x="connsiteX3" y="connsiteY3"/>
                  </a:cxn>
                </a:cxnLst>
                <a:rect l="l" t="t" r="r" b="b"/>
                <a:pathLst>
                  <a:path w="19124" h="19124">
                    <a:moveTo>
                      <a:pt x="0" y="0"/>
                    </a:moveTo>
                    <a:lnTo>
                      <a:pt x="19124" y="0"/>
                    </a:lnTo>
                    <a:lnTo>
                      <a:pt x="19124" y="19125"/>
                    </a:lnTo>
                    <a:lnTo>
                      <a:pt x="0" y="19125"/>
                    </a:lnTo>
                    <a:close/>
                  </a:path>
                </a:pathLst>
              </a:custGeom>
              <a:grpFill/>
              <a:ln w="7705" cap="flat">
                <a:noFill/>
                <a:prstDash val="solid"/>
                <a:miter/>
              </a:ln>
            </p:spPr>
            <p:txBody>
              <a:bodyPr rtlCol="0" anchor="ctr"/>
              <a:lstStyle/>
              <a:p>
                <a:endParaRPr lang="pl-PL"/>
              </a:p>
            </p:txBody>
          </p:sp>
          <p:sp>
            <p:nvSpPr>
              <p:cNvPr id="154" name="Dowolny kształt: kształt 153">
                <a:extLst>
                  <a:ext uri="{FF2B5EF4-FFF2-40B4-BE49-F238E27FC236}">
                    <a16:creationId xmlns:a16="http://schemas.microsoft.com/office/drawing/2014/main" id="{986A395E-9A4A-9A6C-F36C-9CAE92D46392}"/>
                  </a:ext>
                </a:extLst>
              </p:cNvPr>
              <p:cNvSpPr/>
              <p:nvPr/>
            </p:nvSpPr>
            <p:spPr>
              <a:xfrm>
                <a:off x="10729444" y="1631301"/>
                <a:ext cx="66550" cy="77069"/>
              </a:xfrm>
              <a:custGeom>
                <a:avLst/>
                <a:gdLst>
                  <a:gd name="connsiteX0" fmla="*/ 66088 w 66550"/>
                  <a:gd name="connsiteY0" fmla="*/ 51611 h 77069"/>
                  <a:gd name="connsiteX1" fmla="*/ 62386 w 66550"/>
                  <a:gd name="connsiteY1" fmla="*/ 65029 h 77069"/>
                  <a:gd name="connsiteX2" fmla="*/ 34085 w 66550"/>
                  <a:gd name="connsiteY2" fmla="*/ 76904 h 77069"/>
                  <a:gd name="connsiteX3" fmla="*/ 10951 w 66550"/>
                  <a:gd name="connsiteY3" fmla="*/ 70581 h 77069"/>
                  <a:gd name="connsiteX4" fmla="*/ 0 w 66550"/>
                  <a:gd name="connsiteY4" fmla="*/ 51611 h 77069"/>
                  <a:gd name="connsiteX5" fmla="*/ 19665 w 66550"/>
                  <a:gd name="connsiteY5" fmla="*/ 51611 h 77069"/>
                  <a:gd name="connsiteX6" fmla="*/ 24291 w 66550"/>
                  <a:gd name="connsiteY6" fmla="*/ 60093 h 77069"/>
                  <a:gd name="connsiteX7" fmla="*/ 34316 w 66550"/>
                  <a:gd name="connsiteY7" fmla="*/ 62638 h 77069"/>
                  <a:gd name="connsiteX8" fmla="*/ 43416 w 66550"/>
                  <a:gd name="connsiteY8" fmla="*/ 60556 h 77069"/>
                  <a:gd name="connsiteX9" fmla="*/ 47349 w 66550"/>
                  <a:gd name="connsiteY9" fmla="*/ 55081 h 77069"/>
                  <a:gd name="connsiteX10" fmla="*/ 35781 w 66550"/>
                  <a:gd name="connsiteY10" fmla="*/ 47986 h 77069"/>
                  <a:gd name="connsiteX11" fmla="*/ 14267 w 66550"/>
                  <a:gd name="connsiteY11" fmla="*/ 41894 h 77069"/>
                  <a:gd name="connsiteX12" fmla="*/ 2777 w 66550"/>
                  <a:gd name="connsiteY12" fmla="*/ 24775 h 77069"/>
                  <a:gd name="connsiteX13" fmla="*/ 5938 w 66550"/>
                  <a:gd name="connsiteY13" fmla="*/ 12436 h 77069"/>
                  <a:gd name="connsiteX14" fmla="*/ 16580 w 66550"/>
                  <a:gd name="connsiteY14" fmla="*/ 3337 h 77069"/>
                  <a:gd name="connsiteX15" fmla="*/ 33314 w 66550"/>
                  <a:gd name="connsiteY15" fmla="*/ 21 h 77069"/>
                  <a:gd name="connsiteX16" fmla="*/ 53827 w 66550"/>
                  <a:gd name="connsiteY16" fmla="*/ 5804 h 77069"/>
                  <a:gd name="connsiteX17" fmla="*/ 64006 w 66550"/>
                  <a:gd name="connsiteY17" fmla="*/ 24312 h 77069"/>
                  <a:gd name="connsiteX18" fmla="*/ 45113 w 66550"/>
                  <a:gd name="connsiteY18" fmla="*/ 24312 h 77069"/>
                  <a:gd name="connsiteX19" fmla="*/ 32967 w 66550"/>
                  <a:gd name="connsiteY19" fmla="*/ 14530 h 77069"/>
                  <a:gd name="connsiteX20" fmla="*/ 32466 w 66550"/>
                  <a:gd name="connsiteY20" fmla="*/ 14596 h 77069"/>
                  <a:gd name="connsiteX21" fmla="*/ 24754 w 66550"/>
                  <a:gd name="connsiteY21" fmla="*/ 16678 h 77069"/>
                  <a:gd name="connsiteX22" fmla="*/ 21361 w 66550"/>
                  <a:gd name="connsiteY22" fmla="*/ 21844 h 77069"/>
                  <a:gd name="connsiteX23" fmla="*/ 33083 w 66550"/>
                  <a:gd name="connsiteY23" fmla="*/ 28553 h 77069"/>
                  <a:gd name="connsiteX24" fmla="*/ 54983 w 66550"/>
                  <a:gd name="connsiteY24" fmla="*/ 34568 h 77069"/>
                  <a:gd name="connsiteX25" fmla="*/ 66550 w 66550"/>
                  <a:gd name="connsiteY25" fmla="*/ 51611 h 7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550" h="77069">
                    <a:moveTo>
                      <a:pt x="66088" y="51611"/>
                    </a:moveTo>
                    <a:cubicBezTo>
                      <a:pt x="66188" y="56348"/>
                      <a:pt x="64900" y="61011"/>
                      <a:pt x="62386" y="65029"/>
                    </a:cubicBezTo>
                    <a:cubicBezTo>
                      <a:pt x="55577" y="73536"/>
                      <a:pt x="44920" y="78008"/>
                      <a:pt x="34085" y="76904"/>
                    </a:cubicBezTo>
                    <a:cubicBezTo>
                      <a:pt x="25926" y="77040"/>
                      <a:pt x="17906" y="74846"/>
                      <a:pt x="10951" y="70581"/>
                    </a:cubicBezTo>
                    <a:cubicBezTo>
                      <a:pt x="4165" y="66680"/>
                      <a:pt x="-15" y="59441"/>
                      <a:pt x="0" y="51611"/>
                    </a:cubicBezTo>
                    <a:lnTo>
                      <a:pt x="19665" y="51611"/>
                    </a:lnTo>
                    <a:cubicBezTo>
                      <a:pt x="19472" y="55087"/>
                      <a:pt x="21268" y="58372"/>
                      <a:pt x="24291" y="60093"/>
                    </a:cubicBezTo>
                    <a:cubicBezTo>
                      <a:pt x="27322" y="61881"/>
                      <a:pt x="30800" y="62764"/>
                      <a:pt x="34316" y="62638"/>
                    </a:cubicBezTo>
                    <a:cubicBezTo>
                      <a:pt x="37478" y="62765"/>
                      <a:pt x="40624" y="62047"/>
                      <a:pt x="43416" y="60556"/>
                    </a:cubicBezTo>
                    <a:cubicBezTo>
                      <a:pt x="45698" y="59672"/>
                      <a:pt x="47241" y="57524"/>
                      <a:pt x="47349" y="55081"/>
                    </a:cubicBezTo>
                    <a:cubicBezTo>
                      <a:pt x="47349" y="52073"/>
                      <a:pt x="43493" y="49683"/>
                      <a:pt x="35781" y="47986"/>
                    </a:cubicBezTo>
                    <a:cubicBezTo>
                      <a:pt x="28448" y="46587"/>
                      <a:pt x="21245" y="44548"/>
                      <a:pt x="14267" y="41894"/>
                    </a:cubicBezTo>
                    <a:cubicBezTo>
                      <a:pt x="7234" y="39153"/>
                      <a:pt x="2645" y="32323"/>
                      <a:pt x="2777" y="24775"/>
                    </a:cubicBezTo>
                    <a:cubicBezTo>
                      <a:pt x="2653" y="20447"/>
                      <a:pt x="3748" y="16172"/>
                      <a:pt x="5938" y="12436"/>
                    </a:cubicBezTo>
                    <a:cubicBezTo>
                      <a:pt x="8390" y="8320"/>
                      <a:pt x="12130" y="5124"/>
                      <a:pt x="16580" y="3337"/>
                    </a:cubicBezTo>
                    <a:cubicBezTo>
                      <a:pt x="21870" y="1101"/>
                      <a:pt x="27569" y="-27"/>
                      <a:pt x="33314" y="21"/>
                    </a:cubicBezTo>
                    <a:cubicBezTo>
                      <a:pt x="40586" y="-230"/>
                      <a:pt x="47758" y="1792"/>
                      <a:pt x="53827" y="5804"/>
                    </a:cubicBezTo>
                    <a:cubicBezTo>
                      <a:pt x="60073" y="9910"/>
                      <a:pt x="63882" y="16839"/>
                      <a:pt x="64006" y="24312"/>
                    </a:cubicBezTo>
                    <a:lnTo>
                      <a:pt x="45113" y="24312"/>
                    </a:lnTo>
                    <a:cubicBezTo>
                      <a:pt x="44457" y="18257"/>
                      <a:pt x="39020" y="13877"/>
                      <a:pt x="32967" y="14530"/>
                    </a:cubicBezTo>
                    <a:cubicBezTo>
                      <a:pt x="32797" y="14548"/>
                      <a:pt x="32635" y="14570"/>
                      <a:pt x="32466" y="14596"/>
                    </a:cubicBezTo>
                    <a:cubicBezTo>
                      <a:pt x="29759" y="14625"/>
                      <a:pt x="27106" y="15341"/>
                      <a:pt x="24754" y="16678"/>
                    </a:cubicBezTo>
                    <a:cubicBezTo>
                      <a:pt x="22710" y="17585"/>
                      <a:pt x="21384" y="19606"/>
                      <a:pt x="21361" y="21844"/>
                    </a:cubicBezTo>
                    <a:cubicBezTo>
                      <a:pt x="21361" y="24543"/>
                      <a:pt x="25217" y="26703"/>
                      <a:pt x="33083" y="28553"/>
                    </a:cubicBezTo>
                    <a:cubicBezTo>
                      <a:pt x="40547" y="29916"/>
                      <a:pt x="47873" y="31929"/>
                      <a:pt x="54983" y="34568"/>
                    </a:cubicBezTo>
                    <a:cubicBezTo>
                      <a:pt x="61993" y="37311"/>
                      <a:pt x="66589" y="44084"/>
                      <a:pt x="66550" y="51611"/>
                    </a:cubicBezTo>
                  </a:path>
                </a:pathLst>
              </a:custGeom>
              <a:grpFill/>
              <a:ln w="7705" cap="flat">
                <a:noFill/>
                <a:prstDash val="solid"/>
                <a:miter/>
              </a:ln>
            </p:spPr>
            <p:txBody>
              <a:bodyPr rtlCol="0" anchor="ctr"/>
              <a:lstStyle/>
              <a:p>
                <a:endParaRPr lang="pl-PL"/>
              </a:p>
            </p:txBody>
          </p:sp>
        </p:grpSp>
        <p:grpSp>
          <p:nvGrpSpPr>
            <p:cNvPr id="120" name="Grupa 119">
              <a:extLst>
                <a:ext uri="{FF2B5EF4-FFF2-40B4-BE49-F238E27FC236}">
                  <a16:creationId xmlns:a16="http://schemas.microsoft.com/office/drawing/2014/main" id="{CD21E7BD-265E-888B-3690-6E705932F80A}"/>
                </a:ext>
              </a:extLst>
            </p:cNvPr>
            <p:cNvGrpSpPr/>
            <p:nvPr/>
          </p:nvGrpSpPr>
          <p:grpSpPr>
            <a:xfrm>
              <a:off x="10264555" y="6612936"/>
              <a:ext cx="522375" cy="81818"/>
              <a:chOff x="9578120" y="1626926"/>
              <a:chExt cx="522375" cy="81818"/>
            </a:xfrm>
            <a:solidFill>
              <a:schemeClr val="tx2"/>
            </a:solidFill>
          </p:grpSpPr>
          <p:sp>
            <p:nvSpPr>
              <p:cNvPr id="142" name="Dowolny kształt: kształt 141">
                <a:extLst>
                  <a:ext uri="{FF2B5EF4-FFF2-40B4-BE49-F238E27FC236}">
                    <a16:creationId xmlns:a16="http://schemas.microsoft.com/office/drawing/2014/main" id="{264E6358-EB20-3935-9805-0100BE280F7D}"/>
                  </a:ext>
                </a:extLst>
              </p:cNvPr>
              <p:cNvSpPr/>
              <p:nvPr/>
            </p:nvSpPr>
            <p:spPr>
              <a:xfrm>
                <a:off x="10073968" y="1627234"/>
                <a:ext cx="26527" cy="81510"/>
              </a:xfrm>
              <a:custGeom>
                <a:avLst/>
                <a:gdLst>
                  <a:gd name="connsiteX0" fmla="*/ 17814 w 26527"/>
                  <a:gd name="connsiteY0" fmla="*/ 68478 h 81510"/>
                  <a:gd name="connsiteX1" fmla="*/ 17814 w 26527"/>
                  <a:gd name="connsiteY1" fmla="*/ 12493 h 81510"/>
                  <a:gd name="connsiteX2" fmla="*/ 13341 w 26527"/>
                  <a:gd name="connsiteY2" fmla="*/ 8020 h 81510"/>
                  <a:gd name="connsiteX3" fmla="*/ 8868 w 26527"/>
                  <a:gd name="connsiteY3" fmla="*/ 12493 h 81510"/>
                  <a:gd name="connsiteX4" fmla="*/ 8868 w 26527"/>
                  <a:gd name="connsiteY4" fmla="*/ 68478 h 81510"/>
                  <a:gd name="connsiteX5" fmla="*/ 13341 w 26527"/>
                  <a:gd name="connsiteY5" fmla="*/ 72951 h 81510"/>
                  <a:gd name="connsiteX6" fmla="*/ 17814 w 26527"/>
                  <a:gd name="connsiteY6" fmla="*/ 68478 h 81510"/>
                  <a:gd name="connsiteX7" fmla="*/ 26528 w 26527"/>
                  <a:gd name="connsiteY7" fmla="*/ 17891 h 81510"/>
                  <a:gd name="connsiteX8" fmla="*/ 26528 w 26527"/>
                  <a:gd name="connsiteY8" fmla="*/ 63620 h 81510"/>
                  <a:gd name="connsiteX9" fmla="*/ 13341 w 26527"/>
                  <a:gd name="connsiteY9" fmla="*/ 81511 h 81510"/>
                  <a:gd name="connsiteX10" fmla="*/ 0 w 26527"/>
                  <a:gd name="connsiteY10" fmla="*/ 63620 h 81510"/>
                  <a:gd name="connsiteX11" fmla="*/ 0 w 26527"/>
                  <a:gd name="connsiteY11" fmla="*/ 17891 h 81510"/>
                  <a:gd name="connsiteX12" fmla="*/ 13341 w 26527"/>
                  <a:gd name="connsiteY12" fmla="*/ 0 h 81510"/>
                  <a:gd name="connsiteX13" fmla="*/ 26528 w 26527"/>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527" h="81510">
                    <a:moveTo>
                      <a:pt x="17814" y="68478"/>
                    </a:moveTo>
                    <a:lnTo>
                      <a:pt x="17814" y="12493"/>
                    </a:lnTo>
                    <a:cubicBezTo>
                      <a:pt x="17814" y="10022"/>
                      <a:pt x="15809" y="8020"/>
                      <a:pt x="13341" y="8020"/>
                    </a:cubicBezTo>
                    <a:cubicBezTo>
                      <a:pt x="10873" y="8020"/>
                      <a:pt x="8868" y="10022"/>
                      <a:pt x="8868" y="12493"/>
                    </a:cubicBezTo>
                    <a:lnTo>
                      <a:pt x="8868" y="68478"/>
                    </a:lnTo>
                    <a:cubicBezTo>
                      <a:pt x="8868" y="70948"/>
                      <a:pt x="10873" y="72951"/>
                      <a:pt x="13341" y="72951"/>
                    </a:cubicBezTo>
                    <a:cubicBezTo>
                      <a:pt x="15809" y="72951"/>
                      <a:pt x="17814" y="70948"/>
                      <a:pt x="17814" y="68478"/>
                    </a:cubicBezTo>
                    <a:moveTo>
                      <a:pt x="26528" y="17891"/>
                    </a:moveTo>
                    <a:lnTo>
                      <a:pt x="26528" y="63620"/>
                    </a:lnTo>
                    <a:cubicBezTo>
                      <a:pt x="26528" y="75573"/>
                      <a:pt x="22055" y="81511"/>
                      <a:pt x="13341" y="81511"/>
                    </a:cubicBezTo>
                    <a:cubicBezTo>
                      <a:pt x="4627" y="81511"/>
                      <a:pt x="0" y="75573"/>
                      <a:pt x="0" y="63620"/>
                    </a:cubicBezTo>
                    <a:lnTo>
                      <a:pt x="0" y="17891"/>
                    </a:lnTo>
                    <a:cubicBezTo>
                      <a:pt x="0" y="6015"/>
                      <a:pt x="4473" y="0"/>
                      <a:pt x="13341" y="0"/>
                    </a:cubicBezTo>
                    <a:cubicBezTo>
                      <a:pt x="22209" y="0"/>
                      <a:pt x="26528" y="6015"/>
                      <a:pt x="26528" y="17891"/>
                    </a:cubicBezTo>
                  </a:path>
                </a:pathLst>
              </a:custGeom>
              <a:grpFill/>
              <a:ln w="7705" cap="flat">
                <a:noFill/>
                <a:prstDash val="solid"/>
                <a:miter/>
              </a:ln>
            </p:spPr>
            <p:txBody>
              <a:bodyPr rtlCol="0" anchor="ctr"/>
              <a:lstStyle/>
              <a:p>
                <a:endParaRPr lang="pl-PL"/>
              </a:p>
            </p:txBody>
          </p:sp>
          <p:sp>
            <p:nvSpPr>
              <p:cNvPr id="143" name="Dowolny kształt: kształt 142">
                <a:extLst>
                  <a:ext uri="{FF2B5EF4-FFF2-40B4-BE49-F238E27FC236}">
                    <a16:creationId xmlns:a16="http://schemas.microsoft.com/office/drawing/2014/main" id="{A68868E7-5BD8-B8FE-590E-23DE9D99A209}"/>
                  </a:ext>
                </a:extLst>
              </p:cNvPr>
              <p:cNvSpPr/>
              <p:nvPr/>
            </p:nvSpPr>
            <p:spPr>
              <a:xfrm>
                <a:off x="9975570" y="1626926"/>
                <a:ext cx="26373" cy="81510"/>
              </a:xfrm>
              <a:custGeom>
                <a:avLst/>
                <a:gdLst>
                  <a:gd name="connsiteX0" fmla="*/ 26373 w 26373"/>
                  <a:gd name="connsiteY0" fmla="*/ 0 h 81510"/>
                  <a:gd name="connsiteX1" fmla="*/ 26373 w 26373"/>
                  <a:gd name="connsiteY1" fmla="*/ 8251 h 81510"/>
                  <a:gd name="connsiteX2" fmla="*/ 17737 w 26373"/>
                  <a:gd name="connsiteY2" fmla="*/ 8251 h 81510"/>
                  <a:gd name="connsiteX3" fmla="*/ 17737 w 26373"/>
                  <a:gd name="connsiteY3" fmla="*/ 81511 h 81510"/>
                  <a:gd name="connsiteX4" fmla="*/ 8791 w 26373"/>
                  <a:gd name="connsiteY4" fmla="*/ 81511 h 81510"/>
                  <a:gd name="connsiteX5" fmla="*/ 8791 w 26373"/>
                  <a:gd name="connsiteY5" fmla="*/ 8251 h 81510"/>
                  <a:gd name="connsiteX6" fmla="*/ 0 w 26373"/>
                  <a:gd name="connsiteY6" fmla="*/ 8251 h 81510"/>
                  <a:gd name="connsiteX7" fmla="*/ 0 w 26373"/>
                  <a:gd name="connsiteY7" fmla="*/ 0 h 81510"/>
                  <a:gd name="connsiteX8" fmla="*/ 26373 w 26373"/>
                  <a:gd name="connsiteY8"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1510">
                    <a:moveTo>
                      <a:pt x="26373" y="0"/>
                    </a:moveTo>
                    <a:lnTo>
                      <a:pt x="26373" y="8251"/>
                    </a:lnTo>
                    <a:lnTo>
                      <a:pt x="17737" y="8251"/>
                    </a:lnTo>
                    <a:lnTo>
                      <a:pt x="17737" y="81511"/>
                    </a:lnTo>
                    <a:lnTo>
                      <a:pt x="8791" y="81511"/>
                    </a:lnTo>
                    <a:lnTo>
                      <a:pt x="8791" y="8251"/>
                    </a:lnTo>
                    <a:lnTo>
                      <a:pt x="0" y="8251"/>
                    </a:lnTo>
                    <a:lnTo>
                      <a:pt x="0" y="0"/>
                    </a:lnTo>
                    <a:lnTo>
                      <a:pt x="26373" y="0"/>
                    </a:lnTo>
                    <a:close/>
                  </a:path>
                </a:pathLst>
              </a:custGeom>
              <a:grpFill/>
              <a:ln w="7705" cap="flat">
                <a:noFill/>
                <a:prstDash val="solid"/>
                <a:miter/>
              </a:ln>
            </p:spPr>
            <p:txBody>
              <a:bodyPr rtlCol="0" anchor="ctr"/>
              <a:lstStyle/>
              <a:p>
                <a:endParaRPr lang="pl-PL"/>
              </a:p>
            </p:txBody>
          </p:sp>
          <p:sp>
            <p:nvSpPr>
              <p:cNvPr id="144" name="Dowolny kształt: kształt 143">
                <a:extLst>
                  <a:ext uri="{FF2B5EF4-FFF2-40B4-BE49-F238E27FC236}">
                    <a16:creationId xmlns:a16="http://schemas.microsoft.com/office/drawing/2014/main" id="{1A3F14B4-DD51-14E8-88CF-BC332B8C11B0}"/>
                  </a:ext>
                </a:extLst>
              </p:cNvPr>
              <p:cNvSpPr/>
              <p:nvPr/>
            </p:nvSpPr>
            <p:spPr>
              <a:xfrm>
                <a:off x="9894291" y="1626926"/>
                <a:ext cx="8713" cy="81510"/>
              </a:xfrm>
              <a:custGeom>
                <a:avLst/>
                <a:gdLst>
                  <a:gd name="connsiteX0" fmla="*/ 0 w 8713"/>
                  <a:gd name="connsiteY0" fmla="*/ 0 h 81510"/>
                  <a:gd name="connsiteX1" fmla="*/ 8714 w 8713"/>
                  <a:gd name="connsiteY1" fmla="*/ 0 h 81510"/>
                  <a:gd name="connsiteX2" fmla="*/ 8714 w 8713"/>
                  <a:gd name="connsiteY2" fmla="*/ 81511 h 81510"/>
                  <a:gd name="connsiteX3" fmla="*/ 0 w 8713"/>
                  <a:gd name="connsiteY3" fmla="*/ 81511 h 81510"/>
                </a:gdLst>
                <a:ahLst/>
                <a:cxnLst>
                  <a:cxn ang="0">
                    <a:pos x="connsiteX0" y="connsiteY0"/>
                  </a:cxn>
                  <a:cxn ang="0">
                    <a:pos x="connsiteX1" y="connsiteY1"/>
                  </a:cxn>
                  <a:cxn ang="0">
                    <a:pos x="connsiteX2" y="connsiteY2"/>
                  </a:cxn>
                  <a:cxn ang="0">
                    <a:pos x="connsiteX3" y="connsiteY3"/>
                  </a:cxn>
                </a:cxnLst>
                <a:rect l="l" t="t" r="r" b="b"/>
                <a:pathLst>
                  <a:path w="8713" h="81510">
                    <a:moveTo>
                      <a:pt x="0" y="0"/>
                    </a:moveTo>
                    <a:lnTo>
                      <a:pt x="8714" y="0"/>
                    </a:lnTo>
                    <a:lnTo>
                      <a:pt x="8714" y="81511"/>
                    </a:lnTo>
                    <a:lnTo>
                      <a:pt x="0" y="81511"/>
                    </a:lnTo>
                    <a:close/>
                  </a:path>
                </a:pathLst>
              </a:custGeom>
              <a:grpFill/>
              <a:ln w="7705" cap="flat">
                <a:noFill/>
                <a:prstDash val="solid"/>
                <a:miter/>
              </a:ln>
            </p:spPr>
            <p:txBody>
              <a:bodyPr rtlCol="0" anchor="ctr"/>
              <a:lstStyle/>
              <a:p>
                <a:endParaRPr lang="pl-PL"/>
              </a:p>
            </p:txBody>
          </p:sp>
          <p:sp>
            <p:nvSpPr>
              <p:cNvPr id="145" name="Dowolny kształt: kształt 144">
                <a:extLst>
                  <a:ext uri="{FF2B5EF4-FFF2-40B4-BE49-F238E27FC236}">
                    <a16:creationId xmlns:a16="http://schemas.microsoft.com/office/drawing/2014/main" id="{84E412BC-D767-C981-96F1-FC8551B765B2}"/>
                  </a:ext>
                </a:extLst>
              </p:cNvPr>
              <p:cNvSpPr/>
              <p:nvPr/>
            </p:nvSpPr>
            <p:spPr>
              <a:xfrm>
                <a:off x="9793502" y="1626926"/>
                <a:ext cx="26450" cy="81510"/>
              </a:xfrm>
              <a:custGeom>
                <a:avLst/>
                <a:gdLst>
                  <a:gd name="connsiteX0" fmla="*/ 26450 w 26450"/>
                  <a:gd name="connsiteY0" fmla="*/ 0 h 81510"/>
                  <a:gd name="connsiteX1" fmla="*/ 26450 w 26450"/>
                  <a:gd name="connsiteY1" fmla="*/ 81511 h 81510"/>
                  <a:gd name="connsiteX2" fmla="*/ 17582 w 26450"/>
                  <a:gd name="connsiteY2" fmla="*/ 81511 h 81510"/>
                  <a:gd name="connsiteX3" fmla="*/ 17582 w 26450"/>
                  <a:gd name="connsiteY3" fmla="*/ 44110 h 81510"/>
                  <a:gd name="connsiteX4" fmla="*/ 8791 w 26450"/>
                  <a:gd name="connsiteY4" fmla="*/ 44110 h 81510"/>
                  <a:gd name="connsiteX5" fmla="*/ 8791 w 26450"/>
                  <a:gd name="connsiteY5" fmla="*/ 81511 h 81510"/>
                  <a:gd name="connsiteX6" fmla="*/ 0 w 26450"/>
                  <a:gd name="connsiteY6" fmla="*/ 81511 h 81510"/>
                  <a:gd name="connsiteX7" fmla="*/ 0 w 26450"/>
                  <a:gd name="connsiteY7" fmla="*/ 0 h 81510"/>
                  <a:gd name="connsiteX8" fmla="*/ 8791 w 26450"/>
                  <a:gd name="connsiteY8" fmla="*/ 0 h 81510"/>
                  <a:gd name="connsiteX9" fmla="*/ 8791 w 26450"/>
                  <a:gd name="connsiteY9" fmla="*/ 35936 h 81510"/>
                  <a:gd name="connsiteX10" fmla="*/ 17582 w 26450"/>
                  <a:gd name="connsiteY10" fmla="*/ 35936 h 81510"/>
                  <a:gd name="connsiteX11" fmla="*/ 17582 w 26450"/>
                  <a:gd name="connsiteY11" fmla="*/ 0 h 81510"/>
                  <a:gd name="connsiteX12" fmla="*/ 26450 w 26450"/>
                  <a:gd name="connsiteY12"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50" h="81510">
                    <a:moveTo>
                      <a:pt x="26450" y="0"/>
                    </a:moveTo>
                    <a:lnTo>
                      <a:pt x="26450" y="81511"/>
                    </a:lnTo>
                    <a:lnTo>
                      <a:pt x="17582" y="81511"/>
                    </a:lnTo>
                    <a:lnTo>
                      <a:pt x="17582" y="44110"/>
                    </a:lnTo>
                    <a:lnTo>
                      <a:pt x="8791" y="44110"/>
                    </a:lnTo>
                    <a:lnTo>
                      <a:pt x="8791" y="81511"/>
                    </a:lnTo>
                    <a:lnTo>
                      <a:pt x="0" y="81511"/>
                    </a:lnTo>
                    <a:lnTo>
                      <a:pt x="0" y="0"/>
                    </a:lnTo>
                    <a:lnTo>
                      <a:pt x="8791" y="0"/>
                    </a:lnTo>
                    <a:lnTo>
                      <a:pt x="8791" y="35936"/>
                    </a:lnTo>
                    <a:lnTo>
                      <a:pt x="17582" y="35936"/>
                    </a:lnTo>
                    <a:lnTo>
                      <a:pt x="17582" y="0"/>
                    </a:lnTo>
                    <a:lnTo>
                      <a:pt x="26450" y="0"/>
                    </a:lnTo>
                    <a:close/>
                  </a:path>
                </a:pathLst>
              </a:custGeom>
              <a:grpFill/>
              <a:ln w="7705" cap="flat">
                <a:noFill/>
                <a:prstDash val="solid"/>
                <a:miter/>
              </a:ln>
            </p:spPr>
            <p:txBody>
              <a:bodyPr rtlCol="0" anchor="ctr"/>
              <a:lstStyle/>
              <a:p>
                <a:endParaRPr lang="pl-PL"/>
              </a:p>
            </p:txBody>
          </p:sp>
          <p:sp>
            <p:nvSpPr>
              <p:cNvPr id="146" name="Dowolny kształt: kształt 145">
                <a:extLst>
                  <a:ext uri="{FF2B5EF4-FFF2-40B4-BE49-F238E27FC236}">
                    <a16:creationId xmlns:a16="http://schemas.microsoft.com/office/drawing/2014/main" id="{6BA1073A-CDD6-D446-37BC-6DC4DFAF41DE}"/>
                  </a:ext>
                </a:extLst>
              </p:cNvPr>
              <p:cNvSpPr/>
              <p:nvPr/>
            </p:nvSpPr>
            <p:spPr>
              <a:xfrm>
                <a:off x="9692790" y="1627234"/>
                <a:ext cx="26450" cy="81510"/>
              </a:xfrm>
              <a:custGeom>
                <a:avLst/>
                <a:gdLst>
                  <a:gd name="connsiteX0" fmla="*/ 17582 w 26450"/>
                  <a:gd name="connsiteY0" fmla="*/ 68478 h 81510"/>
                  <a:gd name="connsiteX1" fmla="*/ 17582 w 26450"/>
                  <a:gd name="connsiteY1" fmla="*/ 12493 h 81510"/>
                  <a:gd name="connsiteX2" fmla="*/ 13264 w 26450"/>
                  <a:gd name="connsiteY2" fmla="*/ 7943 h 81510"/>
                  <a:gd name="connsiteX3" fmla="*/ 8945 w 26450"/>
                  <a:gd name="connsiteY3" fmla="*/ 12493 h 81510"/>
                  <a:gd name="connsiteX4" fmla="*/ 8945 w 26450"/>
                  <a:gd name="connsiteY4" fmla="*/ 68478 h 81510"/>
                  <a:gd name="connsiteX5" fmla="*/ 13264 w 26450"/>
                  <a:gd name="connsiteY5" fmla="*/ 73105 h 81510"/>
                  <a:gd name="connsiteX6" fmla="*/ 17582 w 26450"/>
                  <a:gd name="connsiteY6" fmla="*/ 68478 h 81510"/>
                  <a:gd name="connsiteX7" fmla="*/ 26450 w 26450"/>
                  <a:gd name="connsiteY7" fmla="*/ 17891 h 81510"/>
                  <a:gd name="connsiteX8" fmla="*/ 26450 w 26450"/>
                  <a:gd name="connsiteY8" fmla="*/ 63620 h 81510"/>
                  <a:gd name="connsiteX9" fmla="*/ 13264 w 26450"/>
                  <a:gd name="connsiteY9" fmla="*/ 81511 h 81510"/>
                  <a:gd name="connsiteX10" fmla="*/ 0 w 26450"/>
                  <a:gd name="connsiteY10" fmla="*/ 63620 h 81510"/>
                  <a:gd name="connsiteX11" fmla="*/ 0 w 26450"/>
                  <a:gd name="connsiteY11" fmla="*/ 17891 h 81510"/>
                  <a:gd name="connsiteX12" fmla="*/ 13264 w 26450"/>
                  <a:gd name="connsiteY12" fmla="*/ 0 h 81510"/>
                  <a:gd name="connsiteX13" fmla="*/ 26450 w 26450"/>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50" h="81510">
                    <a:moveTo>
                      <a:pt x="17582" y="68478"/>
                    </a:moveTo>
                    <a:lnTo>
                      <a:pt x="17582" y="12493"/>
                    </a:lnTo>
                    <a:cubicBezTo>
                      <a:pt x="17582" y="9485"/>
                      <a:pt x="16194" y="7943"/>
                      <a:pt x="13264" y="7943"/>
                    </a:cubicBezTo>
                    <a:cubicBezTo>
                      <a:pt x="10333" y="7943"/>
                      <a:pt x="8945" y="9485"/>
                      <a:pt x="8945" y="12493"/>
                    </a:cubicBezTo>
                    <a:lnTo>
                      <a:pt x="8945" y="68478"/>
                    </a:lnTo>
                    <a:cubicBezTo>
                      <a:pt x="8945" y="71486"/>
                      <a:pt x="10256" y="73105"/>
                      <a:pt x="13264" y="73105"/>
                    </a:cubicBezTo>
                    <a:cubicBezTo>
                      <a:pt x="16271" y="73105"/>
                      <a:pt x="17582" y="71486"/>
                      <a:pt x="17582" y="68478"/>
                    </a:cubicBezTo>
                    <a:moveTo>
                      <a:pt x="26450" y="17891"/>
                    </a:moveTo>
                    <a:lnTo>
                      <a:pt x="26450" y="63620"/>
                    </a:lnTo>
                    <a:cubicBezTo>
                      <a:pt x="26450" y="75573"/>
                      <a:pt x="22055" y="81511"/>
                      <a:pt x="13264" y="81511"/>
                    </a:cubicBezTo>
                    <a:cubicBezTo>
                      <a:pt x="4473" y="81511"/>
                      <a:pt x="0" y="75573"/>
                      <a:pt x="0" y="63620"/>
                    </a:cubicBezTo>
                    <a:lnTo>
                      <a:pt x="0" y="17891"/>
                    </a:lnTo>
                    <a:cubicBezTo>
                      <a:pt x="0" y="6015"/>
                      <a:pt x="4395" y="0"/>
                      <a:pt x="13264" y="0"/>
                    </a:cubicBezTo>
                    <a:cubicBezTo>
                      <a:pt x="22132" y="0"/>
                      <a:pt x="26450" y="6015"/>
                      <a:pt x="26450" y="17891"/>
                    </a:cubicBezTo>
                  </a:path>
                </a:pathLst>
              </a:custGeom>
              <a:grpFill/>
              <a:ln w="7705" cap="flat">
                <a:noFill/>
                <a:prstDash val="solid"/>
                <a:miter/>
              </a:ln>
            </p:spPr>
            <p:txBody>
              <a:bodyPr rtlCol="0" anchor="ctr"/>
              <a:lstStyle/>
              <a:p>
                <a:endParaRPr lang="pl-PL"/>
              </a:p>
            </p:txBody>
          </p:sp>
          <p:sp>
            <p:nvSpPr>
              <p:cNvPr id="147" name="Dowolny kształt: kształt 146">
                <a:extLst>
                  <a:ext uri="{FF2B5EF4-FFF2-40B4-BE49-F238E27FC236}">
                    <a16:creationId xmlns:a16="http://schemas.microsoft.com/office/drawing/2014/main" id="{294E834E-A9D4-DD5D-875B-D441756A068C}"/>
                  </a:ext>
                </a:extLst>
              </p:cNvPr>
              <p:cNvSpPr/>
              <p:nvPr/>
            </p:nvSpPr>
            <p:spPr>
              <a:xfrm>
                <a:off x="9578120" y="1626926"/>
                <a:ext cx="40639" cy="81510"/>
              </a:xfrm>
              <a:custGeom>
                <a:avLst/>
                <a:gdLst>
                  <a:gd name="connsiteX0" fmla="*/ 40640 w 40639"/>
                  <a:gd name="connsiteY0" fmla="*/ 0 h 81510"/>
                  <a:gd name="connsiteX1" fmla="*/ 40640 w 40639"/>
                  <a:gd name="connsiteY1" fmla="*/ 81511 h 81510"/>
                  <a:gd name="connsiteX2" fmla="*/ 32697 w 40639"/>
                  <a:gd name="connsiteY2" fmla="*/ 81511 h 81510"/>
                  <a:gd name="connsiteX3" fmla="*/ 32697 w 40639"/>
                  <a:gd name="connsiteY3" fmla="*/ 17659 h 81510"/>
                  <a:gd name="connsiteX4" fmla="*/ 31463 w 40639"/>
                  <a:gd name="connsiteY4" fmla="*/ 27530 h 81510"/>
                  <a:gd name="connsiteX5" fmla="*/ 23829 w 40639"/>
                  <a:gd name="connsiteY5" fmla="*/ 81511 h 81510"/>
                  <a:gd name="connsiteX6" fmla="*/ 16580 w 40639"/>
                  <a:gd name="connsiteY6" fmla="*/ 81511 h 81510"/>
                  <a:gd name="connsiteX7" fmla="*/ 8791 w 40639"/>
                  <a:gd name="connsiteY7" fmla="*/ 26836 h 81510"/>
                  <a:gd name="connsiteX8" fmla="*/ 8020 w 40639"/>
                  <a:gd name="connsiteY8" fmla="*/ 17814 h 81510"/>
                  <a:gd name="connsiteX9" fmla="*/ 8020 w 40639"/>
                  <a:gd name="connsiteY9" fmla="*/ 81511 h 81510"/>
                  <a:gd name="connsiteX10" fmla="*/ 0 w 40639"/>
                  <a:gd name="connsiteY10" fmla="*/ 81511 h 81510"/>
                  <a:gd name="connsiteX11" fmla="*/ 0 w 40639"/>
                  <a:gd name="connsiteY11" fmla="*/ 0 h 81510"/>
                  <a:gd name="connsiteX12" fmla="*/ 12955 w 40639"/>
                  <a:gd name="connsiteY12" fmla="*/ 0 h 81510"/>
                  <a:gd name="connsiteX13" fmla="*/ 18739 w 40639"/>
                  <a:gd name="connsiteY13" fmla="*/ 44033 h 81510"/>
                  <a:gd name="connsiteX14" fmla="*/ 20204 w 40639"/>
                  <a:gd name="connsiteY14" fmla="*/ 58376 h 81510"/>
                  <a:gd name="connsiteX15" fmla="*/ 21438 w 40639"/>
                  <a:gd name="connsiteY15" fmla="*/ 44110 h 81510"/>
                  <a:gd name="connsiteX16" fmla="*/ 27376 w 40639"/>
                  <a:gd name="connsiteY16" fmla="*/ 0 h 81510"/>
                  <a:gd name="connsiteX17" fmla="*/ 40640 w 40639"/>
                  <a:gd name="connsiteY17"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639" h="81510">
                    <a:moveTo>
                      <a:pt x="40640" y="0"/>
                    </a:moveTo>
                    <a:lnTo>
                      <a:pt x="40640" y="81511"/>
                    </a:lnTo>
                    <a:lnTo>
                      <a:pt x="32697" y="81511"/>
                    </a:lnTo>
                    <a:lnTo>
                      <a:pt x="32697" y="17659"/>
                    </a:lnTo>
                    <a:lnTo>
                      <a:pt x="31463" y="27530"/>
                    </a:lnTo>
                    <a:lnTo>
                      <a:pt x="23829" y="81511"/>
                    </a:lnTo>
                    <a:lnTo>
                      <a:pt x="16580" y="81511"/>
                    </a:lnTo>
                    <a:lnTo>
                      <a:pt x="8791" y="26836"/>
                    </a:lnTo>
                    <a:lnTo>
                      <a:pt x="8020" y="17814"/>
                    </a:lnTo>
                    <a:lnTo>
                      <a:pt x="8020" y="81511"/>
                    </a:lnTo>
                    <a:lnTo>
                      <a:pt x="0" y="81511"/>
                    </a:lnTo>
                    <a:lnTo>
                      <a:pt x="0" y="0"/>
                    </a:lnTo>
                    <a:lnTo>
                      <a:pt x="12955" y="0"/>
                    </a:lnTo>
                    <a:lnTo>
                      <a:pt x="18739" y="44033"/>
                    </a:lnTo>
                    <a:lnTo>
                      <a:pt x="20204" y="58376"/>
                    </a:lnTo>
                    <a:lnTo>
                      <a:pt x="21438" y="44110"/>
                    </a:lnTo>
                    <a:lnTo>
                      <a:pt x="27376" y="0"/>
                    </a:lnTo>
                    <a:lnTo>
                      <a:pt x="40640" y="0"/>
                    </a:lnTo>
                    <a:close/>
                  </a:path>
                </a:pathLst>
              </a:custGeom>
              <a:grpFill/>
              <a:ln w="7705" cap="flat">
                <a:noFill/>
                <a:prstDash val="solid"/>
                <a:miter/>
              </a:ln>
            </p:spPr>
            <p:txBody>
              <a:bodyPr rtlCol="0" anchor="ctr"/>
              <a:lstStyle/>
              <a:p>
                <a:endParaRPr lang="pl-PL"/>
              </a:p>
            </p:txBody>
          </p:sp>
        </p:grpSp>
        <p:grpSp>
          <p:nvGrpSpPr>
            <p:cNvPr id="121" name="Grupa 120">
              <a:extLst>
                <a:ext uri="{FF2B5EF4-FFF2-40B4-BE49-F238E27FC236}">
                  <a16:creationId xmlns:a16="http://schemas.microsoft.com/office/drawing/2014/main" id="{35AFF796-A91D-0311-2D26-4CDB98D37AB8}"/>
                </a:ext>
              </a:extLst>
            </p:cNvPr>
            <p:cNvGrpSpPr/>
            <p:nvPr/>
          </p:nvGrpSpPr>
          <p:grpSpPr>
            <a:xfrm>
              <a:off x="8106805" y="6610276"/>
              <a:ext cx="399068" cy="87139"/>
              <a:chOff x="7420370" y="1626926"/>
              <a:chExt cx="399068" cy="87139"/>
            </a:xfrm>
            <a:solidFill>
              <a:schemeClr val="tx2"/>
            </a:solidFill>
          </p:grpSpPr>
          <p:sp>
            <p:nvSpPr>
              <p:cNvPr id="137" name="Dowolny kształt: kształt 136">
                <a:extLst>
                  <a:ext uri="{FF2B5EF4-FFF2-40B4-BE49-F238E27FC236}">
                    <a16:creationId xmlns:a16="http://schemas.microsoft.com/office/drawing/2014/main" id="{485A7032-33BC-8C07-94AB-DC5E6E564A27}"/>
                  </a:ext>
                </a:extLst>
              </p:cNvPr>
              <p:cNvSpPr/>
              <p:nvPr/>
            </p:nvSpPr>
            <p:spPr>
              <a:xfrm>
                <a:off x="7755896" y="1626926"/>
                <a:ext cx="63542" cy="81510"/>
              </a:xfrm>
              <a:custGeom>
                <a:avLst/>
                <a:gdLst>
                  <a:gd name="connsiteX0" fmla="*/ 45421 w 63542"/>
                  <a:gd name="connsiteY0" fmla="*/ 41796 h 81510"/>
                  <a:gd name="connsiteX1" fmla="*/ 45421 w 63542"/>
                  <a:gd name="connsiteY1" fmla="*/ 21669 h 81510"/>
                  <a:gd name="connsiteX2" fmla="*/ 40948 w 63542"/>
                  <a:gd name="connsiteY2" fmla="*/ 17042 h 81510"/>
                  <a:gd name="connsiteX3" fmla="*/ 18199 w 63542"/>
                  <a:gd name="connsiteY3" fmla="*/ 17042 h 81510"/>
                  <a:gd name="connsiteX4" fmla="*/ 18199 w 63542"/>
                  <a:gd name="connsiteY4" fmla="*/ 46346 h 81510"/>
                  <a:gd name="connsiteX5" fmla="*/ 40948 w 63542"/>
                  <a:gd name="connsiteY5" fmla="*/ 46346 h 81510"/>
                  <a:gd name="connsiteX6" fmla="*/ 63543 w 63542"/>
                  <a:gd name="connsiteY6" fmla="*/ 14883 h 81510"/>
                  <a:gd name="connsiteX7" fmla="*/ 63543 w 63542"/>
                  <a:gd name="connsiteY7" fmla="*/ 48505 h 81510"/>
                  <a:gd name="connsiteX8" fmla="*/ 48659 w 63542"/>
                  <a:gd name="connsiteY8" fmla="*/ 63389 h 81510"/>
                  <a:gd name="connsiteX9" fmla="*/ 18199 w 63542"/>
                  <a:gd name="connsiteY9" fmla="*/ 63389 h 81510"/>
                  <a:gd name="connsiteX10" fmla="*/ 18199 w 63542"/>
                  <a:gd name="connsiteY10" fmla="*/ 81511 h 81510"/>
                  <a:gd name="connsiteX11" fmla="*/ 0 w 63542"/>
                  <a:gd name="connsiteY11" fmla="*/ 81511 h 81510"/>
                  <a:gd name="connsiteX12" fmla="*/ 0 w 63542"/>
                  <a:gd name="connsiteY12" fmla="*/ 0 h 81510"/>
                  <a:gd name="connsiteX13" fmla="*/ 48659 w 63542"/>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42" h="81510">
                    <a:moveTo>
                      <a:pt x="45421" y="41796"/>
                    </a:moveTo>
                    <a:lnTo>
                      <a:pt x="45421" y="21669"/>
                    </a:lnTo>
                    <a:lnTo>
                      <a:pt x="40948" y="17042"/>
                    </a:lnTo>
                    <a:lnTo>
                      <a:pt x="18199" y="17042"/>
                    </a:lnTo>
                    <a:lnTo>
                      <a:pt x="18199" y="46346"/>
                    </a:lnTo>
                    <a:lnTo>
                      <a:pt x="40948" y="46346"/>
                    </a:lnTo>
                    <a:close/>
                    <a:moveTo>
                      <a:pt x="63543" y="14883"/>
                    </a:moveTo>
                    <a:lnTo>
                      <a:pt x="63543" y="48505"/>
                    </a:lnTo>
                    <a:lnTo>
                      <a:pt x="48659" y="63389"/>
                    </a:lnTo>
                    <a:lnTo>
                      <a:pt x="18199" y="63389"/>
                    </a:lnTo>
                    <a:lnTo>
                      <a:pt x="18199" y="81511"/>
                    </a:lnTo>
                    <a:lnTo>
                      <a:pt x="0" y="81511"/>
                    </a:lnTo>
                    <a:lnTo>
                      <a:pt x="0" y="0"/>
                    </a:lnTo>
                    <a:lnTo>
                      <a:pt x="48659" y="0"/>
                    </a:lnTo>
                    <a:close/>
                  </a:path>
                </a:pathLst>
              </a:custGeom>
              <a:grpFill/>
              <a:ln w="7705" cap="flat">
                <a:noFill/>
                <a:prstDash val="solid"/>
                <a:miter/>
              </a:ln>
            </p:spPr>
            <p:txBody>
              <a:bodyPr rtlCol="0" anchor="ctr"/>
              <a:lstStyle/>
              <a:p>
                <a:endParaRPr lang="pl-PL"/>
              </a:p>
            </p:txBody>
          </p:sp>
          <p:sp>
            <p:nvSpPr>
              <p:cNvPr id="138" name="Dowolny kształt: kształt 137">
                <a:extLst>
                  <a:ext uri="{FF2B5EF4-FFF2-40B4-BE49-F238E27FC236}">
                    <a16:creationId xmlns:a16="http://schemas.microsoft.com/office/drawing/2014/main" id="{20C47D64-6DE7-40A8-DF61-C13A703ADB7E}"/>
                  </a:ext>
                </a:extLst>
              </p:cNvPr>
              <p:cNvSpPr/>
              <p:nvPr/>
            </p:nvSpPr>
            <p:spPr>
              <a:xfrm>
                <a:off x="7674694" y="1626926"/>
                <a:ext cx="63851" cy="81510"/>
              </a:xfrm>
              <a:custGeom>
                <a:avLst/>
                <a:gdLst>
                  <a:gd name="connsiteX0" fmla="*/ 45729 w 63851"/>
                  <a:gd name="connsiteY0" fmla="*/ 41796 h 81510"/>
                  <a:gd name="connsiteX1" fmla="*/ 45729 w 63851"/>
                  <a:gd name="connsiteY1" fmla="*/ 21669 h 81510"/>
                  <a:gd name="connsiteX2" fmla="*/ 41256 w 63851"/>
                  <a:gd name="connsiteY2" fmla="*/ 17042 h 81510"/>
                  <a:gd name="connsiteX3" fmla="*/ 18508 w 63851"/>
                  <a:gd name="connsiteY3" fmla="*/ 17042 h 81510"/>
                  <a:gd name="connsiteX4" fmla="*/ 18508 w 63851"/>
                  <a:gd name="connsiteY4" fmla="*/ 46346 h 81510"/>
                  <a:gd name="connsiteX5" fmla="*/ 41256 w 63851"/>
                  <a:gd name="connsiteY5" fmla="*/ 46346 h 81510"/>
                  <a:gd name="connsiteX6" fmla="*/ 63851 w 63851"/>
                  <a:gd name="connsiteY6" fmla="*/ 14883 h 81510"/>
                  <a:gd name="connsiteX7" fmla="*/ 63851 w 63851"/>
                  <a:gd name="connsiteY7" fmla="*/ 48505 h 81510"/>
                  <a:gd name="connsiteX8" fmla="*/ 49122 w 63851"/>
                  <a:gd name="connsiteY8" fmla="*/ 63389 h 81510"/>
                  <a:gd name="connsiteX9" fmla="*/ 18276 w 63851"/>
                  <a:gd name="connsiteY9" fmla="*/ 63389 h 81510"/>
                  <a:gd name="connsiteX10" fmla="*/ 18276 w 63851"/>
                  <a:gd name="connsiteY10" fmla="*/ 81511 h 81510"/>
                  <a:gd name="connsiteX11" fmla="*/ 0 w 63851"/>
                  <a:gd name="connsiteY11" fmla="*/ 81511 h 81510"/>
                  <a:gd name="connsiteX12" fmla="*/ 0 w 63851"/>
                  <a:gd name="connsiteY12" fmla="*/ 0 h 81510"/>
                  <a:gd name="connsiteX13" fmla="*/ 48891 w 63851"/>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51" h="81510">
                    <a:moveTo>
                      <a:pt x="45729" y="41796"/>
                    </a:moveTo>
                    <a:lnTo>
                      <a:pt x="45729" y="21669"/>
                    </a:lnTo>
                    <a:lnTo>
                      <a:pt x="41256" y="17042"/>
                    </a:lnTo>
                    <a:lnTo>
                      <a:pt x="18508" y="17042"/>
                    </a:lnTo>
                    <a:lnTo>
                      <a:pt x="18508" y="46346"/>
                    </a:lnTo>
                    <a:lnTo>
                      <a:pt x="41256" y="46346"/>
                    </a:lnTo>
                    <a:close/>
                    <a:moveTo>
                      <a:pt x="63851" y="14883"/>
                    </a:moveTo>
                    <a:lnTo>
                      <a:pt x="63851" y="48505"/>
                    </a:lnTo>
                    <a:lnTo>
                      <a:pt x="49122" y="63389"/>
                    </a:lnTo>
                    <a:lnTo>
                      <a:pt x="18276" y="63389"/>
                    </a:lnTo>
                    <a:lnTo>
                      <a:pt x="18276" y="81511"/>
                    </a:lnTo>
                    <a:lnTo>
                      <a:pt x="0" y="81511"/>
                    </a:lnTo>
                    <a:lnTo>
                      <a:pt x="0" y="0"/>
                    </a:lnTo>
                    <a:lnTo>
                      <a:pt x="48891" y="0"/>
                    </a:lnTo>
                    <a:close/>
                  </a:path>
                </a:pathLst>
              </a:custGeom>
              <a:grpFill/>
              <a:ln w="7705" cap="flat">
                <a:noFill/>
                <a:prstDash val="solid"/>
                <a:miter/>
              </a:ln>
            </p:spPr>
            <p:txBody>
              <a:bodyPr rtlCol="0" anchor="ctr"/>
              <a:lstStyle/>
              <a:p>
                <a:endParaRPr lang="pl-PL"/>
              </a:p>
            </p:txBody>
          </p:sp>
          <p:sp>
            <p:nvSpPr>
              <p:cNvPr id="139" name="Dowolny kształt: kształt 138">
                <a:extLst>
                  <a:ext uri="{FF2B5EF4-FFF2-40B4-BE49-F238E27FC236}">
                    <a16:creationId xmlns:a16="http://schemas.microsoft.com/office/drawing/2014/main" id="{FA8D575D-256F-1C7D-1E03-B1572C2C9EFC}"/>
                  </a:ext>
                </a:extLst>
              </p:cNvPr>
              <p:cNvSpPr/>
              <p:nvPr/>
            </p:nvSpPr>
            <p:spPr>
              <a:xfrm>
                <a:off x="7579843" y="1626926"/>
                <a:ext cx="81587" cy="81510"/>
              </a:xfrm>
              <a:custGeom>
                <a:avLst/>
                <a:gdLst>
                  <a:gd name="connsiteX0" fmla="*/ 63928 w 81587"/>
                  <a:gd name="connsiteY0" fmla="*/ 36861 h 81510"/>
                  <a:gd name="connsiteX1" fmla="*/ 63928 w 81587"/>
                  <a:gd name="connsiteY1" fmla="*/ 30460 h 81510"/>
                  <a:gd name="connsiteX2" fmla="*/ 50742 w 81587"/>
                  <a:gd name="connsiteY2" fmla="*/ 17659 h 81510"/>
                  <a:gd name="connsiteX3" fmla="*/ 44495 w 81587"/>
                  <a:gd name="connsiteY3" fmla="*/ 17659 h 81510"/>
                  <a:gd name="connsiteX4" fmla="*/ 17428 w 81587"/>
                  <a:gd name="connsiteY4" fmla="*/ 44727 h 81510"/>
                  <a:gd name="connsiteX5" fmla="*/ 17428 w 81587"/>
                  <a:gd name="connsiteY5" fmla="*/ 51050 h 81510"/>
                  <a:gd name="connsiteX6" fmla="*/ 30229 w 81587"/>
                  <a:gd name="connsiteY6" fmla="*/ 64005 h 81510"/>
                  <a:gd name="connsiteX7" fmla="*/ 36630 w 81587"/>
                  <a:gd name="connsiteY7" fmla="*/ 64005 h 81510"/>
                  <a:gd name="connsiteX8" fmla="*/ 81588 w 81587"/>
                  <a:gd name="connsiteY8" fmla="*/ 24060 h 81510"/>
                  <a:gd name="connsiteX9" fmla="*/ 81588 w 81587"/>
                  <a:gd name="connsiteY9" fmla="*/ 44958 h 81510"/>
                  <a:gd name="connsiteX10" fmla="*/ 44958 w 81587"/>
                  <a:gd name="connsiteY10" fmla="*/ 81511 h 81510"/>
                  <a:gd name="connsiteX11" fmla="*/ 24060 w 81587"/>
                  <a:gd name="connsiteY11" fmla="*/ 81511 h 81510"/>
                  <a:gd name="connsiteX12" fmla="*/ 0 w 81587"/>
                  <a:gd name="connsiteY12" fmla="*/ 57528 h 81510"/>
                  <a:gd name="connsiteX13" fmla="*/ 0 w 81587"/>
                  <a:gd name="connsiteY13" fmla="*/ 36553 h 81510"/>
                  <a:gd name="connsiteX14" fmla="*/ 36475 w 81587"/>
                  <a:gd name="connsiteY14" fmla="*/ 0 h 81510"/>
                  <a:gd name="connsiteX15" fmla="*/ 57528 w 81587"/>
                  <a:gd name="connsiteY15"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587" h="81510">
                    <a:moveTo>
                      <a:pt x="63928" y="36861"/>
                    </a:moveTo>
                    <a:lnTo>
                      <a:pt x="63928" y="30460"/>
                    </a:lnTo>
                    <a:lnTo>
                      <a:pt x="50742" y="17659"/>
                    </a:lnTo>
                    <a:lnTo>
                      <a:pt x="44495" y="17659"/>
                    </a:lnTo>
                    <a:lnTo>
                      <a:pt x="17428" y="44727"/>
                    </a:lnTo>
                    <a:lnTo>
                      <a:pt x="17428" y="51050"/>
                    </a:lnTo>
                    <a:lnTo>
                      <a:pt x="30229" y="64005"/>
                    </a:lnTo>
                    <a:lnTo>
                      <a:pt x="36630" y="64005"/>
                    </a:lnTo>
                    <a:close/>
                    <a:moveTo>
                      <a:pt x="81588" y="24060"/>
                    </a:moveTo>
                    <a:lnTo>
                      <a:pt x="81588" y="44958"/>
                    </a:lnTo>
                    <a:lnTo>
                      <a:pt x="44958" y="81511"/>
                    </a:lnTo>
                    <a:lnTo>
                      <a:pt x="24060" y="81511"/>
                    </a:lnTo>
                    <a:lnTo>
                      <a:pt x="0" y="57528"/>
                    </a:lnTo>
                    <a:lnTo>
                      <a:pt x="0" y="36553"/>
                    </a:lnTo>
                    <a:lnTo>
                      <a:pt x="36475" y="0"/>
                    </a:lnTo>
                    <a:lnTo>
                      <a:pt x="57528" y="0"/>
                    </a:lnTo>
                    <a:close/>
                  </a:path>
                </a:pathLst>
              </a:custGeom>
              <a:grpFill/>
              <a:ln w="7705" cap="flat">
                <a:noFill/>
                <a:prstDash val="solid"/>
                <a:miter/>
              </a:ln>
            </p:spPr>
            <p:txBody>
              <a:bodyPr rtlCol="0" anchor="ctr"/>
              <a:lstStyle/>
              <a:p>
                <a:endParaRPr lang="pl-PL"/>
              </a:p>
            </p:txBody>
          </p:sp>
          <p:sp>
            <p:nvSpPr>
              <p:cNvPr id="140" name="Dowolny kształt: kształt 139">
                <a:extLst>
                  <a:ext uri="{FF2B5EF4-FFF2-40B4-BE49-F238E27FC236}">
                    <a16:creationId xmlns:a16="http://schemas.microsoft.com/office/drawing/2014/main" id="{D32BAACE-CFBA-893A-5D91-2C3BEDB0E0E8}"/>
                  </a:ext>
                </a:extLst>
              </p:cNvPr>
              <p:cNvSpPr/>
              <p:nvPr/>
            </p:nvSpPr>
            <p:spPr>
              <a:xfrm>
                <a:off x="7502189" y="1626926"/>
                <a:ext cx="66704" cy="87139"/>
              </a:xfrm>
              <a:custGeom>
                <a:avLst/>
                <a:gdLst>
                  <a:gd name="connsiteX0" fmla="*/ 45343 w 66704"/>
                  <a:gd name="connsiteY0" fmla="*/ 39791 h 87139"/>
                  <a:gd name="connsiteX1" fmla="*/ 45343 w 66704"/>
                  <a:gd name="connsiteY1" fmla="*/ 21669 h 87139"/>
                  <a:gd name="connsiteX2" fmla="*/ 40871 w 66704"/>
                  <a:gd name="connsiteY2" fmla="*/ 17042 h 87139"/>
                  <a:gd name="connsiteX3" fmla="*/ 17736 w 66704"/>
                  <a:gd name="connsiteY3" fmla="*/ 17042 h 87139"/>
                  <a:gd name="connsiteX4" fmla="*/ 17736 w 66704"/>
                  <a:gd name="connsiteY4" fmla="*/ 44264 h 87139"/>
                  <a:gd name="connsiteX5" fmla="*/ 40871 w 66704"/>
                  <a:gd name="connsiteY5" fmla="*/ 44264 h 87139"/>
                  <a:gd name="connsiteX6" fmla="*/ 66704 w 66704"/>
                  <a:gd name="connsiteY6" fmla="*/ 74724 h 87139"/>
                  <a:gd name="connsiteX7" fmla="*/ 54289 w 66704"/>
                  <a:gd name="connsiteY7" fmla="*/ 87140 h 87139"/>
                  <a:gd name="connsiteX8" fmla="*/ 28147 w 66704"/>
                  <a:gd name="connsiteY8" fmla="*/ 61306 h 87139"/>
                  <a:gd name="connsiteX9" fmla="*/ 18122 w 66704"/>
                  <a:gd name="connsiteY9" fmla="*/ 61306 h 87139"/>
                  <a:gd name="connsiteX10" fmla="*/ 18122 w 66704"/>
                  <a:gd name="connsiteY10" fmla="*/ 81511 h 87139"/>
                  <a:gd name="connsiteX11" fmla="*/ 0 w 66704"/>
                  <a:gd name="connsiteY11" fmla="*/ 81511 h 87139"/>
                  <a:gd name="connsiteX12" fmla="*/ 0 w 66704"/>
                  <a:gd name="connsiteY12" fmla="*/ 0 h 87139"/>
                  <a:gd name="connsiteX13" fmla="*/ 48737 w 66704"/>
                  <a:gd name="connsiteY13" fmla="*/ 0 h 87139"/>
                  <a:gd name="connsiteX14" fmla="*/ 63620 w 66704"/>
                  <a:gd name="connsiteY14" fmla="*/ 14883 h 87139"/>
                  <a:gd name="connsiteX15" fmla="*/ 63620 w 66704"/>
                  <a:gd name="connsiteY15" fmla="*/ 46423 h 87139"/>
                  <a:gd name="connsiteX16" fmla="*/ 51281 w 66704"/>
                  <a:gd name="connsiteY16" fmla="*/ 58993 h 8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704" h="87139">
                    <a:moveTo>
                      <a:pt x="45343" y="39791"/>
                    </a:moveTo>
                    <a:lnTo>
                      <a:pt x="45343" y="21669"/>
                    </a:lnTo>
                    <a:lnTo>
                      <a:pt x="40871" y="17042"/>
                    </a:lnTo>
                    <a:lnTo>
                      <a:pt x="17736" y="17042"/>
                    </a:lnTo>
                    <a:lnTo>
                      <a:pt x="17736" y="44264"/>
                    </a:lnTo>
                    <a:lnTo>
                      <a:pt x="40871" y="44264"/>
                    </a:lnTo>
                    <a:close/>
                    <a:moveTo>
                      <a:pt x="66704" y="74724"/>
                    </a:moveTo>
                    <a:lnTo>
                      <a:pt x="54289" y="87140"/>
                    </a:lnTo>
                    <a:lnTo>
                      <a:pt x="28147" y="61306"/>
                    </a:lnTo>
                    <a:lnTo>
                      <a:pt x="18122" y="61306"/>
                    </a:lnTo>
                    <a:lnTo>
                      <a:pt x="18122" y="81511"/>
                    </a:lnTo>
                    <a:lnTo>
                      <a:pt x="0" y="81511"/>
                    </a:lnTo>
                    <a:lnTo>
                      <a:pt x="0" y="0"/>
                    </a:lnTo>
                    <a:lnTo>
                      <a:pt x="48737" y="0"/>
                    </a:lnTo>
                    <a:lnTo>
                      <a:pt x="63620" y="14883"/>
                    </a:lnTo>
                    <a:lnTo>
                      <a:pt x="63620" y="46423"/>
                    </a:lnTo>
                    <a:lnTo>
                      <a:pt x="51281" y="58993"/>
                    </a:lnTo>
                    <a:close/>
                  </a:path>
                </a:pathLst>
              </a:custGeom>
              <a:grpFill/>
              <a:ln w="7705" cap="flat">
                <a:noFill/>
                <a:prstDash val="solid"/>
                <a:miter/>
              </a:ln>
            </p:spPr>
            <p:txBody>
              <a:bodyPr rtlCol="0" anchor="ctr"/>
              <a:lstStyle/>
              <a:p>
                <a:endParaRPr lang="pl-PL"/>
              </a:p>
            </p:txBody>
          </p:sp>
          <p:sp>
            <p:nvSpPr>
              <p:cNvPr id="141" name="Dowolny kształt: kształt 140">
                <a:extLst>
                  <a:ext uri="{FF2B5EF4-FFF2-40B4-BE49-F238E27FC236}">
                    <a16:creationId xmlns:a16="http://schemas.microsoft.com/office/drawing/2014/main" id="{D1946982-8093-C3A9-6371-ACE3A3BE9B63}"/>
                  </a:ext>
                </a:extLst>
              </p:cNvPr>
              <p:cNvSpPr/>
              <p:nvPr/>
            </p:nvSpPr>
            <p:spPr>
              <a:xfrm>
                <a:off x="7420370" y="1626926"/>
                <a:ext cx="63542" cy="81510"/>
              </a:xfrm>
              <a:custGeom>
                <a:avLst/>
                <a:gdLst>
                  <a:gd name="connsiteX0" fmla="*/ 63543 w 63542"/>
                  <a:gd name="connsiteY0" fmla="*/ 49816 h 81510"/>
                  <a:gd name="connsiteX1" fmla="*/ 63543 w 63542"/>
                  <a:gd name="connsiteY1" fmla="*/ 66704 h 81510"/>
                  <a:gd name="connsiteX2" fmla="*/ 48814 w 63542"/>
                  <a:gd name="connsiteY2" fmla="*/ 81511 h 81510"/>
                  <a:gd name="connsiteX3" fmla="*/ 14806 w 63542"/>
                  <a:gd name="connsiteY3" fmla="*/ 81511 h 81510"/>
                  <a:gd name="connsiteX4" fmla="*/ 0 w 63542"/>
                  <a:gd name="connsiteY4" fmla="*/ 66704 h 81510"/>
                  <a:gd name="connsiteX5" fmla="*/ 0 w 63542"/>
                  <a:gd name="connsiteY5" fmla="*/ 14883 h 81510"/>
                  <a:gd name="connsiteX6" fmla="*/ 14806 w 63542"/>
                  <a:gd name="connsiteY6" fmla="*/ 0 h 81510"/>
                  <a:gd name="connsiteX7" fmla="*/ 48814 w 63542"/>
                  <a:gd name="connsiteY7" fmla="*/ 0 h 81510"/>
                  <a:gd name="connsiteX8" fmla="*/ 63543 w 63542"/>
                  <a:gd name="connsiteY8" fmla="*/ 14883 h 81510"/>
                  <a:gd name="connsiteX9" fmla="*/ 63543 w 63542"/>
                  <a:gd name="connsiteY9" fmla="*/ 33159 h 81510"/>
                  <a:gd name="connsiteX10" fmla="*/ 45421 w 63542"/>
                  <a:gd name="connsiteY10" fmla="*/ 33159 h 81510"/>
                  <a:gd name="connsiteX11" fmla="*/ 45421 w 63542"/>
                  <a:gd name="connsiteY11" fmla="*/ 21669 h 81510"/>
                  <a:gd name="connsiteX12" fmla="*/ 40794 w 63542"/>
                  <a:gd name="connsiteY12" fmla="*/ 17042 h 81510"/>
                  <a:gd name="connsiteX13" fmla="*/ 22672 w 63542"/>
                  <a:gd name="connsiteY13" fmla="*/ 17042 h 81510"/>
                  <a:gd name="connsiteX14" fmla="*/ 18199 w 63542"/>
                  <a:gd name="connsiteY14" fmla="*/ 21669 h 81510"/>
                  <a:gd name="connsiteX15" fmla="*/ 18199 w 63542"/>
                  <a:gd name="connsiteY15" fmla="*/ 59995 h 81510"/>
                  <a:gd name="connsiteX16" fmla="*/ 22672 w 63542"/>
                  <a:gd name="connsiteY16" fmla="*/ 64468 h 81510"/>
                  <a:gd name="connsiteX17" fmla="*/ 40794 w 63542"/>
                  <a:gd name="connsiteY17" fmla="*/ 64468 h 81510"/>
                  <a:gd name="connsiteX18" fmla="*/ 45421 w 63542"/>
                  <a:gd name="connsiteY18" fmla="*/ 59995 h 81510"/>
                  <a:gd name="connsiteX19" fmla="*/ 45421 w 63542"/>
                  <a:gd name="connsiteY19" fmla="*/ 49816 h 81510"/>
                  <a:gd name="connsiteX20" fmla="*/ 63543 w 63542"/>
                  <a:gd name="connsiteY20" fmla="*/ 49816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42" h="81510">
                    <a:moveTo>
                      <a:pt x="63543" y="49816"/>
                    </a:moveTo>
                    <a:lnTo>
                      <a:pt x="63543" y="66704"/>
                    </a:lnTo>
                    <a:lnTo>
                      <a:pt x="48814" y="81511"/>
                    </a:lnTo>
                    <a:lnTo>
                      <a:pt x="14806" y="81511"/>
                    </a:lnTo>
                    <a:lnTo>
                      <a:pt x="0" y="66704"/>
                    </a:lnTo>
                    <a:lnTo>
                      <a:pt x="0" y="14883"/>
                    </a:lnTo>
                    <a:lnTo>
                      <a:pt x="14806" y="0"/>
                    </a:lnTo>
                    <a:lnTo>
                      <a:pt x="48814" y="0"/>
                    </a:lnTo>
                    <a:lnTo>
                      <a:pt x="63543" y="14883"/>
                    </a:lnTo>
                    <a:lnTo>
                      <a:pt x="63543" y="33159"/>
                    </a:lnTo>
                    <a:lnTo>
                      <a:pt x="45421" y="33159"/>
                    </a:lnTo>
                    <a:lnTo>
                      <a:pt x="45421" y="21669"/>
                    </a:lnTo>
                    <a:lnTo>
                      <a:pt x="40794" y="17042"/>
                    </a:lnTo>
                    <a:lnTo>
                      <a:pt x="22672" y="17042"/>
                    </a:lnTo>
                    <a:lnTo>
                      <a:pt x="18199" y="21669"/>
                    </a:lnTo>
                    <a:lnTo>
                      <a:pt x="18199" y="59995"/>
                    </a:lnTo>
                    <a:lnTo>
                      <a:pt x="22672" y="64468"/>
                    </a:lnTo>
                    <a:lnTo>
                      <a:pt x="40794" y="64468"/>
                    </a:lnTo>
                    <a:lnTo>
                      <a:pt x="45421" y="59995"/>
                    </a:lnTo>
                    <a:lnTo>
                      <a:pt x="45421" y="49816"/>
                    </a:lnTo>
                    <a:lnTo>
                      <a:pt x="63543" y="49816"/>
                    </a:lnTo>
                    <a:close/>
                  </a:path>
                </a:pathLst>
              </a:custGeom>
              <a:grpFill/>
              <a:ln w="7705" cap="flat">
                <a:noFill/>
                <a:prstDash val="solid"/>
                <a:miter/>
              </a:ln>
            </p:spPr>
            <p:txBody>
              <a:bodyPr rtlCol="0" anchor="ctr"/>
              <a:lstStyle/>
              <a:p>
                <a:endParaRPr lang="pl-PL"/>
              </a:p>
            </p:txBody>
          </p:sp>
        </p:grpSp>
        <p:grpSp>
          <p:nvGrpSpPr>
            <p:cNvPr id="122" name="Grupa 121">
              <a:extLst>
                <a:ext uri="{FF2B5EF4-FFF2-40B4-BE49-F238E27FC236}">
                  <a16:creationId xmlns:a16="http://schemas.microsoft.com/office/drawing/2014/main" id="{04BF0912-1511-6B1E-69B2-55BD36632BB6}"/>
                </a:ext>
              </a:extLst>
            </p:cNvPr>
            <p:cNvGrpSpPr/>
            <p:nvPr/>
          </p:nvGrpSpPr>
          <p:grpSpPr>
            <a:xfrm>
              <a:off x="6782436" y="6613430"/>
              <a:ext cx="736310" cy="80830"/>
              <a:chOff x="6096000" y="1613646"/>
              <a:chExt cx="881036" cy="96718"/>
            </a:xfrm>
            <a:solidFill>
              <a:schemeClr val="tx2"/>
            </a:solidFill>
          </p:grpSpPr>
          <p:sp>
            <p:nvSpPr>
              <p:cNvPr id="129" name="Dowolny kształt: kształt 128">
                <a:extLst>
                  <a:ext uri="{FF2B5EF4-FFF2-40B4-BE49-F238E27FC236}">
                    <a16:creationId xmlns:a16="http://schemas.microsoft.com/office/drawing/2014/main" id="{76EC77CE-9B1A-DD43-2A65-DF35B4DB5A6C}"/>
                  </a:ext>
                </a:extLst>
              </p:cNvPr>
              <p:cNvSpPr/>
              <p:nvPr/>
            </p:nvSpPr>
            <p:spPr>
              <a:xfrm>
                <a:off x="6896914" y="1614742"/>
                <a:ext cx="80122" cy="93694"/>
              </a:xfrm>
              <a:custGeom>
                <a:avLst/>
                <a:gdLst>
                  <a:gd name="connsiteX0" fmla="*/ 61769 w 80122"/>
                  <a:gd name="connsiteY0" fmla="*/ 46886 h 93694"/>
                  <a:gd name="connsiteX1" fmla="*/ 31926 w 80122"/>
                  <a:gd name="connsiteY1" fmla="*/ 14960 h 93694"/>
                  <a:gd name="connsiteX2" fmla="*/ 18199 w 80122"/>
                  <a:gd name="connsiteY2" fmla="*/ 14960 h 93694"/>
                  <a:gd name="connsiteX3" fmla="*/ 18199 w 80122"/>
                  <a:gd name="connsiteY3" fmla="*/ 78117 h 93694"/>
                  <a:gd name="connsiteX4" fmla="*/ 31926 w 80122"/>
                  <a:gd name="connsiteY4" fmla="*/ 78117 h 93694"/>
                  <a:gd name="connsiteX5" fmla="*/ 62000 w 80122"/>
                  <a:gd name="connsiteY5" fmla="*/ 46655 h 93694"/>
                  <a:gd name="connsiteX6" fmla="*/ 31926 w 80122"/>
                  <a:gd name="connsiteY6" fmla="*/ 0 h 93694"/>
                  <a:gd name="connsiteX7" fmla="*/ 80122 w 80122"/>
                  <a:gd name="connsiteY7" fmla="*/ 46886 h 93694"/>
                  <a:gd name="connsiteX8" fmla="*/ 31926 w 80122"/>
                  <a:gd name="connsiteY8" fmla="*/ 93695 h 93694"/>
                  <a:gd name="connsiteX9" fmla="*/ 0 w 80122"/>
                  <a:gd name="connsiteY9" fmla="*/ 93695 h 93694"/>
                  <a:gd name="connsiteX10" fmla="*/ 0 w 80122"/>
                  <a:gd name="connsiteY10" fmla="*/ 0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22" h="93694">
                    <a:moveTo>
                      <a:pt x="61769" y="46886"/>
                    </a:moveTo>
                    <a:cubicBezTo>
                      <a:pt x="61769" y="25756"/>
                      <a:pt x="52361" y="14960"/>
                      <a:pt x="31926" y="14960"/>
                    </a:cubicBezTo>
                    <a:lnTo>
                      <a:pt x="18199" y="14960"/>
                    </a:lnTo>
                    <a:lnTo>
                      <a:pt x="18199" y="78117"/>
                    </a:lnTo>
                    <a:lnTo>
                      <a:pt x="31926" y="78117"/>
                    </a:lnTo>
                    <a:cubicBezTo>
                      <a:pt x="52592" y="78117"/>
                      <a:pt x="62000" y="67707"/>
                      <a:pt x="62000" y="46655"/>
                    </a:cubicBezTo>
                    <a:moveTo>
                      <a:pt x="31926" y="0"/>
                    </a:moveTo>
                    <a:cubicBezTo>
                      <a:pt x="63851" y="0"/>
                      <a:pt x="80122" y="19356"/>
                      <a:pt x="80122" y="46886"/>
                    </a:cubicBezTo>
                    <a:cubicBezTo>
                      <a:pt x="80122" y="74416"/>
                      <a:pt x="63851" y="93695"/>
                      <a:pt x="31926" y="93695"/>
                    </a:cubicBezTo>
                    <a:lnTo>
                      <a:pt x="0" y="93695"/>
                    </a:lnTo>
                    <a:lnTo>
                      <a:pt x="0" y="0"/>
                    </a:lnTo>
                    <a:close/>
                  </a:path>
                </a:pathLst>
              </a:custGeom>
              <a:grpFill/>
              <a:ln w="7705" cap="flat">
                <a:noFill/>
                <a:prstDash val="solid"/>
                <a:miter/>
              </a:ln>
            </p:spPr>
            <p:txBody>
              <a:bodyPr rtlCol="0" anchor="ctr"/>
              <a:lstStyle/>
              <a:p>
                <a:endParaRPr lang="pl-PL"/>
              </a:p>
            </p:txBody>
          </p:sp>
          <p:sp>
            <p:nvSpPr>
              <p:cNvPr id="130" name="Dowolny kształt: kształt 129">
                <a:extLst>
                  <a:ext uri="{FF2B5EF4-FFF2-40B4-BE49-F238E27FC236}">
                    <a16:creationId xmlns:a16="http://schemas.microsoft.com/office/drawing/2014/main" id="{FA5C293A-3BED-0020-4F96-6B44095CF42B}"/>
                  </a:ext>
                </a:extLst>
              </p:cNvPr>
              <p:cNvSpPr/>
              <p:nvPr/>
            </p:nvSpPr>
            <p:spPr>
              <a:xfrm>
                <a:off x="6788568"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40023 h 93694"/>
                  <a:gd name="connsiteX8" fmla="*/ 61306 w 68555"/>
                  <a:gd name="connsiteY8" fmla="*/ 40023 h 93694"/>
                  <a:gd name="connsiteX9" fmla="*/ 61306 w 68555"/>
                  <a:gd name="connsiteY9" fmla="*/ 54983 h 93694"/>
                  <a:gd name="connsiteX10" fmla="*/ 18276 w 68555"/>
                  <a:gd name="connsiteY10" fmla="*/ 54983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40023"/>
                    </a:lnTo>
                    <a:lnTo>
                      <a:pt x="61306" y="40023"/>
                    </a:lnTo>
                    <a:lnTo>
                      <a:pt x="61306" y="54983"/>
                    </a:lnTo>
                    <a:lnTo>
                      <a:pt x="18276" y="54983"/>
                    </a:lnTo>
                    <a:lnTo>
                      <a:pt x="18276" y="78117"/>
                    </a:lnTo>
                    <a:lnTo>
                      <a:pt x="68555" y="78117"/>
                    </a:lnTo>
                    <a:close/>
                  </a:path>
                </a:pathLst>
              </a:custGeom>
              <a:grpFill/>
              <a:ln w="7705" cap="flat">
                <a:noFill/>
                <a:prstDash val="solid"/>
                <a:miter/>
              </a:ln>
            </p:spPr>
            <p:txBody>
              <a:bodyPr rtlCol="0" anchor="ctr"/>
              <a:lstStyle/>
              <a:p>
                <a:endParaRPr lang="pl-PL"/>
              </a:p>
            </p:txBody>
          </p:sp>
          <p:sp>
            <p:nvSpPr>
              <p:cNvPr id="131" name="Dowolny kształt: kształt 130">
                <a:extLst>
                  <a:ext uri="{FF2B5EF4-FFF2-40B4-BE49-F238E27FC236}">
                    <a16:creationId xmlns:a16="http://schemas.microsoft.com/office/drawing/2014/main" id="{296A0FBA-AD23-448B-B51B-AD25A8874164}"/>
                  </a:ext>
                </a:extLst>
              </p:cNvPr>
              <p:cNvSpPr/>
              <p:nvPr/>
            </p:nvSpPr>
            <p:spPr>
              <a:xfrm>
                <a:off x="6658244" y="1614742"/>
                <a:ext cx="98629" cy="95622"/>
              </a:xfrm>
              <a:custGeom>
                <a:avLst/>
                <a:gdLst>
                  <a:gd name="connsiteX0" fmla="*/ 98630 w 98629"/>
                  <a:gd name="connsiteY0" fmla="*/ 0 h 95622"/>
                  <a:gd name="connsiteX1" fmla="*/ 50896 w 98629"/>
                  <a:gd name="connsiteY1" fmla="*/ 95623 h 95622"/>
                  <a:gd name="connsiteX2" fmla="*/ 47503 w 98629"/>
                  <a:gd name="connsiteY2" fmla="*/ 95623 h 95622"/>
                  <a:gd name="connsiteX3" fmla="*/ 0 w 98629"/>
                  <a:gd name="connsiteY3" fmla="*/ 0 h 95622"/>
                  <a:gd name="connsiteX4" fmla="*/ 20898 w 98629"/>
                  <a:gd name="connsiteY4" fmla="*/ 0 h 95622"/>
                  <a:gd name="connsiteX5" fmla="*/ 49508 w 98629"/>
                  <a:gd name="connsiteY5" fmla="*/ 60535 h 95622"/>
                  <a:gd name="connsiteX6" fmla="*/ 49816 w 98629"/>
                  <a:gd name="connsiteY6" fmla="*/ 60535 h 95622"/>
                  <a:gd name="connsiteX7" fmla="*/ 78349 w 98629"/>
                  <a:gd name="connsiteY7" fmla="*/ 0 h 95622"/>
                  <a:gd name="connsiteX8" fmla="*/ 98630 w 98629"/>
                  <a:gd name="connsiteY8" fmla="*/ 0 h 9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29" h="95622">
                    <a:moveTo>
                      <a:pt x="98630" y="0"/>
                    </a:moveTo>
                    <a:lnTo>
                      <a:pt x="50896" y="95623"/>
                    </a:lnTo>
                    <a:lnTo>
                      <a:pt x="47503" y="95623"/>
                    </a:lnTo>
                    <a:lnTo>
                      <a:pt x="0" y="0"/>
                    </a:lnTo>
                    <a:lnTo>
                      <a:pt x="20898" y="0"/>
                    </a:lnTo>
                    <a:lnTo>
                      <a:pt x="49508" y="60535"/>
                    </a:lnTo>
                    <a:lnTo>
                      <a:pt x="49816" y="60535"/>
                    </a:lnTo>
                    <a:lnTo>
                      <a:pt x="78349" y="0"/>
                    </a:lnTo>
                    <a:lnTo>
                      <a:pt x="98630" y="0"/>
                    </a:lnTo>
                    <a:close/>
                  </a:path>
                </a:pathLst>
              </a:custGeom>
              <a:grpFill/>
              <a:ln w="7705" cap="flat">
                <a:noFill/>
                <a:prstDash val="solid"/>
                <a:miter/>
              </a:ln>
            </p:spPr>
            <p:txBody>
              <a:bodyPr rtlCol="0" anchor="ctr"/>
              <a:lstStyle/>
              <a:p>
                <a:endParaRPr lang="pl-PL"/>
              </a:p>
            </p:txBody>
          </p:sp>
          <p:sp>
            <p:nvSpPr>
              <p:cNvPr id="132" name="Dowolny kształt: kształt 131">
                <a:extLst>
                  <a:ext uri="{FF2B5EF4-FFF2-40B4-BE49-F238E27FC236}">
                    <a16:creationId xmlns:a16="http://schemas.microsoft.com/office/drawing/2014/main" id="{4DC28B79-0303-1EBF-DBF9-2F27454432D9}"/>
                  </a:ext>
                </a:extLst>
              </p:cNvPr>
              <p:cNvSpPr/>
              <p:nvPr/>
            </p:nvSpPr>
            <p:spPr>
              <a:xfrm>
                <a:off x="6556067" y="1614742"/>
                <a:ext cx="82590" cy="95105"/>
              </a:xfrm>
              <a:custGeom>
                <a:avLst/>
                <a:gdLst>
                  <a:gd name="connsiteX0" fmla="*/ 54983 w 82590"/>
                  <a:gd name="connsiteY0" fmla="*/ 29381 h 95105"/>
                  <a:gd name="connsiteX1" fmla="*/ 38172 w 82590"/>
                  <a:gd name="connsiteY1" fmla="*/ 14960 h 95105"/>
                  <a:gd name="connsiteX2" fmla="*/ 18045 w 82590"/>
                  <a:gd name="connsiteY2" fmla="*/ 14960 h 95105"/>
                  <a:gd name="connsiteX3" fmla="*/ 18045 w 82590"/>
                  <a:gd name="connsiteY3" fmla="*/ 45112 h 95105"/>
                  <a:gd name="connsiteX4" fmla="*/ 38172 w 82590"/>
                  <a:gd name="connsiteY4" fmla="*/ 45112 h 95105"/>
                  <a:gd name="connsiteX5" fmla="*/ 54648 w 82590"/>
                  <a:gd name="connsiteY5" fmla="*/ 32547 h 95105"/>
                  <a:gd name="connsiteX6" fmla="*/ 54752 w 82590"/>
                  <a:gd name="connsiteY6" fmla="*/ 29689 h 95105"/>
                  <a:gd name="connsiteX7" fmla="*/ 80971 w 82590"/>
                  <a:gd name="connsiteY7" fmla="*/ 79968 h 95105"/>
                  <a:gd name="connsiteX8" fmla="*/ 82590 w 82590"/>
                  <a:gd name="connsiteY8" fmla="*/ 93772 h 95105"/>
                  <a:gd name="connsiteX9" fmla="*/ 72565 w 82590"/>
                  <a:gd name="connsiteY9" fmla="*/ 95083 h 95105"/>
                  <a:gd name="connsiteX10" fmla="*/ 43184 w 82590"/>
                  <a:gd name="connsiteY10" fmla="*/ 77886 h 95105"/>
                  <a:gd name="connsiteX11" fmla="*/ 34933 w 82590"/>
                  <a:gd name="connsiteY11" fmla="*/ 64391 h 95105"/>
                  <a:gd name="connsiteX12" fmla="*/ 26219 w 82590"/>
                  <a:gd name="connsiteY12" fmla="*/ 59610 h 95105"/>
                  <a:gd name="connsiteX13" fmla="*/ 18045 w 82590"/>
                  <a:gd name="connsiteY13" fmla="*/ 59610 h 95105"/>
                  <a:gd name="connsiteX14" fmla="*/ 18045 w 82590"/>
                  <a:gd name="connsiteY14" fmla="*/ 94003 h 95105"/>
                  <a:gd name="connsiteX15" fmla="*/ 0 w 82590"/>
                  <a:gd name="connsiteY15" fmla="*/ 94003 h 95105"/>
                  <a:gd name="connsiteX16" fmla="*/ 0 w 82590"/>
                  <a:gd name="connsiteY16" fmla="*/ 0 h 95105"/>
                  <a:gd name="connsiteX17" fmla="*/ 38557 w 82590"/>
                  <a:gd name="connsiteY17" fmla="*/ 0 h 95105"/>
                  <a:gd name="connsiteX18" fmla="*/ 73413 w 82590"/>
                  <a:gd name="connsiteY18" fmla="*/ 28764 h 95105"/>
                  <a:gd name="connsiteX19" fmla="*/ 50279 w 82590"/>
                  <a:gd name="connsiteY19" fmla="*/ 56680 h 95105"/>
                  <a:gd name="connsiteX20" fmla="*/ 55137 w 82590"/>
                  <a:gd name="connsiteY20" fmla="*/ 62000 h 95105"/>
                  <a:gd name="connsiteX21" fmla="*/ 60304 w 82590"/>
                  <a:gd name="connsiteY21" fmla="*/ 70483 h 95105"/>
                  <a:gd name="connsiteX22" fmla="*/ 76421 w 82590"/>
                  <a:gd name="connsiteY22" fmla="*/ 80122 h 95105"/>
                  <a:gd name="connsiteX23" fmla="*/ 81433 w 82590"/>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590" h="95105">
                    <a:moveTo>
                      <a:pt x="54983" y="29381"/>
                    </a:moveTo>
                    <a:cubicBezTo>
                      <a:pt x="54983" y="20513"/>
                      <a:pt x="49662" y="14960"/>
                      <a:pt x="38172" y="14960"/>
                    </a:cubicBezTo>
                    <a:lnTo>
                      <a:pt x="18045" y="14960"/>
                    </a:lnTo>
                    <a:lnTo>
                      <a:pt x="18045" y="45112"/>
                    </a:lnTo>
                    <a:lnTo>
                      <a:pt x="38172" y="45112"/>
                    </a:lnTo>
                    <a:cubicBezTo>
                      <a:pt x="46192" y="46192"/>
                      <a:pt x="53568" y="40567"/>
                      <a:pt x="54648" y="32547"/>
                    </a:cubicBezTo>
                    <a:cubicBezTo>
                      <a:pt x="54775" y="31600"/>
                      <a:pt x="54810" y="30643"/>
                      <a:pt x="54752" y="29689"/>
                    </a:cubicBezTo>
                    <a:moveTo>
                      <a:pt x="80971" y="79968"/>
                    </a:moveTo>
                    <a:lnTo>
                      <a:pt x="82590" y="93772"/>
                    </a:lnTo>
                    <a:cubicBezTo>
                      <a:pt x="79324" y="94666"/>
                      <a:pt x="75951" y="95107"/>
                      <a:pt x="72565" y="95083"/>
                    </a:cubicBezTo>
                    <a:cubicBezTo>
                      <a:pt x="60263" y="95543"/>
                      <a:pt x="48807" y="88838"/>
                      <a:pt x="43184" y="77886"/>
                    </a:cubicBezTo>
                    <a:cubicBezTo>
                      <a:pt x="43184" y="77886"/>
                      <a:pt x="36784" y="67167"/>
                      <a:pt x="34933" y="64391"/>
                    </a:cubicBezTo>
                    <a:cubicBezTo>
                      <a:pt x="33203" y="61240"/>
                      <a:pt x="29806" y="59376"/>
                      <a:pt x="26219" y="59610"/>
                    </a:cubicBezTo>
                    <a:lnTo>
                      <a:pt x="18045" y="59610"/>
                    </a:lnTo>
                    <a:lnTo>
                      <a:pt x="18045" y="94003"/>
                    </a:lnTo>
                    <a:lnTo>
                      <a:pt x="0" y="94003"/>
                    </a:lnTo>
                    <a:lnTo>
                      <a:pt x="0" y="0"/>
                    </a:lnTo>
                    <a:lnTo>
                      <a:pt x="38557" y="0"/>
                    </a:lnTo>
                    <a:cubicBezTo>
                      <a:pt x="61692" y="0"/>
                      <a:pt x="73413" y="12030"/>
                      <a:pt x="73413" y="28764"/>
                    </a:cubicBezTo>
                    <a:cubicBezTo>
                      <a:pt x="73715" y="42527"/>
                      <a:pt x="63858" y="54420"/>
                      <a:pt x="50279" y="56680"/>
                    </a:cubicBezTo>
                    <a:cubicBezTo>
                      <a:pt x="52295" y="58044"/>
                      <a:pt x="53960" y="59868"/>
                      <a:pt x="55137" y="62000"/>
                    </a:cubicBezTo>
                    <a:cubicBezTo>
                      <a:pt x="56679" y="64545"/>
                      <a:pt x="58607" y="67784"/>
                      <a:pt x="60304" y="70483"/>
                    </a:cubicBezTo>
                    <a:cubicBezTo>
                      <a:pt x="63129" y="76753"/>
                      <a:pt x="69561" y="80600"/>
                      <a:pt x="76421" y="80122"/>
                    </a:cubicBezTo>
                    <a:cubicBezTo>
                      <a:pt x="78105" y="80186"/>
                      <a:pt x="79790" y="80031"/>
                      <a:pt x="81433" y="79660"/>
                    </a:cubicBezTo>
                  </a:path>
                </a:pathLst>
              </a:custGeom>
              <a:grpFill/>
              <a:ln w="7705" cap="flat">
                <a:noFill/>
                <a:prstDash val="solid"/>
                <a:miter/>
              </a:ln>
            </p:spPr>
            <p:txBody>
              <a:bodyPr rtlCol="0" anchor="ctr"/>
              <a:lstStyle/>
              <a:p>
                <a:endParaRPr lang="pl-PL"/>
              </a:p>
            </p:txBody>
          </p:sp>
          <p:sp>
            <p:nvSpPr>
              <p:cNvPr id="133" name="Dowolny kształt: kształt 132">
                <a:extLst>
                  <a:ext uri="{FF2B5EF4-FFF2-40B4-BE49-F238E27FC236}">
                    <a16:creationId xmlns:a16="http://schemas.microsoft.com/office/drawing/2014/main" id="{9B7B3E14-26CA-5995-6B2A-A5103B6DB403}"/>
                  </a:ext>
                </a:extLst>
              </p:cNvPr>
              <p:cNvSpPr/>
              <p:nvPr/>
            </p:nvSpPr>
            <p:spPr>
              <a:xfrm>
                <a:off x="6442631"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714 h 93694"/>
                  <a:gd name="connsiteX8" fmla="*/ 61306 w 68555"/>
                  <a:gd name="connsiteY8" fmla="*/ 39714 h 93694"/>
                  <a:gd name="connsiteX9" fmla="*/ 61306 w 68555"/>
                  <a:gd name="connsiteY9" fmla="*/ 54906 h 93694"/>
                  <a:gd name="connsiteX10" fmla="*/ 18276 w 68555"/>
                  <a:gd name="connsiteY10" fmla="*/ 54906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714"/>
                    </a:lnTo>
                    <a:lnTo>
                      <a:pt x="61306" y="39714"/>
                    </a:lnTo>
                    <a:lnTo>
                      <a:pt x="61306" y="54906"/>
                    </a:lnTo>
                    <a:lnTo>
                      <a:pt x="18276" y="54906"/>
                    </a:lnTo>
                    <a:lnTo>
                      <a:pt x="18276" y="78117"/>
                    </a:lnTo>
                    <a:lnTo>
                      <a:pt x="68555" y="78117"/>
                    </a:lnTo>
                    <a:close/>
                  </a:path>
                </a:pathLst>
              </a:custGeom>
              <a:grpFill/>
              <a:ln w="7705" cap="flat">
                <a:noFill/>
                <a:prstDash val="solid"/>
                <a:miter/>
              </a:ln>
            </p:spPr>
            <p:txBody>
              <a:bodyPr rtlCol="0" anchor="ctr"/>
              <a:lstStyle/>
              <a:p>
                <a:endParaRPr lang="pl-PL"/>
              </a:p>
            </p:txBody>
          </p:sp>
          <p:sp>
            <p:nvSpPr>
              <p:cNvPr id="134" name="Dowolny kształt: kształt 133">
                <a:extLst>
                  <a:ext uri="{FF2B5EF4-FFF2-40B4-BE49-F238E27FC236}">
                    <a16:creationId xmlns:a16="http://schemas.microsoft.com/office/drawing/2014/main" id="{43440EF8-BD33-9CC2-DCB5-7E13388AAABC}"/>
                  </a:ext>
                </a:extLst>
              </p:cNvPr>
              <p:cNvSpPr/>
              <p:nvPr/>
            </p:nvSpPr>
            <p:spPr>
              <a:xfrm>
                <a:off x="6322563" y="1613646"/>
                <a:ext cx="77037" cy="96453"/>
              </a:xfrm>
              <a:custGeom>
                <a:avLst/>
                <a:gdLst>
                  <a:gd name="connsiteX0" fmla="*/ 74184 w 77037"/>
                  <a:gd name="connsiteY0" fmla="*/ 10966 h 96453"/>
                  <a:gd name="connsiteX1" fmla="*/ 65702 w 77037"/>
                  <a:gd name="connsiteY1" fmla="*/ 22996 h 96453"/>
                  <a:gd name="connsiteX2" fmla="*/ 40023 w 77037"/>
                  <a:gd name="connsiteY2" fmla="*/ 15285 h 96453"/>
                  <a:gd name="connsiteX3" fmla="*/ 22363 w 77037"/>
                  <a:gd name="connsiteY3" fmla="*/ 25387 h 96453"/>
                  <a:gd name="connsiteX4" fmla="*/ 77038 w 77037"/>
                  <a:gd name="connsiteY4" fmla="*/ 65564 h 96453"/>
                  <a:gd name="connsiteX5" fmla="*/ 39329 w 77037"/>
                  <a:gd name="connsiteY5" fmla="*/ 96410 h 96453"/>
                  <a:gd name="connsiteX6" fmla="*/ 0 w 77037"/>
                  <a:gd name="connsiteY6" fmla="*/ 79599 h 96453"/>
                  <a:gd name="connsiteX7" fmla="*/ 9794 w 77037"/>
                  <a:gd name="connsiteY7" fmla="*/ 68263 h 96453"/>
                  <a:gd name="connsiteX8" fmla="*/ 39560 w 77037"/>
                  <a:gd name="connsiteY8" fmla="*/ 81064 h 96453"/>
                  <a:gd name="connsiteX9" fmla="*/ 59841 w 77037"/>
                  <a:gd name="connsiteY9" fmla="*/ 67260 h 96453"/>
                  <a:gd name="connsiteX10" fmla="*/ 3856 w 77037"/>
                  <a:gd name="connsiteY10" fmla="*/ 26544 h 96453"/>
                  <a:gd name="connsiteX11" fmla="*/ 40254 w 77037"/>
                  <a:gd name="connsiteY11" fmla="*/ 16 h 96453"/>
                  <a:gd name="connsiteX12" fmla="*/ 74184 w 77037"/>
                  <a:gd name="connsiteY12" fmla="*/ 10966 h 9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37" h="96453">
                    <a:moveTo>
                      <a:pt x="74184" y="10966"/>
                    </a:moveTo>
                    <a:lnTo>
                      <a:pt x="65702" y="22996"/>
                    </a:lnTo>
                    <a:cubicBezTo>
                      <a:pt x="58125" y="17874"/>
                      <a:pt x="49168" y="15184"/>
                      <a:pt x="40023" y="15285"/>
                    </a:cubicBezTo>
                    <a:cubicBezTo>
                      <a:pt x="26450" y="15285"/>
                      <a:pt x="22363" y="20452"/>
                      <a:pt x="22363" y="25387"/>
                    </a:cubicBezTo>
                    <a:cubicBezTo>
                      <a:pt x="22363" y="42198"/>
                      <a:pt x="77038" y="32404"/>
                      <a:pt x="77038" y="65564"/>
                    </a:cubicBezTo>
                    <a:cubicBezTo>
                      <a:pt x="77038" y="83686"/>
                      <a:pt x="61615" y="96410"/>
                      <a:pt x="39329" y="96410"/>
                    </a:cubicBezTo>
                    <a:cubicBezTo>
                      <a:pt x="24352" y="97039"/>
                      <a:pt x="9895" y="90859"/>
                      <a:pt x="0" y="79599"/>
                    </a:cubicBezTo>
                    <a:lnTo>
                      <a:pt x="9794" y="68263"/>
                    </a:lnTo>
                    <a:cubicBezTo>
                      <a:pt x="17565" y="76395"/>
                      <a:pt x="28311" y="81017"/>
                      <a:pt x="39560" y="81064"/>
                    </a:cubicBezTo>
                    <a:cubicBezTo>
                      <a:pt x="53209" y="81064"/>
                      <a:pt x="59841" y="74509"/>
                      <a:pt x="59841" y="67260"/>
                    </a:cubicBezTo>
                    <a:cubicBezTo>
                      <a:pt x="59841" y="47210"/>
                      <a:pt x="3856" y="60706"/>
                      <a:pt x="3856" y="26544"/>
                    </a:cubicBezTo>
                    <a:cubicBezTo>
                      <a:pt x="3856" y="11506"/>
                      <a:pt x="18893" y="16"/>
                      <a:pt x="40254" y="16"/>
                    </a:cubicBezTo>
                    <a:cubicBezTo>
                      <a:pt x="52478" y="-282"/>
                      <a:pt x="64441" y="3579"/>
                      <a:pt x="74184" y="10966"/>
                    </a:cubicBezTo>
                  </a:path>
                </a:pathLst>
              </a:custGeom>
              <a:grpFill/>
              <a:ln w="7705" cap="flat">
                <a:noFill/>
                <a:prstDash val="solid"/>
                <a:miter/>
              </a:ln>
            </p:spPr>
            <p:txBody>
              <a:bodyPr rtlCol="0" anchor="ctr"/>
              <a:lstStyle/>
              <a:p>
                <a:endParaRPr lang="pl-PL"/>
              </a:p>
            </p:txBody>
          </p:sp>
          <p:sp>
            <p:nvSpPr>
              <p:cNvPr id="135" name="Dowolny kształt: kształt 134">
                <a:extLst>
                  <a:ext uri="{FF2B5EF4-FFF2-40B4-BE49-F238E27FC236}">
                    <a16:creationId xmlns:a16="http://schemas.microsoft.com/office/drawing/2014/main" id="{BF0D9BEB-C846-F6E0-2239-7AC7489D1672}"/>
                  </a:ext>
                </a:extLst>
              </p:cNvPr>
              <p:cNvSpPr/>
              <p:nvPr/>
            </p:nvSpPr>
            <p:spPr>
              <a:xfrm>
                <a:off x="6216530"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174 h 93694"/>
                  <a:gd name="connsiteX8" fmla="*/ 61306 w 68555"/>
                  <a:gd name="connsiteY8" fmla="*/ 39174 h 93694"/>
                  <a:gd name="connsiteX9" fmla="*/ 61306 w 68555"/>
                  <a:gd name="connsiteY9" fmla="*/ 54135 h 93694"/>
                  <a:gd name="connsiteX10" fmla="*/ 18276 w 68555"/>
                  <a:gd name="connsiteY10" fmla="*/ 54135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174"/>
                    </a:lnTo>
                    <a:lnTo>
                      <a:pt x="61306" y="39174"/>
                    </a:lnTo>
                    <a:lnTo>
                      <a:pt x="61306" y="54135"/>
                    </a:lnTo>
                    <a:lnTo>
                      <a:pt x="18276" y="54135"/>
                    </a:lnTo>
                    <a:lnTo>
                      <a:pt x="18276" y="78117"/>
                    </a:lnTo>
                    <a:lnTo>
                      <a:pt x="68555" y="78117"/>
                    </a:lnTo>
                    <a:close/>
                  </a:path>
                </a:pathLst>
              </a:custGeom>
              <a:grpFill/>
              <a:ln w="7705" cap="flat">
                <a:noFill/>
                <a:prstDash val="solid"/>
                <a:miter/>
              </a:ln>
            </p:spPr>
            <p:txBody>
              <a:bodyPr rtlCol="0" anchor="ctr"/>
              <a:lstStyle/>
              <a:p>
                <a:endParaRPr lang="pl-PL"/>
              </a:p>
            </p:txBody>
          </p:sp>
          <p:sp>
            <p:nvSpPr>
              <p:cNvPr id="136" name="Dowolny kształt: kształt 135">
                <a:extLst>
                  <a:ext uri="{FF2B5EF4-FFF2-40B4-BE49-F238E27FC236}">
                    <a16:creationId xmlns:a16="http://schemas.microsoft.com/office/drawing/2014/main" id="{6FCBD1BD-6905-4CE5-D421-D08084A1E348}"/>
                  </a:ext>
                </a:extLst>
              </p:cNvPr>
              <p:cNvSpPr/>
              <p:nvPr/>
            </p:nvSpPr>
            <p:spPr>
              <a:xfrm>
                <a:off x="6096000" y="1614742"/>
                <a:ext cx="82898" cy="95105"/>
              </a:xfrm>
              <a:custGeom>
                <a:avLst/>
                <a:gdLst>
                  <a:gd name="connsiteX0" fmla="*/ 54983 w 82898"/>
                  <a:gd name="connsiteY0" fmla="*/ 29381 h 95105"/>
                  <a:gd name="connsiteX1" fmla="*/ 38557 w 82898"/>
                  <a:gd name="connsiteY1" fmla="*/ 14960 h 95105"/>
                  <a:gd name="connsiteX2" fmla="*/ 18276 w 82898"/>
                  <a:gd name="connsiteY2" fmla="*/ 14960 h 95105"/>
                  <a:gd name="connsiteX3" fmla="*/ 18276 w 82898"/>
                  <a:gd name="connsiteY3" fmla="*/ 45112 h 95105"/>
                  <a:gd name="connsiteX4" fmla="*/ 38557 w 82898"/>
                  <a:gd name="connsiteY4" fmla="*/ 45112 h 95105"/>
                  <a:gd name="connsiteX5" fmla="*/ 54966 w 82898"/>
                  <a:gd name="connsiteY5" fmla="*/ 32459 h 95105"/>
                  <a:gd name="connsiteX6" fmla="*/ 55060 w 82898"/>
                  <a:gd name="connsiteY6" fmla="*/ 29689 h 95105"/>
                  <a:gd name="connsiteX7" fmla="*/ 81356 w 82898"/>
                  <a:gd name="connsiteY7" fmla="*/ 79968 h 95105"/>
                  <a:gd name="connsiteX8" fmla="*/ 82898 w 82898"/>
                  <a:gd name="connsiteY8" fmla="*/ 93772 h 95105"/>
                  <a:gd name="connsiteX9" fmla="*/ 72874 w 82898"/>
                  <a:gd name="connsiteY9" fmla="*/ 95083 h 95105"/>
                  <a:gd name="connsiteX10" fmla="*/ 43570 w 82898"/>
                  <a:gd name="connsiteY10" fmla="*/ 77886 h 95105"/>
                  <a:gd name="connsiteX11" fmla="*/ 35241 w 82898"/>
                  <a:gd name="connsiteY11" fmla="*/ 64391 h 95105"/>
                  <a:gd name="connsiteX12" fmla="*/ 26528 w 82898"/>
                  <a:gd name="connsiteY12" fmla="*/ 59610 h 95105"/>
                  <a:gd name="connsiteX13" fmla="*/ 18276 w 82898"/>
                  <a:gd name="connsiteY13" fmla="*/ 59610 h 95105"/>
                  <a:gd name="connsiteX14" fmla="*/ 18276 w 82898"/>
                  <a:gd name="connsiteY14" fmla="*/ 94003 h 95105"/>
                  <a:gd name="connsiteX15" fmla="*/ 0 w 82898"/>
                  <a:gd name="connsiteY15" fmla="*/ 94003 h 95105"/>
                  <a:gd name="connsiteX16" fmla="*/ 0 w 82898"/>
                  <a:gd name="connsiteY16" fmla="*/ 0 h 95105"/>
                  <a:gd name="connsiteX17" fmla="*/ 38557 w 82898"/>
                  <a:gd name="connsiteY17" fmla="*/ 0 h 95105"/>
                  <a:gd name="connsiteX18" fmla="*/ 73259 w 82898"/>
                  <a:gd name="connsiteY18" fmla="*/ 28764 h 95105"/>
                  <a:gd name="connsiteX19" fmla="*/ 50125 w 82898"/>
                  <a:gd name="connsiteY19" fmla="*/ 56680 h 95105"/>
                  <a:gd name="connsiteX20" fmla="*/ 54829 w 82898"/>
                  <a:gd name="connsiteY20" fmla="*/ 62000 h 95105"/>
                  <a:gd name="connsiteX21" fmla="*/ 59995 w 82898"/>
                  <a:gd name="connsiteY21" fmla="*/ 70483 h 95105"/>
                  <a:gd name="connsiteX22" fmla="*/ 76112 w 82898"/>
                  <a:gd name="connsiteY22" fmla="*/ 80122 h 95105"/>
                  <a:gd name="connsiteX23" fmla="*/ 81202 w 82898"/>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898" h="95105">
                    <a:moveTo>
                      <a:pt x="54983" y="29381"/>
                    </a:moveTo>
                    <a:cubicBezTo>
                      <a:pt x="54983" y="20513"/>
                      <a:pt x="49662" y="14960"/>
                      <a:pt x="38557" y="14960"/>
                    </a:cubicBezTo>
                    <a:lnTo>
                      <a:pt x="18276" y="14960"/>
                    </a:lnTo>
                    <a:lnTo>
                      <a:pt x="18276" y="45112"/>
                    </a:lnTo>
                    <a:lnTo>
                      <a:pt x="38557" y="45112"/>
                    </a:lnTo>
                    <a:cubicBezTo>
                      <a:pt x="46583" y="46149"/>
                      <a:pt x="53929" y="40484"/>
                      <a:pt x="54966" y="32459"/>
                    </a:cubicBezTo>
                    <a:cubicBezTo>
                      <a:pt x="55085" y="31541"/>
                      <a:pt x="55116" y="30613"/>
                      <a:pt x="55060" y="29689"/>
                    </a:cubicBezTo>
                    <a:moveTo>
                      <a:pt x="81356" y="79968"/>
                    </a:moveTo>
                    <a:lnTo>
                      <a:pt x="82898" y="93772"/>
                    </a:lnTo>
                    <a:cubicBezTo>
                      <a:pt x="79635" y="94677"/>
                      <a:pt x="76260" y="95118"/>
                      <a:pt x="72874" y="95083"/>
                    </a:cubicBezTo>
                    <a:cubicBezTo>
                      <a:pt x="60589" y="95552"/>
                      <a:pt x="49152" y="88840"/>
                      <a:pt x="43570" y="77886"/>
                    </a:cubicBezTo>
                    <a:cubicBezTo>
                      <a:pt x="43570" y="77886"/>
                      <a:pt x="37092" y="67167"/>
                      <a:pt x="35241" y="64391"/>
                    </a:cubicBezTo>
                    <a:cubicBezTo>
                      <a:pt x="33541" y="61212"/>
                      <a:pt x="30123" y="59336"/>
                      <a:pt x="26528" y="59610"/>
                    </a:cubicBezTo>
                    <a:lnTo>
                      <a:pt x="18276" y="59610"/>
                    </a:lnTo>
                    <a:lnTo>
                      <a:pt x="18276" y="94003"/>
                    </a:lnTo>
                    <a:lnTo>
                      <a:pt x="0" y="94003"/>
                    </a:lnTo>
                    <a:lnTo>
                      <a:pt x="0" y="0"/>
                    </a:lnTo>
                    <a:lnTo>
                      <a:pt x="38557" y="0"/>
                    </a:lnTo>
                    <a:cubicBezTo>
                      <a:pt x="61692" y="0"/>
                      <a:pt x="73259" y="12030"/>
                      <a:pt x="73259" y="28764"/>
                    </a:cubicBezTo>
                    <a:cubicBezTo>
                      <a:pt x="73561" y="42527"/>
                      <a:pt x="63704" y="54420"/>
                      <a:pt x="50125" y="56680"/>
                    </a:cubicBezTo>
                    <a:cubicBezTo>
                      <a:pt x="52085" y="58063"/>
                      <a:pt x="53696" y="59885"/>
                      <a:pt x="54829" y="62000"/>
                    </a:cubicBezTo>
                    <a:cubicBezTo>
                      <a:pt x="56371" y="64545"/>
                      <a:pt x="58299" y="67784"/>
                      <a:pt x="59995" y="70483"/>
                    </a:cubicBezTo>
                    <a:cubicBezTo>
                      <a:pt x="62855" y="76722"/>
                      <a:pt x="69263" y="80555"/>
                      <a:pt x="76112" y="80122"/>
                    </a:cubicBezTo>
                    <a:cubicBezTo>
                      <a:pt x="77822" y="80186"/>
                      <a:pt x="79532" y="80031"/>
                      <a:pt x="81202" y="79660"/>
                    </a:cubicBezTo>
                  </a:path>
                </a:pathLst>
              </a:custGeom>
              <a:grpFill/>
              <a:ln w="7705" cap="flat">
                <a:noFill/>
                <a:prstDash val="solid"/>
                <a:miter/>
              </a:ln>
            </p:spPr>
            <p:txBody>
              <a:bodyPr rtlCol="0" anchor="ctr"/>
              <a:lstStyle/>
              <a:p>
                <a:endParaRPr lang="pl-PL"/>
              </a:p>
            </p:txBody>
          </p:sp>
        </p:grpSp>
        <p:grpSp>
          <p:nvGrpSpPr>
            <p:cNvPr id="123" name="Grafika 56">
              <a:extLst>
                <a:ext uri="{FF2B5EF4-FFF2-40B4-BE49-F238E27FC236}">
                  <a16:creationId xmlns:a16="http://schemas.microsoft.com/office/drawing/2014/main" id="{779C4029-515C-7298-8A9C-111D9A21D39A}"/>
                </a:ext>
              </a:extLst>
            </p:cNvPr>
            <p:cNvGrpSpPr/>
            <p:nvPr/>
          </p:nvGrpSpPr>
          <p:grpSpPr>
            <a:xfrm>
              <a:off x="9198443" y="6612658"/>
              <a:ext cx="416676" cy="82374"/>
              <a:chOff x="8477408" y="1630224"/>
              <a:chExt cx="482208" cy="95329"/>
            </a:xfrm>
            <a:solidFill>
              <a:schemeClr val="tx2"/>
            </a:solidFill>
          </p:grpSpPr>
          <p:sp>
            <p:nvSpPr>
              <p:cNvPr id="124" name="Dowolny kształt: kształt 123">
                <a:extLst>
                  <a:ext uri="{FF2B5EF4-FFF2-40B4-BE49-F238E27FC236}">
                    <a16:creationId xmlns:a16="http://schemas.microsoft.com/office/drawing/2014/main" id="{4C13B534-C550-E105-D961-8464FCD17DD6}"/>
                  </a:ext>
                </a:extLst>
              </p:cNvPr>
              <p:cNvSpPr/>
              <p:nvPr/>
            </p:nvSpPr>
            <p:spPr>
              <a:xfrm>
                <a:off x="8868208" y="1630571"/>
                <a:ext cx="91408" cy="94981"/>
              </a:xfrm>
              <a:custGeom>
                <a:avLst/>
                <a:gdLst>
                  <a:gd name="connsiteX0" fmla="*/ 91408 w 91408"/>
                  <a:gd name="connsiteY0" fmla="*/ 48645 h 94981"/>
                  <a:gd name="connsiteX1" fmla="*/ 85526 w 91408"/>
                  <a:gd name="connsiteY1" fmla="*/ 23702 h 94981"/>
                  <a:gd name="connsiteX2" fmla="*/ 69580 w 91408"/>
                  <a:gd name="connsiteY2" fmla="*/ 6329 h 94981"/>
                  <a:gd name="connsiteX3" fmla="*/ 46511 w 91408"/>
                  <a:gd name="connsiteY3" fmla="*/ 0 h 94981"/>
                  <a:gd name="connsiteX4" fmla="*/ 22982 w 91408"/>
                  <a:gd name="connsiteY4" fmla="*/ 6242 h 94981"/>
                  <a:gd name="connsiteX5" fmla="*/ 6143 w 91408"/>
                  <a:gd name="connsiteY5" fmla="*/ 23255 h 94981"/>
                  <a:gd name="connsiteX6" fmla="*/ 0 w 91408"/>
                  <a:gd name="connsiteY6" fmla="*/ 47404 h 94981"/>
                  <a:gd name="connsiteX7" fmla="*/ 6503 w 91408"/>
                  <a:gd name="connsiteY7" fmla="*/ 71367 h 94981"/>
                  <a:gd name="connsiteX8" fmla="*/ 24050 w 91408"/>
                  <a:gd name="connsiteY8" fmla="*/ 88566 h 94981"/>
                  <a:gd name="connsiteX9" fmla="*/ 48633 w 91408"/>
                  <a:gd name="connsiteY9" fmla="*/ 94982 h 94981"/>
                  <a:gd name="connsiteX10" fmla="*/ 68054 w 91408"/>
                  <a:gd name="connsiteY10" fmla="*/ 91867 h 94981"/>
                  <a:gd name="connsiteX11" fmla="*/ 84980 w 91408"/>
                  <a:gd name="connsiteY11" fmla="*/ 82150 h 94981"/>
                  <a:gd name="connsiteX12" fmla="*/ 71280 w 91408"/>
                  <a:gd name="connsiteY12" fmla="*/ 69319 h 94981"/>
                  <a:gd name="connsiteX13" fmla="*/ 61750 w 91408"/>
                  <a:gd name="connsiteY13" fmla="*/ 75027 h 94981"/>
                  <a:gd name="connsiteX14" fmla="*/ 49539 w 91408"/>
                  <a:gd name="connsiteY14" fmla="*/ 76988 h 94981"/>
                  <a:gd name="connsiteX15" fmla="*/ 36620 w 91408"/>
                  <a:gd name="connsiteY15" fmla="*/ 74134 h 94981"/>
                  <a:gd name="connsiteX16" fmla="*/ 26817 w 91408"/>
                  <a:gd name="connsiteY16" fmla="*/ 66031 h 94981"/>
                  <a:gd name="connsiteX17" fmla="*/ 21382 w 91408"/>
                  <a:gd name="connsiteY17" fmla="*/ 54353 h 94981"/>
                  <a:gd name="connsiteX18" fmla="*/ 91408 w 91408"/>
                  <a:gd name="connsiteY18" fmla="*/ 54353 h 94981"/>
                  <a:gd name="connsiteX19" fmla="*/ 91408 w 91408"/>
                  <a:gd name="connsiteY19" fmla="*/ 48645 h 94981"/>
                  <a:gd name="connsiteX20" fmla="*/ 21208 w 91408"/>
                  <a:gd name="connsiteY20" fmla="*/ 39028 h 94981"/>
                  <a:gd name="connsiteX21" fmla="*/ 26110 w 91408"/>
                  <a:gd name="connsiteY21" fmla="*/ 27623 h 94981"/>
                  <a:gd name="connsiteX22" fmla="*/ 34759 w 91408"/>
                  <a:gd name="connsiteY22" fmla="*/ 20141 h 94981"/>
                  <a:gd name="connsiteX23" fmla="*/ 46163 w 91408"/>
                  <a:gd name="connsiteY23" fmla="*/ 17472 h 94981"/>
                  <a:gd name="connsiteX24" fmla="*/ 57295 w 91408"/>
                  <a:gd name="connsiteY24" fmla="*/ 20240 h 94981"/>
                  <a:gd name="connsiteX25" fmla="*/ 65944 w 91408"/>
                  <a:gd name="connsiteY25" fmla="*/ 27810 h 94981"/>
                  <a:gd name="connsiteX26" fmla="*/ 70759 w 91408"/>
                  <a:gd name="connsiteY26" fmla="*/ 39028 h 94981"/>
                  <a:gd name="connsiteX27" fmla="*/ 21208 w 91408"/>
                  <a:gd name="connsiteY27" fmla="*/ 39028 h 94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08" h="94981">
                    <a:moveTo>
                      <a:pt x="91408" y="48645"/>
                    </a:moveTo>
                    <a:cubicBezTo>
                      <a:pt x="91408" y="39375"/>
                      <a:pt x="89448" y="31061"/>
                      <a:pt x="85526" y="23702"/>
                    </a:cubicBezTo>
                    <a:cubicBezTo>
                      <a:pt x="81605" y="16343"/>
                      <a:pt x="76294" y="10548"/>
                      <a:pt x="69580" y="6329"/>
                    </a:cubicBezTo>
                    <a:cubicBezTo>
                      <a:pt x="62867" y="2122"/>
                      <a:pt x="55173" y="0"/>
                      <a:pt x="46511" y="0"/>
                    </a:cubicBezTo>
                    <a:cubicBezTo>
                      <a:pt x="37961" y="0"/>
                      <a:pt x="30118" y="2085"/>
                      <a:pt x="22982" y="6242"/>
                    </a:cubicBezTo>
                    <a:cubicBezTo>
                      <a:pt x="15859" y="10399"/>
                      <a:pt x="10238" y="16070"/>
                      <a:pt x="6143" y="23255"/>
                    </a:cubicBezTo>
                    <a:cubicBezTo>
                      <a:pt x="2048" y="30440"/>
                      <a:pt x="0" y="38494"/>
                      <a:pt x="0" y="47404"/>
                    </a:cubicBezTo>
                    <a:cubicBezTo>
                      <a:pt x="0" y="56190"/>
                      <a:pt x="2159" y="64182"/>
                      <a:pt x="6503" y="71367"/>
                    </a:cubicBezTo>
                    <a:cubicBezTo>
                      <a:pt x="10834" y="78552"/>
                      <a:pt x="16691" y="84285"/>
                      <a:pt x="24050" y="88566"/>
                    </a:cubicBezTo>
                    <a:cubicBezTo>
                      <a:pt x="31408" y="92847"/>
                      <a:pt x="39611" y="94982"/>
                      <a:pt x="48633" y="94982"/>
                    </a:cubicBezTo>
                    <a:cubicBezTo>
                      <a:pt x="55756" y="94982"/>
                      <a:pt x="62234" y="93939"/>
                      <a:pt x="68054" y="91867"/>
                    </a:cubicBezTo>
                    <a:cubicBezTo>
                      <a:pt x="73874" y="89795"/>
                      <a:pt x="79520" y="86556"/>
                      <a:pt x="84980" y="82150"/>
                    </a:cubicBezTo>
                    <a:lnTo>
                      <a:pt x="71280" y="69319"/>
                    </a:lnTo>
                    <a:cubicBezTo>
                      <a:pt x="68662" y="71813"/>
                      <a:pt x="65485" y="73712"/>
                      <a:pt x="61750" y="75027"/>
                    </a:cubicBezTo>
                    <a:cubicBezTo>
                      <a:pt x="58002" y="76330"/>
                      <a:pt x="53932" y="76988"/>
                      <a:pt x="49539" y="76988"/>
                    </a:cubicBezTo>
                    <a:cubicBezTo>
                      <a:pt x="44910" y="76988"/>
                      <a:pt x="40604" y="76033"/>
                      <a:pt x="36620" y="74134"/>
                    </a:cubicBezTo>
                    <a:cubicBezTo>
                      <a:pt x="32637" y="72235"/>
                      <a:pt x="29373" y="69530"/>
                      <a:pt x="26817" y="66031"/>
                    </a:cubicBezTo>
                    <a:cubicBezTo>
                      <a:pt x="24261" y="62531"/>
                      <a:pt x="22449" y="58635"/>
                      <a:pt x="21382" y="54353"/>
                    </a:cubicBezTo>
                    <a:lnTo>
                      <a:pt x="91408" y="54353"/>
                    </a:lnTo>
                    <a:lnTo>
                      <a:pt x="91408" y="48645"/>
                    </a:lnTo>
                    <a:close/>
                    <a:moveTo>
                      <a:pt x="21208" y="39028"/>
                    </a:moveTo>
                    <a:cubicBezTo>
                      <a:pt x="22163" y="34635"/>
                      <a:pt x="23789" y="30825"/>
                      <a:pt x="26110" y="27623"/>
                    </a:cubicBezTo>
                    <a:cubicBezTo>
                      <a:pt x="28430" y="24422"/>
                      <a:pt x="31309" y="21915"/>
                      <a:pt x="34759" y="20141"/>
                    </a:cubicBezTo>
                    <a:cubicBezTo>
                      <a:pt x="38196" y="18354"/>
                      <a:pt x="42006" y="17472"/>
                      <a:pt x="46163" y="17472"/>
                    </a:cubicBezTo>
                    <a:cubicBezTo>
                      <a:pt x="50196" y="17472"/>
                      <a:pt x="53919" y="18391"/>
                      <a:pt x="57295" y="20240"/>
                    </a:cubicBezTo>
                    <a:cubicBezTo>
                      <a:pt x="60682" y="22076"/>
                      <a:pt x="63561" y="24608"/>
                      <a:pt x="65944" y="27810"/>
                    </a:cubicBezTo>
                    <a:cubicBezTo>
                      <a:pt x="68314" y="31011"/>
                      <a:pt x="69928" y="34759"/>
                      <a:pt x="70759" y="39028"/>
                    </a:cubicBezTo>
                    <a:lnTo>
                      <a:pt x="21208" y="39028"/>
                    </a:lnTo>
                    <a:close/>
                  </a:path>
                </a:pathLst>
              </a:custGeom>
              <a:grpFill/>
              <a:ln w="1232" cap="flat">
                <a:noFill/>
                <a:prstDash val="solid"/>
                <a:miter/>
              </a:ln>
            </p:spPr>
            <p:txBody>
              <a:bodyPr rtlCol="0" anchor="ctr"/>
              <a:lstStyle/>
              <a:p>
                <a:endParaRPr lang="pl-PL"/>
              </a:p>
            </p:txBody>
          </p:sp>
          <p:sp>
            <p:nvSpPr>
              <p:cNvPr id="125" name="Dowolny kształt: kształt 124">
                <a:extLst>
                  <a:ext uri="{FF2B5EF4-FFF2-40B4-BE49-F238E27FC236}">
                    <a16:creationId xmlns:a16="http://schemas.microsoft.com/office/drawing/2014/main" id="{BC08F787-E6DD-05F2-E09F-4FB84C8C7EB6}"/>
                  </a:ext>
                </a:extLst>
              </p:cNvPr>
              <p:cNvSpPr/>
              <p:nvPr userDrawn="1"/>
            </p:nvSpPr>
            <p:spPr>
              <a:xfrm>
                <a:off x="8779120" y="1630372"/>
                <a:ext cx="80550" cy="95155"/>
              </a:xfrm>
              <a:custGeom>
                <a:avLst/>
                <a:gdLst>
                  <a:gd name="connsiteX0" fmla="*/ 73415 w 80550"/>
                  <a:gd name="connsiteY0" fmla="*/ 47962 h 95155"/>
                  <a:gd name="connsiteX1" fmla="*/ 52740 w 80550"/>
                  <a:gd name="connsiteY1" fmla="*/ 39586 h 95155"/>
                  <a:gd name="connsiteX2" fmla="*/ 35454 w 80550"/>
                  <a:gd name="connsiteY2" fmla="*/ 36918 h 95155"/>
                  <a:gd name="connsiteX3" fmla="*/ 24943 w 80550"/>
                  <a:gd name="connsiteY3" fmla="*/ 33530 h 95155"/>
                  <a:gd name="connsiteX4" fmla="*/ 21729 w 80550"/>
                  <a:gd name="connsiteY4" fmla="*/ 26755 h 95155"/>
                  <a:gd name="connsiteX5" fmla="*/ 26271 w 80550"/>
                  <a:gd name="connsiteY5" fmla="*/ 19086 h 95155"/>
                  <a:gd name="connsiteX6" fmla="*/ 37948 w 80550"/>
                  <a:gd name="connsiteY6" fmla="*/ 16232 h 95155"/>
                  <a:gd name="connsiteX7" fmla="*/ 52120 w 80550"/>
                  <a:gd name="connsiteY7" fmla="*/ 18453 h 95155"/>
                  <a:gd name="connsiteX8" fmla="*/ 66639 w 80550"/>
                  <a:gd name="connsiteY8" fmla="*/ 25315 h 95155"/>
                  <a:gd name="connsiteX9" fmla="*/ 77150 w 80550"/>
                  <a:gd name="connsiteY9" fmla="*/ 11590 h 95155"/>
                  <a:gd name="connsiteX10" fmla="*/ 59330 w 80550"/>
                  <a:gd name="connsiteY10" fmla="*/ 2854 h 95155"/>
                  <a:gd name="connsiteX11" fmla="*/ 39909 w 80550"/>
                  <a:gd name="connsiteY11" fmla="*/ 0 h 95155"/>
                  <a:gd name="connsiteX12" fmla="*/ 20128 w 80550"/>
                  <a:gd name="connsiteY12" fmla="*/ 3475 h 95155"/>
                  <a:gd name="connsiteX13" fmla="*/ 7210 w 80550"/>
                  <a:gd name="connsiteY13" fmla="*/ 13365 h 95155"/>
                  <a:gd name="connsiteX14" fmla="*/ 2668 w 80550"/>
                  <a:gd name="connsiteY14" fmla="*/ 28331 h 95155"/>
                  <a:gd name="connsiteX15" fmla="*/ 9704 w 80550"/>
                  <a:gd name="connsiteY15" fmla="*/ 46064 h 95155"/>
                  <a:gd name="connsiteX16" fmla="*/ 30292 w 80550"/>
                  <a:gd name="connsiteY16" fmla="*/ 54701 h 95155"/>
                  <a:gd name="connsiteX17" fmla="*/ 47578 w 80550"/>
                  <a:gd name="connsiteY17" fmla="*/ 57195 h 95155"/>
                  <a:gd name="connsiteX18" fmla="*/ 57382 w 80550"/>
                  <a:gd name="connsiteY18" fmla="*/ 60583 h 95155"/>
                  <a:gd name="connsiteX19" fmla="*/ 60583 w 80550"/>
                  <a:gd name="connsiteY19" fmla="*/ 67358 h 95155"/>
                  <a:gd name="connsiteX20" fmla="*/ 55148 w 80550"/>
                  <a:gd name="connsiteY20" fmla="*/ 75648 h 95155"/>
                  <a:gd name="connsiteX21" fmla="*/ 40802 w 80550"/>
                  <a:gd name="connsiteY21" fmla="*/ 78763 h 95155"/>
                  <a:gd name="connsiteX22" fmla="*/ 25923 w 80550"/>
                  <a:gd name="connsiteY22" fmla="*/ 76095 h 95155"/>
                  <a:gd name="connsiteX23" fmla="*/ 11044 w 80550"/>
                  <a:gd name="connsiteY23" fmla="*/ 67718 h 95155"/>
                  <a:gd name="connsiteX24" fmla="*/ 0 w 80550"/>
                  <a:gd name="connsiteY24" fmla="*/ 82150 h 95155"/>
                  <a:gd name="connsiteX25" fmla="*/ 18267 w 80550"/>
                  <a:gd name="connsiteY25" fmla="*/ 91768 h 95155"/>
                  <a:gd name="connsiteX26" fmla="*/ 41162 w 80550"/>
                  <a:gd name="connsiteY26" fmla="*/ 95156 h 95155"/>
                  <a:gd name="connsiteX27" fmla="*/ 61390 w 80550"/>
                  <a:gd name="connsiteY27" fmla="*/ 91234 h 95155"/>
                  <a:gd name="connsiteX28" fmla="*/ 75375 w 80550"/>
                  <a:gd name="connsiteY28" fmla="*/ 80637 h 95155"/>
                  <a:gd name="connsiteX29" fmla="*/ 80550 w 80550"/>
                  <a:gd name="connsiteY29" fmla="*/ 65398 h 95155"/>
                  <a:gd name="connsiteX30" fmla="*/ 73415 w 80550"/>
                  <a:gd name="connsiteY30" fmla="*/ 47962 h 9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550" h="95155">
                    <a:moveTo>
                      <a:pt x="73415" y="47962"/>
                    </a:moveTo>
                    <a:cubicBezTo>
                      <a:pt x="68662" y="43570"/>
                      <a:pt x="61774" y="40777"/>
                      <a:pt x="52740" y="39586"/>
                    </a:cubicBezTo>
                    <a:lnTo>
                      <a:pt x="35454" y="36918"/>
                    </a:lnTo>
                    <a:cubicBezTo>
                      <a:pt x="30577" y="36211"/>
                      <a:pt x="27078" y="35081"/>
                      <a:pt x="24943" y="33530"/>
                    </a:cubicBezTo>
                    <a:cubicBezTo>
                      <a:pt x="22809" y="31992"/>
                      <a:pt x="21729" y="29733"/>
                      <a:pt x="21729" y="26755"/>
                    </a:cubicBezTo>
                    <a:cubicBezTo>
                      <a:pt x="21729" y="23541"/>
                      <a:pt x="23243" y="20997"/>
                      <a:pt x="26271" y="19086"/>
                    </a:cubicBezTo>
                    <a:cubicBezTo>
                      <a:pt x="29299" y="17187"/>
                      <a:pt x="33183" y="16232"/>
                      <a:pt x="37948" y="16232"/>
                    </a:cubicBezTo>
                    <a:cubicBezTo>
                      <a:pt x="42701" y="16232"/>
                      <a:pt x="47417" y="16976"/>
                      <a:pt x="52120" y="18453"/>
                    </a:cubicBezTo>
                    <a:cubicBezTo>
                      <a:pt x="56811" y="19942"/>
                      <a:pt x="61650" y="22225"/>
                      <a:pt x="66639" y="25315"/>
                    </a:cubicBezTo>
                    <a:lnTo>
                      <a:pt x="77150" y="11590"/>
                    </a:lnTo>
                    <a:cubicBezTo>
                      <a:pt x="71566" y="7669"/>
                      <a:pt x="65621" y="4765"/>
                      <a:pt x="59330" y="2854"/>
                    </a:cubicBezTo>
                    <a:cubicBezTo>
                      <a:pt x="53038" y="956"/>
                      <a:pt x="46560" y="0"/>
                      <a:pt x="39909" y="0"/>
                    </a:cubicBezTo>
                    <a:cubicBezTo>
                      <a:pt x="32302" y="0"/>
                      <a:pt x="25712" y="1154"/>
                      <a:pt x="20128" y="3475"/>
                    </a:cubicBezTo>
                    <a:cubicBezTo>
                      <a:pt x="14544" y="5795"/>
                      <a:pt x="10238" y="9084"/>
                      <a:pt x="7210" y="13365"/>
                    </a:cubicBezTo>
                    <a:cubicBezTo>
                      <a:pt x="4182" y="17646"/>
                      <a:pt x="2668" y="22635"/>
                      <a:pt x="2668" y="28331"/>
                    </a:cubicBezTo>
                    <a:cubicBezTo>
                      <a:pt x="2668" y="35702"/>
                      <a:pt x="5013" y="41609"/>
                      <a:pt x="9704" y="46064"/>
                    </a:cubicBezTo>
                    <a:cubicBezTo>
                      <a:pt x="14395" y="50519"/>
                      <a:pt x="21257" y="53398"/>
                      <a:pt x="30292" y="54701"/>
                    </a:cubicBezTo>
                    <a:lnTo>
                      <a:pt x="47578" y="57195"/>
                    </a:lnTo>
                    <a:cubicBezTo>
                      <a:pt x="51971" y="57791"/>
                      <a:pt x="55235" y="58920"/>
                      <a:pt x="57382" y="60583"/>
                    </a:cubicBezTo>
                    <a:cubicBezTo>
                      <a:pt x="59516" y="62246"/>
                      <a:pt x="60583" y="64504"/>
                      <a:pt x="60583" y="67358"/>
                    </a:cubicBezTo>
                    <a:cubicBezTo>
                      <a:pt x="60583" y="70808"/>
                      <a:pt x="58771" y="73563"/>
                      <a:pt x="55148" y="75648"/>
                    </a:cubicBezTo>
                    <a:cubicBezTo>
                      <a:pt x="51524" y="77733"/>
                      <a:pt x="46747" y="78763"/>
                      <a:pt x="40802" y="78763"/>
                    </a:cubicBezTo>
                    <a:cubicBezTo>
                      <a:pt x="35814" y="78763"/>
                      <a:pt x="30850" y="77869"/>
                      <a:pt x="25923" y="76095"/>
                    </a:cubicBezTo>
                    <a:cubicBezTo>
                      <a:pt x="20997" y="74308"/>
                      <a:pt x="16033" y="71516"/>
                      <a:pt x="11044" y="67718"/>
                    </a:cubicBezTo>
                    <a:lnTo>
                      <a:pt x="0" y="82150"/>
                    </a:lnTo>
                    <a:cubicBezTo>
                      <a:pt x="5113" y="86308"/>
                      <a:pt x="11193" y="89522"/>
                      <a:pt x="18267" y="91768"/>
                    </a:cubicBezTo>
                    <a:cubicBezTo>
                      <a:pt x="25328" y="94026"/>
                      <a:pt x="32972" y="95156"/>
                      <a:pt x="41162" y="95156"/>
                    </a:cubicBezTo>
                    <a:cubicBezTo>
                      <a:pt x="48757" y="95156"/>
                      <a:pt x="55508" y="93853"/>
                      <a:pt x="61390" y="91234"/>
                    </a:cubicBezTo>
                    <a:cubicBezTo>
                      <a:pt x="67272" y="88628"/>
                      <a:pt x="71925" y="85079"/>
                      <a:pt x="75375" y="80637"/>
                    </a:cubicBezTo>
                    <a:cubicBezTo>
                      <a:pt x="78825" y="76182"/>
                      <a:pt x="80550" y="71106"/>
                      <a:pt x="80550" y="65398"/>
                    </a:cubicBezTo>
                    <a:cubicBezTo>
                      <a:pt x="80550" y="58175"/>
                      <a:pt x="78167" y="52355"/>
                      <a:pt x="73415" y="47962"/>
                    </a:cubicBezTo>
                    <a:close/>
                  </a:path>
                </a:pathLst>
              </a:custGeom>
              <a:grpFill/>
              <a:ln w="1232" cap="flat">
                <a:noFill/>
                <a:prstDash val="solid"/>
                <a:miter/>
              </a:ln>
            </p:spPr>
            <p:txBody>
              <a:bodyPr rtlCol="0" anchor="ctr"/>
              <a:lstStyle/>
              <a:p>
                <a:endParaRPr lang="pl-PL"/>
              </a:p>
            </p:txBody>
          </p:sp>
          <p:sp>
            <p:nvSpPr>
              <p:cNvPr id="126" name="Dowolny kształt: kształt 125">
                <a:extLst>
                  <a:ext uri="{FF2B5EF4-FFF2-40B4-BE49-F238E27FC236}">
                    <a16:creationId xmlns:a16="http://schemas.microsoft.com/office/drawing/2014/main" id="{3F0DACEF-2670-F7CC-F51C-D9E83C7B8A48}"/>
                  </a:ext>
                </a:extLst>
              </p:cNvPr>
              <p:cNvSpPr/>
              <p:nvPr/>
            </p:nvSpPr>
            <p:spPr>
              <a:xfrm>
                <a:off x="8684883" y="1631998"/>
                <a:ext cx="83739" cy="93542"/>
              </a:xfrm>
              <a:custGeom>
                <a:avLst/>
                <a:gdLst>
                  <a:gd name="connsiteX0" fmla="*/ 62705 w 83739"/>
                  <a:gd name="connsiteY0" fmla="*/ 52244 h 93542"/>
                  <a:gd name="connsiteX1" fmla="*/ 60136 w 83739"/>
                  <a:gd name="connsiteY1" fmla="*/ 64331 h 93542"/>
                  <a:gd name="connsiteX2" fmla="*/ 52902 w 83739"/>
                  <a:gd name="connsiteY2" fmla="*/ 72273 h 93542"/>
                  <a:gd name="connsiteX3" fmla="*/ 41808 w 83739"/>
                  <a:gd name="connsiteY3" fmla="*/ 75015 h 93542"/>
                  <a:gd name="connsiteX4" fmla="*/ 30776 w 83739"/>
                  <a:gd name="connsiteY4" fmla="*/ 72273 h 93542"/>
                  <a:gd name="connsiteX5" fmla="*/ 23541 w 83739"/>
                  <a:gd name="connsiteY5" fmla="*/ 64331 h 93542"/>
                  <a:gd name="connsiteX6" fmla="*/ 21034 w 83739"/>
                  <a:gd name="connsiteY6" fmla="*/ 52244 h 93542"/>
                  <a:gd name="connsiteX7" fmla="*/ 21034 w 83739"/>
                  <a:gd name="connsiteY7" fmla="*/ 0 h 93542"/>
                  <a:gd name="connsiteX8" fmla="*/ 0 w 83739"/>
                  <a:gd name="connsiteY8" fmla="*/ 0 h 93542"/>
                  <a:gd name="connsiteX9" fmla="*/ 0 w 83739"/>
                  <a:gd name="connsiteY9" fmla="*/ 50779 h 93542"/>
                  <a:gd name="connsiteX10" fmla="*/ 5100 w 83739"/>
                  <a:gd name="connsiteY10" fmla="*/ 73402 h 93542"/>
                  <a:gd name="connsiteX11" fmla="*/ 19657 w 83739"/>
                  <a:gd name="connsiteY11" fmla="*/ 88306 h 93542"/>
                  <a:gd name="connsiteX12" fmla="*/ 41795 w 83739"/>
                  <a:gd name="connsiteY12" fmla="*/ 93542 h 93542"/>
                  <a:gd name="connsiteX13" fmla="*/ 64008 w 83739"/>
                  <a:gd name="connsiteY13" fmla="*/ 88306 h 93542"/>
                  <a:gd name="connsiteX14" fmla="*/ 78565 w 83739"/>
                  <a:gd name="connsiteY14" fmla="*/ 73402 h 93542"/>
                  <a:gd name="connsiteX15" fmla="*/ 83739 w 83739"/>
                  <a:gd name="connsiteY15" fmla="*/ 50779 h 93542"/>
                  <a:gd name="connsiteX16" fmla="*/ 83739 w 83739"/>
                  <a:gd name="connsiteY16" fmla="*/ 0 h 93542"/>
                  <a:gd name="connsiteX17" fmla="*/ 62705 w 83739"/>
                  <a:gd name="connsiteY17" fmla="*/ 0 h 93542"/>
                  <a:gd name="connsiteX18" fmla="*/ 62705 w 83739"/>
                  <a:gd name="connsiteY18" fmla="*/ 52244 h 9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39" h="93542">
                    <a:moveTo>
                      <a:pt x="62705" y="52244"/>
                    </a:moveTo>
                    <a:cubicBezTo>
                      <a:pt x="62705" y="56835"/>
                      <a:pt x="61849" y="60868"/>
                      <a:pt x="60136" y="64331"/>
                    </a:cubicBezTo>
                    <a:cubicBezTo>
                      <a:pt x="58424" y="67793"/>
                      <a:pt x="56004" y="70448"/>
                      <a:pt x="52902" y="72273"/>
                    </a:cubicBezTo>
                    <a:cubicBezTo>
                      <a:pt x="49787" y="74109"/>
                      <a:pt x="46089" y="75015"/>
                      <a:pt x="41808" y="75015"/>
                    </a:cubicBezTo>
                    <a:cubicBezTo>
                      <a:pt x="37601" y="75015"/>
                      <a:pt x="33928" y="74097"/>
                      <a:pt x="30776" y="72273"/>
                    </a:cubicBezTo>
                    <a:cubicBezTo>
                      <a:pt x="27624" y="70448"/>
                      <a:pt x="25216" y="67793"/>
                      <a:pt x="23541" y="64331"/>
                    </a:cubicBezTo>
                    <a:cubicBezTo>
                      <a:pt x="21866" y="60868"/>
                      <a:pt x="21034" y="56835"/>
                      <a:pt x="21034" y="52244"/>
                    </a:cubicBezTo>
                    <a:lnTo>
                      <a:pt x="21034" y="0"/>
                    </a:lnTo>
                    <a:lnTo>
                      <a:pt x="0" y="0"/>
                    </a:lnTo>
                    <a:lnTo>
                      <a:pt x="0" y="50779"/>
                    </a:lnTo>
                    <a:cubicBezTo>
                      <a:pt x="0" y="59429"/>
                      <a:pt x="1700" y="66974"/>
                      <a:pt x="5100" y="73402"/>
                    </a:cubicBezTo>
                    <a:cubicBezTo>
                      <a:pt x="8500" y="79842"/>
                      <a:pt x="13353" y="84806"/>
                      <a:pt x="19657" y="88306"/>
                    </a:cubicBezTo>
                    <a:cubicBezTo>
                      <a:pt x="25961" y="91805"/>
                      <a:pt x="33332" y="93542"/>
                      <a:pt x="41795" y="93542"/>
                    </a:cubicBezTo>
                    <a:cubicBezTo>
                      <a:pt x="50358" y="93542"/>
                      <a:pt x="57754" y="91793"/>
                      <a:pt x="64008" y="88306"/>
                    </a:cubicBezTo>
                    <a:cubicBezTo>
                      <a:pt x="70263" y="84806"/>
                      <a:pt x="75115" y="79842"/>
                      <a:pt x="78565" y="73402"/>
                    </a:cubicBezTo>
                    <a:cubicBezTo>
                      <a:pt x="82014" y="66961"/>
                      <a:pt x="83739" y="59416"/>
                      <a:pt x="83739" y="50779"/>
                    </a:cubicBezTo>
                    <a:lnTo>
                      <a:pt x="83739" y="0"/>
                    </a:lnTo>
                    <a:lnTo>
                      <a:pt x="62705" y="0"/>
                    </a:lnTo>
                    <a:lnTo>
                      <a:pt x="62705" y="52244"/>
                    </a:lnTo>
                    <a:close/>
                  </a:path>
                </a:pathLst>
              </a:custGeom>
              <a:grpFill/>
              <a:ln w="1232" cap="flat">
                <a:noFill/>
                <a:prstDash val="solid"/>
                <a:miter/>
              </a:ln>
            </p:spPr>
            <p:txBody>
              <a:bodyPr rtlCol="0" anchor="ctr"/>
              <a:lstStyle/>
              <a:p>
                <a:endParaRPr lang="pl-PL"/>
              </a:p>
            </p:txBody>
          </p:sp>
          <p:sp>
            <p:nvSpPr>
              <p:cNvPr id="127" name="Dowolny kształt: kształt 126">
                <a:extLst>
                  <a:ext uri="{FF2B5EF4-FFF2-40B4-BE49-F238E27FC236}">
                    <a16:creationId xmlns:a16="http://schemas.microsoft.com/office/drawing/2014/main" id="{BE1020AB-0BA6-8A77-4864-EC3AECE9ADFD}"/>
                  </a:ext>
                </a:extLst>
              </p:cNvPr>
              <p:cNvSpPr/>
              <p:nvPr/>
            </p:nvSpPr>
            <p:spPr>
              <a:xfrm>
                <a:off x="8574959" y="1630224"/>
                <a:ext cx="96756" cy="95329"/>
              </a:xfrm>
              <a:custGeom>
                <a:avLst/>
                <a:gdLst>
                  <a:gd name="connsiteX0" fmla="*/ 72968 w 96756"/>
                  <a:gd name="connsiteY0" fmla="*/ 6416 h 95329"/>
                  <a:gd name="connsiteX1" fmla="*/ 48471 w 96756"/>
                  <a:gd name="connsiteY1" fmla="*/ 0 h 95329"/>
                  <a:gd name="connsiteX2" fmla="*/ 23789 w 96756"/>
                  <a:gd name="connsiteY2" fmla="*/ 6416 h 95329"/>
                  <a:gd name="connsiteX3" fmla="*/ 6416 w 96756"/>
                  <a:gd name="connsiteY3" fmla="*/ 23516 h 95329"/>
                  <a:gd name="connsiteX4" fmla="*/ 0 w 96756"/>
                  <a:gd name="connsiteY4" fmla="*/ 47752 h 95329"/>
                  <a:gd name="connsiteX5" fmla="*/ 6416 w 96756"/>
                  <a:gd name="connsiteY5" fmla="*/ 71888 h 95329"/>
                  <a:gd name="connsiteX6" fmla="*/ 23789 w 96756"/>
                  <a:gd name="connsiteY6" fmla="*/ 89000 h 95329"/>
                  <a:gd name="connsiteX7" fmla="*/ 48471 w 96756"/>
                  <a:gd name="connsiteY7" fmla="*/ 95329 h 95329"/>
                  <a:gd name="connsiteX8" fmla="*/ 72968 w 96756"/>
                  <a:gd name="connsiteY8" fmla="*/ 89000 h 95329"/>
                  <a:gd name="connsiteX9" fmla="*/ 90341 w 96756"/>
                  <a:gd name="connsiteY9" fmla="*/ 71888 h 95329"/>
                  <a:gd name="connsiteX10" fmla="*/ 96757 w 96756"/>
                  <a:gd name="connsiteY10" fmla="*/ 47752 h 95329"/>
                  <a:gd name="connsiteX11" fmla="*/ 90341 w 96756"/>
                  <a:gd name="connsiteY11" fmla="*/ 23516 h 95329"/>
                  <a:gd name="connsiteX12" fmla="*/ 72968 w 96756"/>
                  <a:gd name="connsiteY12" fmla="*/ 6416 h 95329"/>
                  <a:gd name="connsiteX13" fmla="*/ 72608 w 96756"/>
                  <a:gd name="connsiteY13" fmla="*/ 62531 h 95329"/>
                  <a:gd name="connsiteX14" fmla="*/ 62544 w 96756"/>
                  <a:gd name="connsiteY14" fmla="*/ 73042 h 95329"/>
                  <a:gd name="connsiteX15" fmla="*/ 48285 w 96756"/>
                  <a:gd name="connsiteY15" fmla="*/ 76963 h 95329"/>
                  <a:gd name="connsiteX16" fmla="*/ 34300 w 96756"/>
                  <a:gd name="connsiteY16" fmla="*/ 73042 h 95329"/>
                  <a:gd name="connsiteX17" fmla="*/ 24236 w 96756"/>
                  <a:gd name="connsiteY17" fmla="*/ 62531 h 95329"/>
                  <a:gd name="connsiteX18" fmla="*/ 20500 w 96756"/>
                  <a:gd name="connsiteY18" fmla="*/ 47565 h 95329"/>
                  <a:gd name="connsiteX19" fmla="*/ 24236 w 96756"/>
                  <a:gd name="connsiteY19" fmla="*/ 32773 h 95329"/>
                  <a:gd name="connsiteX20" fmla="*/ 34300 w 96756"/>
                  <a:gd name="connsiteY20" fmla="*/ 22349 h 95329"/>
                  <a:gd name="connsiteX21" fmla="*/ 48471 w 96756"/>
                  <a:gd name="connsiteY21" fmla="*/ 18515 h 95329"/>
                  <a:gd name="connsiteX22" fmla="*/ 62643 w 96756"/>
                  <a:gd name="connsiteY22" fmla="*/ 22349 h 95329"/>
                  <a:gd name="connsiteX23" fmla="*/ 72620 w 96756"/>
                  <a:gd name="connsiteY23" fmla="*/ 32773 h 95329"/>
                  <a:gd name="connsiteX24" fmla="*/ 76269 w 96756"/>
                  <a:gd name="connsiteY24" fmla="*/ 47565 h 95329"/>
                  <a:gd name="connsiteX25" fmla="*/ 72608 w 96756"/>
                  <a:gd name="connsiteY25" fmla="*/ 62531 h 9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756" h="95329">
                    <a:moveTo>
                      <a:pt x="72968" y="6416"/>
                    </a:moveTo>
                    <a:cubicBezTo>
                      <a:pt x="65659" y="2134"/>
                      <a:pt x="57493" y="0"/>
                      <a:pt x="48471" y="0"/>
                    </a:cubicBezTo>
                    <a:cubicBezTo>
                      <a:pt x="39326" y="0"/>
                      <a:pt x="31098" y="2134"/>
                      <a:pt x="23789" y="6416"/>
                    </a:cubicBezTo>
                    <a:cubicBezTo>
                      <a:pt x="16480" y="10685"/>
                      <a:pt x="10697" y="16393"/>
                      <a:pt x="6416" y="23516"/>
                    </a:cubicBezTo>
                    <a:cubicBezTo>
                      <a:pt x="2134" y="30639"/>
                      <a:pt x="0" y="38717"/>
                      <a:pt x="0" y="47752"/>
                    </a:cubicBezTo>
                    <a:cubicBezTo>
                      <a:pt x="0" y="56661"/>
                      <a:pt x="2134" y="64715"/>
                      <a:pt x="6416" y="71888"/>
                    </a:cubicBezTo>
                    <a:cubicBezTo>
                      <a:pt x="10697" y="79073"/>
                      <a:pt x="16480" y="84781"/>
                      <a:pt x="23789" y="89000"/>
                    </a:cubicBezTo>
                    <a:cubicBezTo>
                      <a:pt x="31098" y="93220"/>
                      <a:pt x="39326" y="95329"/>
                      <a:pt x="48471" y="95329"/>
                    </a:cubicBezTo>
                    <a:cubicBezTo>
                      <a:pt x="57493" y="95329"/>
                      <a:pt x="65659" y="93220"/>
                      <a:pt x="72968" y="89000"/>
                    </a:cubicBezTo>
                    <a:cubicBezTo>
                      <a:pt x="80277" y="84781"/>
                      <a:pt x="86060" y="79085"/>
                      <a:pt x="90341" y="71888"/>
                    </a:cubicBezTo>
                    <a:cubicBezTo>
                      <a:pt x="94622" y="64703"/>
                      <a:pt x="96757" y="56661"/>
                      <a:pt x="96757" y="47752"/>
                    </a:cubicBezTo>
                    <a:cubicBezTo>
                      <a:pt x="96757" y="38730"/>
                      <a:pt x="94622" y="30639"/>
                      <a:pt x="90341" y="23516"/>
                    </a:cubicBezTo>
                    <a:cubicBezTo>
                      <a:pt x="86060" y="16393"/>
                      <a:pt x="80277" y="10685"/>
                      <a:pt x="72968" y="6416"/>
                    </a:cubicBezTo>
                    <a:close/>
                    <a:moveTo>
                      <a:pt x="72608" y="62531"/>
                    </a:moveTo>
                    <a:cubicBezTo>
                      <a:pt x="70176" y="66937"/>
                      <a:pt x="66813" y="70436"/>
                      <a:pt x="62544" y="73042"/>
                    </a:cubicBezTo>
                    <a:cubicBezTo>
                      <a:pt x="58263" y="75660"/>
                      <a:pt x="53510" y="76963"/>
                      <a:pt x="48285" y="76963"/>
                    </a:cubicBezTo>
                    <a:cubicBezTo>
                      <a:pt x="43173" y="76963"/>
                      <a:pt x="38507" y="75660"/>
                      <a:pt x="34300" y="73042"/>
                    </a:cubicBezTo>
                    <a:cubicBezTo>
                      <a:pt x="30081" y="70436"/>
                      <a:pt x="26730" y="66924"/>
                      <a:pt x="24236" y="62531"/>
                    </a:cubicBezTo>
                    <a:cubicBezTo>
                      <a:pt x="21741" y="58138"/>
                      <a:pt x="20500" y="53150"/>
                      <a:pt x="20500" y="47565"/>
                    </a:cubicBezTo>
                    <a:cubicBezTo>
                      <a:pt x="20500" y="42105"/>
                      <a:pt x="21741" y="37179"/>
                      <a:pt x="24236" y="32773"/>
                    </a:cubicBezTo>
                    <a:cubicBezTo>
                      <a:pt x="26730" y="28380"/>
                      <a:pt x="30081" y="24906"/>
                      <a:pt x="34300" y="22349"/>
                    </a:cubicBezTo>
                    <a:cubicBezTo>
                      <a:pt x="38519" y="19793"/>
                      <a:pt x="43235" y="18515"/>
                      <a:pt x="48471" y="18515"/>
                    </a:cubicBezTo>
                    <a:cubicBezTo>
                      <a:pt x="53696" y="18515"/>
                      <a:pt x="58424" y="19793"/>
                      <a:pt x="62643" y="22349"/>
                    </a:cubicBezTo>
                    <a:cubicBezTo>
                      <a:pt x="66862" y="24906"/>
                      <a:pt x="70188" y="28380"/>
                      <a:pt x="72620" y="32773"/>
                    </a:cubicBezTo>
                    <a:cubicBezTo>
                      <a:pt x="75053" y="37166"/>
                      <a:pt x="76269" y="42093"/>
                      <a:pt x="76269" y="47565"/>
                    </a:cubicBezTo>
                    <a:cubicBezTo>
                      <a:pt x="76269" y="53150"/>
                      <a:pt x="75040" y="58138"/>
                      <a:pt x="72608" y="62531"/>
                    </a:cubicBezTo>
                    <a:close/>
                  </a:path>
                </a:pathLst>
              </a:custGeom>
              <a:grpFill/>
              <a:ln w="1232" cap="flat">
                <a:noFill/>
                <a:prstDash val="solid"/>
                <a:miter/>
              </a:ln>
            </p:spPr>
            <p:txBody>
              <a:bodyPr rtlCol="0" anchor="ctr"/>
              <a:lstStyle/>
              <a:p>
                <a:endParaRPr lang="pl-PL"/>
              </a:p>
            </p:txBody>
          </p:sp>
          <p:sp>
            <p:nvSpPr>
              <p:cNvPr id="128" name="Dowolny kształt: kształt 127">
                <a:extLst>
                  <a:ext uri="{FF2B5EF4-FFF2-40B4-BE49-F238E27FC236}">
                    <a16:creationId xmlns:a16="http://schemas.microsoft.com/office/drawing/2014/main" id="{F21FA777-3149-BAF3-0A69-B37EB79A041E}"/>
                  </a:ext>
                </a:extLst>
              </p:cNvPr>
              <p:cNvSpPr/>
              <p:nvPr/>
            </p:nvSpPr>
            <p:spPr>
              <a:xfrm>
                <a:off x="8477408" y="1631998"/>
                <a:ext cx="83093" cy="91767"/>
              </a:xfrm>
              <a:custGeom>
                <a:avLst/>
                <a:gdLst>
                  <a:gd name="connsiteX0" fmla="*/ 62234 w 83093"/>
                  <a:gd name="connsiteY0" fmla="*/ 36645 h 91767"/>
                  <a:gd name="connsiteX1" fmla="*/ 20873 w 83093"/>
                  <a:gd name="connsiteY1" fmla="*/ 36645 h 91767"/>
                  <a:gd name="connsiteX2" fmla="*/ 20873 w 83093"/>
                  <a:gd name="connsiteY2" fmla="*/ 0 h 91767"/>
                  <a:gd name="connsiteX3" fmla="*/ 0 w 83093"/>
                  <a:gd name="connsiteY3" fmla="*/ 0 h 91767"/>
                  <a:gd name="connsiteX4" fmla="*/ 0 w 83093"/>
                  <a:gd name="connsiteY4" fmla="*/ 91768 h 91767"/>
                  <a:gd name="connsiteX5" fmla="*/ 20873 w 83093"/>
                  <a:gd name="connsiteY5" fmla="*/ 91768 h 91767"/>
                  <a:gd name="connsiteX6" fmla="*/ 20873 w 83093"/>
                  <a:gd name="connsiteY6" fmla="*/ 53398 h 91767"/>
                  <a:gd name="connsiteX7" fmla="*/ 62234 w 83093"/>
                  <a:gd name="connsiteY7" fmla="*/ 53398 h 91767"/>
                  <a:gd name="connsiteX8" fmla="*/ 62234 w 83093"/>
                  <a:gd name="connsiteY8" fmla="*/ 91768 h 91767"/>
                  <a:gd name="connsiteX9" fmla="*/ 83094 w 83093"/>
                  <a:gd name="connsiteY9" fmla="*/ 91768 h 91767"/>
                  <a:gd name="connsiteX10" fmla="*/ 83094 w 83093"/>
                  <a:gd name="connsiteY10" fmla="*/ 0 h 91767"/>
                  <a:gd name="connsiteX11" fmla="*/ 62234 w 83093"/>
                  <a:gd name="connsiteY11" fmla="*/ 0 h 9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93" h="91767">
                    <a:moveTo>
                      <a:pt x="62234" y="36645"/>
                    </a:moveTo>
                    <a:lnTo>
                      <a:pt x="20873" y="36645"/>
                    </a:lnTo>
                    <a:lnTo>
                      <a:pt x="20873" y="0"/>
                    </a:lnTo>
                    <a:lnTo>
                      <a:pt x="0" y="0"/>
                    </a:lnTo>
                    <a:lnTo>
                      <a:pt x="0" y="91768"/>
                    </a:lnTo>
                    <a:lnTo>
                      <a:pt x="20873" y="91768"/>
                    </a:lnTo>
                    <a:lnTo>
                      <a:pt x="20873" y="53398"/>
                    </a:lnTo>
                    <a:lnTo>
                      <a:pt x="62234" y="53398"/>
                    </a:lnTo>
                    <a:lnTo>
                      <a:pt x="62234" y="91768"/>
                    </a:lnTo>
                    <a:lnTo>
                      <a:pt x="83094" y="91768"/>
                    </a:lnTo>
                    <a:lnTo>
                      <a:pt x="83094" y="0"/>
                    </a:lnTo>
                    <a:lnTo>
                      <a:pt x="62234" y="0"/>
                    </a:lnTo>
                    <a:close/>
                  </a:path>
                </a:pathLst>
              </a:custGeom>
              <a:grpFill/>
              <a:ln w="1232" cap="flat">
                <a:noFill/>
                <a:prstDash val="solid"/>
                <a:miter/>
              </a:ln>
            </p:spPr>
            <p:txBody>
              <a:bodyPr rtlCol="0" anchor="ctr"/>
              <a:lstStyle/>
              <a:p>
                <a:endParaRPr lang="pl-PL"/>
              </a:p>
            </p:txBody>
          </p:sp>
        </p:grpSp>
      </p:grpSp>
    </p:spTree>
    <p:extLst>
      <p:ext uri="{BB962C8B-B14F-4D97-AF65-F5344CB8AC3E}">
        <p14:creationId xmlns:p14="http://schemas.microsoft.com/office/powerpoint/2010/main" val="41799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Slajd tytułowy">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endParaRPr lang="pl-PL" dirty="0"/>
          </a:p>
        </p:txBody>
      </p:sp>
      <p:sp>
        <p:nvSpPr>
          <p:cNvPr id="2" name="Symbol zastępczy tekstu 2">
            <a:extLst>
              <a:ext uri="{FF2B5EF4-FFF2-40B4-BE49-F238E27FC236}">
                <a16:creationId xmlns:a16="http://schemas.microsoft.com/office/drawing/2014/main" id="{B3949A4C-56CC-8D7D-3991-745478E4BBED}"/>
              </a:ext>
            </a:extLst>
          </p:cNvPr>
          <p:cNvSpPr>
            <a:spLocks noGrp="1"/>
          </p:cNvSpPr>
          <p:nvPr>
            <p:ph type="body" sz="quarter" idx="11" hasCustomPrompt="1"/>
          </p:nvPr>
        </p:nvSpPr>
        <p:spPr>
          <a:xfrm>
            <a:off x="623888" y="2104847"/>
            <a:ext cx="6510339" cy="598148"/>
          </a:xfrm>
          <a:prstGeom prst="rect">
            <a:avLst/>
          </a:prstGeom>
        </p:spPr>
        <p:txBody>
          <a:bodyPr lIns="0" tIns="0" rIns="0" bIns="0"/>
          <a:lstStyle>
            <a:lvl1pPr marL="0" indent="0">
              <a:lnSpc>
                <a:spcPct val="100000"/>
              </a:lnSpc>
              <a:spcBef>
                <a:spcPts val="0"/>
              </a:spcBef>
              <a:buNone/>
              <a:defRPr sz="40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Tytuł / podtytuł</a:t>
            </a:r>
          </a:p>
        </p:txBody>
      </p:sp>
    </p:spTree>
    <p:extLst>
      <p:ext uri="{BB962C8B-B14F-4D97-AF65-F5344CB8AC3E}">
        <p14:creationId xmlns:p14="http://schemas.microsoft.com/office/powerpoint/2010/main" val="126769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djęcie">
    <p:spTree>
      <p:nvGrpSpPr>
        <p:cNvPr id="1" name=""/>
        <p:cNvGrpSpPr/>
        <p:nvPr/>
      </p:nvGrpSpPr>
      <p:grpSpPr>
        <a:xfrm>
          <a:off x="0" y="0"/>
          <a:ext cx="0" cy="0"/>
          <a:chOff x="0" y="0"/>
          <a:chExt cx="0" cy="0"/>
        </a:xfrm>
      </p:grpSpPr>
      <p:sp>
        <p:nvSpPr>
          <p:cNvPr id="3" name="Symbol zastępczy obrazu 9">
            <a:extLst>
              <a:ext uri="{FF2B5EF4-FFF2-40B4-BE49-F238E27FC236}">
                <a16:creationId xmlns:a16="http://schemas.microsoft.com/office/drawing/2014/main" id="{95466A52-B855-49BC-8635-7AC9AED26553}"/>
              </a:ext>
            </a:extLst>
          </p:cNvPr>
          <p:cNvSpPr>
            <a:spLocks noGrp="1"/>
          </p:cNvSpPr>
          <p:nvPr>
            <p:ph type="pic" sz="quarter" idx="16"/>
          </p:nvPr>
        </p:nvSpPr>
        <p:spPr>
          <a:xfrm>
            <a:off x="394098" y="395481"/>
            <a:ext cx="11393087" cy="6076368"/>
          </a:xfrm>
          <a:custGeom>
            <a:avLst/>
            <a:gdLst>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056982 w 5691185"/>
              <a:gd name="connsiteY8" fmla="*/ 5517833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17833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69135 w 5691185"/>
              <a:gd name="connsiteY9" fmla="*/ 583787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11392189"/>
              <a:gd name="connsiteY0" fmla="*/ 0 h 6057707"/>
              <a:gd name="connsiteX1" fmla="*/ 8666454 w 11392189"/>
              <a:gd name="connsiteY1" fmla="*/ 9331 h 6057707"/>
              <a:gd name="connsiteX2" fmla="*/ 9650704 w 11392189"/>
              <a:gd name="connsiteY2" fmla="*/ 9331 h 6057707"/>
              <a:gd name="connsiteX3" fmla="*/ 11173116 w 11392189"/>
              <a:gd name="connsiteY3" fmla="*/ 9331 h 6057707"/>
              <a:gd name="connsiteX4" fmla="*/ 11392189 w 11392189"/>
              <a:gd name="connsiteY4" fmla="*/ 9331 h 6057707"/>
              <a:gd name="connsiteX5" fmla="*/ 11392189 w 11392189"/>
              <a:gd name="connsiteY5" fmla="*/ 296669 h 6057707"/>
              <a:gd name="connsiteX6" fmla="*/ 11392189 w 11392189"/>
              <a:gd name="connsiteY6" fmla="*/ 3255769 h 6057707"/>
              <a:gd name="connsiteX7" fmla="*/ 11392189 w 11392189"/>
              <a:gd name="connsiteY7" fmla="*/ 5527164 h 6057707"/>
              <a:gd name="connsiteX8" fmla="*/ 11171932 w 11392189"/>
              <a:gd name="connsiteY8" fmla="*/ 5529181 h 6057707"/>
              <a:gd name="connsiteX9" fmla="*/ 11170139 w 11392189"/>
              <a:gd name="connsiteY9" fmla="*/ 5847204 h 6057707"/>
              <a:gd name="connsiteX10" fmla="*/ 11392189 w 11392189"/>
              <a:gd name="connsiteY10" fmla="*/ 5851014 h 6057707"/>
              <a:gd name="connsiteX11" fmla="*/ 11392189 w 11392189"/>
              <a:gd name="connsiteY11" fmla="*/ 6057707 h 6057707"/>
              <a:gd name="connsiteX12" fmla="*/ 11187381 w 11392189"/>
              <a:gd name="connsiteY12" fmla="*/ 6057707 h 6057707"/>
              <a:gd name="connsiteX13" fmla="*/ 11173116 w 11392189"/>
              <a:gd name="connsiteY13" fmla="*/ 6057707 h 6057707"/>
              <a:gd name="connsiteX14" fmla="*/ 10952608 w 11392189"/>
              <a:gd name="connsiteY14" fmla="*/ 6057707 h 6057707"/>
              <a:gd name="connsiteX15" fmla="*/ 10718265 w 11392189"/>
              <a:gd name="connsiteY15" fmla="*/ 6057707 h 6057707"/>
              <a:gd name="connsiteX16" fmla="*/ 9650704 w 11392189"/>
              <a:gd name="connsiteY16" fmla="*/ 6057707 h 6057707"/>
              <a:gd name="connsiteX17" fmla="*/ 8666455 w 11392189"/>
              <a:gd name="connsiteY17" fmla="*/ 6057707 h 6057707"/>
              <a:gd name="connsiteX18" fmla="*/ 8666454 w 11392189"/>
              <a:gd name="connsiteY18" fmla="*/ 6057707 h 6057707"/>
              <a:gd name="connsiteX19" fmla="*/ 7648389 w 11392189"/>
              <a:gd name="connsiteY19" fmla="*/ 6057707 h 6057707"/>
              <a:gd name="connsiteX20" fmla="*/ 6853116 w 11392189"/>
              <a:gd name="connsiteY20" fmla="*/ 6057707 h 6057707"/>
              <a:gd name="connsiteX21" fmla="*/ 6481368 w 11392189"/>
              <a:gd name="connsiteY21" fmla="*/ 6057707 h 6057707"/>
              <a:gd name="connsiteX22" fmla="*/ 5701004 w 11392189"/>
              <a:gd name="connsiteY22" fmla="*/ 6057707 h 6057707"/>
              <a:gd name="connsiteX23" fmla="*/ 0 w 11392189"/>
              <a:gd name="connsiteY23" fmla="*/ 0 h 6057707"/>
              <a:gd name="connsiteX0" fmla="*/ 9331 w 11401520"/>
              <a:gd name="connsiteY0" fmla="*/ 0 h 6076368"/>
              <a:gd name="connsiteX1" fmla="*/ 8675785 w 11401520"/>
              <a:gd name="connsiteY1" fmla="*/ 9331 h 6076368"/>
              <a:gd name="connsiteX2" fmla="*/ 9660035 w 11401520"/>
              <a:gd name="connsiteY2" fmla="*/ 9331 h 6076368"/>
              <a:gd name="connsiteX3" fmla="*/ 11182447 w 11401520"/>
              <a:gd name="connsiteY3" fmla="*/ 9331 h 6076368"/>
              <a:gd name="connsiteX4" fmla="*/ 11401520 w 11401520"/>
              <a:gd name="connsiteY4" fmla="*/ 9331 h 6076368"/>
              <a:gd name="connsiteX5" fmla="*/ 11401520 w 11401520"/>
              <a:gd name="connsiteY5" fmla="*/ 296669 h 6076368"/>
              <a:gd name="connsiteX6" fmla="*/ 11401520 w 11401520"/>
              <a:gd name="connsiteY6" fmla="*/ 3255769 h 6076368"/>
              <a:gd name="connsiteX7" fmla="*/ 11401520 w 11401520"/>
              <a:gd name="connsiteY7" fmla="*/ 5527164 h 6076368"/>
              <a:gd name="connsiteX8" fmla="*/ 11181263 w 11401520"/>
              <a:gd name="connsiteY8" fmla="*/ 5529181 h 6076368"/>
              <a:gd name="connsiteX9" fmla="*/ 11179470 w 11401520"/>
              <a:gd name="connsiteY9" fmla="*/ 5847204 h 6076368"/>
              <a:gd name="connsiteX10" fmla="*/ 11401520 w 11401520"/>
              <a:gd name="connsiteY10" fmla="*/ 5851014 h 6076368"/>
              <a:gd name="connsiteX11" fmla="*/ 11401520 w 11401520"/>
              <a:gd name="connsiteY11" fmla="*/ 6057707 h 6076368"/>
              <a:gd name="connsiteX12" fmla="*/ 11196712 w 11401520"/>
              <a:gd name="connsiteY12" fmla="*/ 6057707 h 6076368"/>
              <a:gd name="connsiteX13" fmla="*/ 11182447 w 11401520"/>
              <a:gd name="connsiteY13" fmla="*/ 6057707 h 6076368"/>
              <a:gd name="connsiteX14" fmla="*/ 10961939 w 11401520"/>
              <a:gd name="connsiteY14" fmla="*/ 6057707 h 6076368"/>
              <a:gd name="connsiteX15" fmla="*/ 10727596 w 11401520"/>
              <a:gd name="connsiteY15" fmla="*/ 6057707 h 6076368"/>
              <a:gd name="connsiteX16" fmla="*/ 9660035 w 11401520"/>
              <a:gd name="connsiteY16" fmla="*/ 6057707 h 6076368"/>
              <a:gd name="connsiteX17" fmla="*/ 8675786 w 11401520"/>
              <a:gd name="connsiteY17" fmla="*/ 6057707 h 6076368"/>
              <a:gd name="connsiteX18" fmla="*/ 8675785 w 11401520"/>
              <a:gd name="connsiteY18" fmla="*/ 6057707 h 6076368"/>
              <a:gd name="connsiteX19" fmla="*/ 7657720 w 11401520"/>
              <a:gd name="connsiteY19" fmla="*/ 6057707 h 6076368"/>
              <a:gd name="connsiteX20" fmla="*/ 6862447 w 11401520"/>
              <a:gd name="connsiteY20" fmla="*/ 6057707 h 6076368"/>
              <a:gd name="connsiteX21" fmla="*/ 6490699 w 11401520"/>
              <a:gd name="connsiteY21" fmla="*/ 6057707 h 6076368"/>
              <a:gd name="connsiteX22" fmla="*/ 0 w 11401520"/>
              <a:gd name="connsiteY22" fmla="*/ 6076368 h 6076368"/>
              <a:gd name="connsiteX23" fmla="*/ 9331 w 11401520"/>
              <a:gd name="connsiteY23" fmla="*/ 0 h 6076368"/>
              <a:gd name="connsiteX0" fmla="*/ 898 w 11393087"/>
              <a:gd name="connsiteY0" fmla="*/ 0 h 6076368"/>
              <a:gd name="connsiteX1" fmla="*/ 8667352 w 11393087"/>
              <a:gd name="connsiteY1" fmla="*/ 9331 h 6076368"/>
              <a:gd name="connsiteX2" fmla="*/ 9651602 w 11393087"/>
              <a:gd name="connsiteY2" fmla="*/ 9331 h 6076368"/>
              <a:gd name="connsiteX3" fmla="*/ 11174014 w 11393087"/>
              <a:gd name="connsiteY3" fmla="*/ 9331 h 6076368"/>
              <a:gd name="connsiteX4" fmla="*/ 11393087 w 11393087"/>
              <a:gd name="connsiteY4" fmla="*/ 9331 h 6076368"/>
              <a:gd name="connsiteX5" fmla="*/ 11393087 w 11393087"/>
              <a:gd name="connsiteY5" fmla="*/ 296669 h 6076368"/>
              <a:gd name="connsiteX6" fmla="*/ 11393087 w 11393087"/>
              <a:gd name="connsiteY6" fmla="*/ 3255769 h 6076368"/>
              <a:gd name="connsiteX7" fmla="*/ 11393087 w 11393087"/>
              <a:gd name="connsiteY7" fmla="*/ 5527164 h 6076368"/>
              <a:gd name="connsiteX8" fmla="*/ 11172830 w 11393087"/>
              <a:gd name="connsiteY8" fmla="*/ 5529181 h 6076368"/>
              <a:gd name="connsiteX9" fmla="*/ 11171037 w 11393087"/>
              <a:gd name="connsiteY9" fmla="*/ 5847204 h 6076368"/>
              <a:gd name="connsiteX10" fmla="*/ 11393087 w 11393087"/>
              <a:gd name="connsiteY10" fmla="*/ 5851014 h 6076368"/>
              <a:gd name="connsiteX11" fmla="*/ 11393087 w 11393087"/>
              <a:gd name="connsiteY11" fmla="*/ 6057707 h 6076368"/>
              <a:gd name="connsiteX12" fmla="*/ 11188279 w 11393087"/>
              <a:gd name="connsiteY12" fmla="*/ 6057707 h 6076368"/>
              <a:gd name="connsiteX13" fmla="*/ 11174014 w 11393087"/>
              <a:gd name="connsiteY13" fmla="*/ 6057707 h 6076368"/>
              <a:gd name="connsiteX14" fmla="*/ 10953506 w 11393087"/>
              <a:gd name="connsiteY14" fmla="*/ 6057707 h 6076368"/>
              <a:gd name="connsiteX15" fmla="*/ 10719163 w 11393087"/>
              <a:gd name="connsiteY15" fmla="*/ 6057707 h 6076368"/>
              <a:gd name="connsiteX16" fmla="*/ 9651602 w 11393087"/>
              <a:gd name="connsiteY16" fmla="*/ 6057707 h 6076368"/>
              <a:gd name="connsiteX17" fmla="*/ 8667353 w 11393087"/>
              <a:gd name="connsiteY17" fmla="*/ 6057707 h 6076368"/>
              <a:gd name="connsiteX18" fmla="*/ 8667352 w 11393087"/>
              <a:gd name="connsiteY18" fmla="*/ 6057707 h 6076368"/>
              <a:gd name="connsiteX19" fmla="*/ 7649287 w 11393087"/>
              <a:gd name="connsiteY19" fmla="*/ 6057707 h 6076368"/>
              <a:gd name="connsiteX20" fmla="*/ 6854014 w 11393087"/>
              <a:gd name="connsiteY20" fmla="*/ 6057707 h 6076368"/>
              <a:gd name="connsiteX21" fmla="*/ 6482266 w 11393087"/>
              <a:gd name="connsiteY21" fmla="*/ 6057707 h 6076368"/>
              <a:gd name="connsiteX22" fmla="*/ 898 w 11393087"/>
              <a:gd name="connsiteY22" fmla="*/ 6076368 h 6076368"/>
              <a:gd name="connsiteX23" fmla="*/ 898 w 11393087"/>
              <a:gd name="connsiteY23" fmla="*/ 0 h 607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393087" h="6076368">
                <a:moveTo>
                  <a:pt x="898" y="0"/>
                </a:moveTo>
                <a:lnTo>
                  <a:pt x="8667352" y="9331"/>
                </a:lnTo>
                <a:lnTo>
                  <a:pt x="9651602" y="9331"/>
                </a:lnTo>
                <a:lnTo>
                  <a:pt x="11174014" y="9331"/>
                </a:lnTo>
                <a:lnTo>
                  <a:pt x="11393087" y="9331"/>
                </a:lnTo>
                <a:lnTo>
                  <a:pt x="11393087" y="296669"/>
                </a:lnTo>
                <a:lnTo>
                  <a:pt x="11393087" y="3255769"/>
                </a:lnTo>
                <a:lnTo>
                  <a:pt x="11393087" y="5527164"/>
                </a:lnTo>
                <a:lnTo>
                  <a:pt x="11172830" y="5529181"/>
                </a:lnTo>
                <a:cubicBezTo>
                  <a:pt x="11175071" y="5726778"/>
                  <a:pt x="11168796" y="5710119"/>
                  <a:pt x="11171037" y="5847204"/>
                </a:cubicBezTo>
                <a:lnTo>
                  <a:pt x="11393087" y="5851014"/>
                </a:lnTo>
                <a:lnTo>
                  <a:pt x="11393087" y="6057707"/>
                </a:lnTo>
                <a:lnTo>
                  <a:pt x="11188279" y="6057707"/>
                </a:lnTo>
                <a:lnTo>
                  <a:pt x="11174014" y="6057707"/>
                </a:lnTo>
                <a:lnTo>
                  <a:pt x="10953506" y="6057707"/>
                </a:lnTo>
                <a:lnTo>
                  <a:pt x="10719163" y="6057707"/>
                </a:lnTo>
                <a:lnTo>
                  <a:pt x="9651602" y="6057707"/>
                </a:lnTo>
                <a:lnTo>
                  <a:pt x="8667353" y="6057707"/>
                </a:lnTo>
                <a:lnTo>
                  <a:pt x="8667352" y="6057707"/>
                </a:lnTo>
                <a:lnTo>
                  <a:pt x="7649287" y="6057707"/>
                </a:lnTo>
                <a:lnTo>
                  <a:pt x="6854014" y="6057707"/>
                </a:lnTo>
                <a:lnTo>
                  <a:pt x="6482266" y="6057707"/>
                </a:lnTo>
                <a:lnTo>
                  <a:pt x="898" y="6076368"/>
                </a:lnTo>
                <a:cubicBezTo>
                  <a:pt x="4008" y="4050912"/>
                  <a:pt x="-2212" y="2025456"/>
                  <a:pt x="898" y="0"/>
                </a:cubicBezTo>
                <a:close/>
              </a:path>
            </a:pathLst>
          </a:custGeom>
          <a:solidFill>
            <a:schemeClr val="bg1">
              <a:lumMod val="95000"/>
            </a:schemeClr>
          </a:solidFill>
        </p:spPr>
        <p:txBody>
          <a:bodyPr wrap="square">
            <a:noAutofit/>
          </a:bodyPr>
          <a:lstStyle>
            <a:lvl1pPr>
              <a:defRPr lang="en-US" sz="900"/>
            </a:lvl1pPr>
          </a:lstStyle>
          <a:p>
            <a:pPr marL="0" lvl="0" indent="0">
              <a:buNone/>
            </a:pPr>
            <a:r>
              <a:rPr lang="pl-PL"/>
              <a:t>Kliknij ikonę, aby dodać obraz</a:t>
            </a:r>
            <a:endParaRPr lang="en-US"/>
          </a:p>
        </p:txBody>
      </p:sp>
    </p:spTree>
    <p:extLst>
      <p:ext uri="{BB962C8B-B14F-4D97-AF65-F5344CB8AC3E}">
        <p14:creationId xmlns:p14="http://schemas.microsoft.com/office/powerpoint/2010/main" val="1014677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3744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Przeładka">
    <p:spTree>
      <p:nvGrpSpPr>
        <p:cNvPr id="1" name=""/>
        <p:cNvGrpSpPr/>
        <p:nvPr/>
      </p:nvGrpSpPr>
      <p:grpSpPr>
        <a:xfrm>
          <a:off x="0" y="0"/>
          <a:ext cx="0" cy="0"/>
          <a:chOff x="0" y="0"/>
          <a:chExt cx="0" cy="0"/>
        </a:xfrm>
      </p:grpSpPr>
      <p:sp>
        <p:nvSpPr>
          <p:cNvPr id="2" name="Dowolny kształt: kształt 1">
            <a:extLst>
              <a:ext uri="{FF2B5EF4-FFF2-40B4-BE49-F238E27FC236}">
                <a16:creationId xmlns:a16="http://schemas.microsoft.com/office/drawing/2014/main" id="{ED99777F-0562-54E1-2F32-D8FD3FCF99AC}"/>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17A2C5D-30C8-4A3C-928F-C85D96792C1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ymbol zastępczy obrazu 6">
            <a:extLst>
              <a:ext uri="{FF2B5EF4-FFF2-40B4-BE49-F238E27FC236}">
                <a16:creationId xmlns:a16="http://schemas.microsoft.com/office/drawing/2014/main" id="{84C4AE5E-73BB-60FF-224F-224C801D3884}"/>
              </a:ext>
            </a:extLst>
          </p:cNvPr>
          <p:cNvSpPr>
            <a:spLocks noGrp="1"/>
          </p:cNvSpPr>
          <p:nvPr>
            <p:ph type="pic" sz="quarter" idx="13"/>
          </p:nvPr>
        </p:nvSpPr>
        <p:spPr>
          <a:xfrm>
            <a:off x="6096000" y="692149"/>
            <a:ext cx="5472113" cy="5076826"/>
          </a:xfrm>
          <a:custGeom>
            <a:avLst/>
            <a:gdLst>
              <a:gd name="connsiteX0" fmla="*/ 2844113 w 5472113"/>
              <a:gd name="connsiteY0" fmla="*/ 972826 h 5076826"/>
              <a:gd name="connsiteX1" fmla="*/ 5472113 w 5472113"/>
              <a:gd name="connsiteY1" fmla="*/ 972826 h 5076826"/>
              <a:gd name="connsiteX2" fmla="*/ 5472113 w 5472113"/>
              <a:gd name="connsiteY2" fmla="*/ 5076826 h 5076826"/>
              <a:gd name="connsiteX3" fmla="*/ 2844113 w 5472113"/>
              <a:gd name="connsiteY3" fmla="*/ 5076826 h 5076826"/>
              <a:gd name="connsiteX4" fmla="*/ 0 w 5472113"/>
              <a:gd name="connsiteY4" fmla="*/ 0 h 5076826"/>
              <a:gd name="connsiteX5" fmla="*/ 2628000 w 5472113"/>
              <a:gd name="connsiteY5" fmla="*/ 0 h 5076826"/>
              <a:gd name="connsiteX6" fmla="*/ 2628000 w 5472113"/>
              <a:gd name="connsiteY6" fmla="*/ 4104000 h 5076826"/>
              <a:gd name="connsiteX7" fmla="*/ 0 w 5472113"/>
              <a:gd name="connsiteY7" fmla="*/ 4104000 h 50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2113" h="5076826">
                <a:moveTo>
                  <a:pt x="2844113" y="972826"/>
                </a:moveTo>
                <a:lnTo>
                  <a:pt x="5472113" y="972826"/>
                </a:lnTo>
                <a:lnTo>
                  <a:pt x="5472113" y="5076826"/>
                </a:lnTo>
                <a:lnTo>
                  <a:pt x="2844113" y="5076826"/>
                </a:lnTo>
                <a:close/>
                <a:moveTo>
                  <a:pt x="0" y="0"/>
                </a:moveTo>
                <a:lnTo>
                  <a:pt x="2628000" y="0"/>
                </a:lnTo>
                <a:lnTo>
                  <a:pt x="2628000" y="4104000"/>
                </a:lnTo>
                <a:lnTo>
                  <a:pt x="0" y="410400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9" name="Symbol zastępczy tekstu 2">
            <a:extLst>
              <a:ext uri="{FF2B5EF4-FFF2-40B4-BE49-F238E27FC236}">
                <a16:creationId xmlns:a16="http://schemas.microsoft.com/office/drawing/2014/main" id="{D8AC47B5-75BA-CA51-F024-E7E9C80D4E15}"/>
              </a:ext>
            </a:extLst>
          </p:cNvPr>
          <p:cNvSpPr>
            <a:spLocks noGrp="1"/>
          </p:cNvSpPr>
          <p:nvPr>
            <p:ph type="body" sz="quarter" idx="14" hasCustomPrompt="1"/>
          </p:nvPr>
        </p:nvSpPr>
        <p:spPr>
          <a:xfrm>
            <a:off x="623886" y="2805271"/>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129967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Przeładka">
    <p:spTree>
      <p:nvGrpSpPr>
        <p:cNvPr id="1" name=""/>
        <p:cNvGrpSpPr/>
        <p:nvPr/>
      </p:nvGrpSpPr>
      <p:grpSpPr>
        <a:xfrm>
          <a:off x="0" y="0"/>
          <a:ext cx="0" cy="0"/>
          <a:chOff x="0" y="0"/>
          <a:chExt cx="0" cy="0"/>
        </a:xfrm>
      </p:grpSpPr>
      <p:sp>
        <p:nvSpPr>
          <p:cNvPr id="3" name="Dowolny kształt: kształt 2">
            <a:extLst>
              <a:ext uri="{FF2B5EF4-FFF2-40B4-BE49-F238E27FC236}">
                <a16:creationId xmlns:a16="http://schemas.microsoft.com/office/drawing/2014/main" id="{7C4B0DFD-9BE5-8D62-6EA7-D3683292EFCD}"/>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Dowolny kształt: kształt 1">
            <a:extLst>
              <a:ext uri="{FF2B5EF4-FFF2-40B4-BE49-F238E27FC236}">
                <a16:creationId xmlns:a16="http://schemas.microsoft.com/office/drawing/2014/main" id="{ED99777F-0562-54E1-2F32-D8FD3FCF99AC}"/>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17A2C5D-30C8-4A3C-928F-C85D96792C1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ymbol zastępczy obrazu 6">
            <a:extLst>
              <a:ext uri="{FF2B5EF4-FFF2-40B4-BE49-F238E27FC236}">
                <a16:creationId xmlns:a16="http://schemas.microsoft.com/office/drawing/2014/main" id="{84C4AE5E-73BB-60FF-224F-224C801D3884}"/>
              </a:ext>
            </a:extLst>
          </p:cNvPr>
          <p:cNvSpPr>
            <a:spLocks noGrp="1"/>
          </p:cNvSpPr>
          <p:nvPr>
            <p:ph type="pic" sz="quarter" idx="13"/>
          </p:nvPr>
        </p:nvSpPr>
        <p:spPr>
          <a:xfrm>
            <a:off x="6096000" y="692149"/>
            <a:ext cx="5472113" cy="5076826"/>
          </a:xfrm>
          <a:custGeom>
            <a:avLst/>
            <a:gdLst>
              <a:gd name="connsiteX0" fmla="*/ 2844113 w 5472113"/>
              <a:gd name="connsiteY0" fmla="*/ 972826 h 5076826"/>
              <a:gd name="connsiteX1" fmla="*/ 5472113 w 5472113"/>
              <a:gd name="connsiteY1" fmla="*/ 972826 h 5076826"/>
              <a:gd name="connsiteX2" fmla="*/ 5472113 w 5472113"/>
              <a:gd name="connsiteY2" fmla="*/ 5076826 h 5076826"/>
              <a:gd name="connsiteX3" fmla="*/ 2844113 w 5472113"/>
              <a:gd name="connsiteY3" fmla="*/ 5076826 h 5076826"/>
              <a:gd name="connsiteX4" fmla="*/ 0 w 5472113"/>
              <a:gd name="connsiteY4" fmla="*/ 0 h 5076826"/>
              <a:gd name="connsiteX5" fmla="*/ 2628000 w 5472113"/>
              <a:gd name="connsiteY5" fmla="*/ 0 h 5076826"/>
              <a:gd name="connsiteX6" fmla="*/ 2628000 w 5472113"/>
              <a:gd name="connsiteY6" fmla="*/ 4104000 h 5076826"/>
              <a:gd name="connsiteX7" fmla="*/ 0 w 5472113"/>
              <a:gd name="connsiteY7" fmla="*/ 4104000 h 50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2113" h="5076826">
                <a:moveTo>
                  <a:pt x="2844113" y="972826"/>
                </a:moveTo>
                <a:lnTo>
                  <a:pt x="5472113" y="972826"/>
                </a:lnTo>
                <a:lnTo>
                  <a:pt x="5472113" y="5076826"/>
                </a:lnTo>
                <a:lnTo>
                  <a:pt x="2844113" y="5076826"/>
                </a:lnTo>
                <a:close/>
                <a:moveTo>
                  <a:pt x="0" y="0"/>
                </a:moveTo>
                <a:lnTo>
                  <a:pt x="2628000" y="0"/>
                </a:lnTo>
                <a:lnTo>
                  <a:pt x="2628000" y="4104000"/>
                </a:lnTo>
                <a:lnTo>
                  <a:pt x="0" y="410400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9" name="Symbol zastępczy tekstu 2">
            <a:extLst>
              <a:ext uri="{FF2B5EF4-FFF2-40B4-BE49-F238E27FC236}">
                <a16:creationId xmlns:a16="http://schemas.microsoft.com/office/drawing/2014/main" id="{D8AC47B5-75BA-CA51-F024-E7E9C80D4E15}"/>
              </a:ext>
            </a:extLst>
          </p:cNvPr>
          <p:cNvSpPr>
            <a:spLocks noGrp="1"/>
          </p:cNvSpPr>
          <p:nvPr>
            <p:ph type="body" sz="quarter" idx="14" hasCustomPrompt="1"/>
          </p:nvPr>
        </p:nvSpPr>
        <p:spPr>
          <a:xfrm>
            <a:off x="623886" y="2805271"/>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1417260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Przeładka">
    <p:spTree>
      <p:nvGrpSpPr>
        <p:cNvPr id="1" name=""/>
        <p:cNvGrpSpPr/>
        <p:nvPr/>
      </p:nvGrpSpPr>
      <p:grpSpPr>
        <a:xfrm>
          <a:off x="0" y="0"/>
          <a:ext cx="0" cy="0"/>
          <a:chOff x="0" y="0"/>
          <a:chExt cx="0" cy="0"/>
        </a:xfrm>
      </p:grpSpPr>
      <p:sp>
        <p:nvSpPr>
          <p:cNvPr id="3" name="Dowolny kształt: kształt 2">
            <a:extLst>
              <a:ext uri="{FF2B5EF4-FFF2-40B4-BE49-F238E27FC236}">
                <a16:creationId xmlns:a16="http://schemas.microsoft.com/office/drawing/2014/main" id="{87AAD9D8-CEAE-9D22-2901-65F08A6B8AB1}"/>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Dowolny kształt: kształt 1">
            <a:extLst>
              <a:ext uri="{FF2B5EF4-FFF2-40B4-BE49-F238E27FC236}">
                <a16:creationId xmlns:a16="http://schemas.microsoft.com/office/drawing/2014/main" id="{B09EFAB7-E9EC-9E0A-1600-66BE27086BA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17A2C5D-30C8-4A3C-928F-C85D96792C1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ymbol zastępczy obrazu 6">
            <a:extLst>
              <a:ext uri="{FF2B5EF4-FFF2-40B4-BE49-F238E27FC236}">
                <a16:creationId xmlns:a16="http://schemas.microsoft.com/office/drawing/2014/main" id="{84C4AE5E-73BB-60FF-224F-224C801D3884}"/>
              </a:ext>
            </a:extLst>
          </p:cNvPr>
          <p:cNvSpPr>
            <a:spLocks noGrp="1"/>
          </p:cNvSpPr>
          <p:nvPr>
            <p:ph type="pic" sz="quarter" idx="13"/>
          </p:nvPr>
        </p:nvSpPr>
        <p:spPr>
          <a:xfrm>
            <a:off x="6096000" y="692149"/>
            <a:ext cx="5472113" cy="5076826"/>
          </a:xfrm>
          <a:custGeom>
            <a:avLst/>
            <a:gdLst>
              <a:gd name="connsiteX0" fmla="*/ 2844113 w 5472113"/>
              <a:gd name="connsiteY0" fmla="*/ 972826 h 5076826"/>
              <a:gd name="connsiteX1" fmla="*/ 5472113 w 5472113"/>
              <a:gd name="connsiteY1" fmla="*/ 972826 h 5076826"/>
              <a:gd name="connsiteX2" fmla="*/ 5472113 w 5472113"/>
              <a:gd name="connsiteY2" fmla="*/ 5076826 h 5076826"/>
              <a:gd name="connsiteX3" fmla="*/ 2844113 w 5472113"/>
              <a:gd name="connsiteY3" fmla="*/ 5076826 h 5076826"/>
              <a:gd name="connsiteX4" fmla="*/ 0 w 5472113"/>
              <a:gd name="connsiteY4" fmla="*/ 0 h 5076826"/>
              <a:gd name="connsiteX5" fmla="*/ 2628000 w 5472113"/>
              <a:gd name="connsiteY5" fmla="*/ 0 h 5076826"/>
              <a:gd name="connsiteX6" fmla="*/ 2628000 w 5472113"/>
              <a:gd name="connsiteY6" fmla="*/ 4104000 h 5076826"/>
              <a:gd name="connsiteX7" fmla="*/ 0 w 5472113"/>
              <a:gd name="connsiteY7" fmla="*/ 4104000 h 50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2113" h="5076826">
                <a:moveTo>
                  <a:pt x="2844113" y="972826"/>
                </a:moveTo>
                <a:lnTo>
                  <a:pt x="5472113" y="972826"/>
                </a:lnTo>
                <a:lnTo>
                  <a:pt x="5472113" y="5076826"/>
                </a:lnTo>
                <a:lnTo>
                  <a:pt x="2844113" y="5076826"/>
                </a:lnTo>
                <a:close/>
                <a:moveTo>
                  <a:pt x="0" y="0"/>
                </a:moveTo>
                <a:lnTo>
                  <a:pt x="2628000" y="0"/>
                </a:lnTo>
                <a:lnTo>
                  <a:pt x="2628000" y="4104000"/>
                </a:lnTo>
                <a:lnTo>
                  <a:pt x="0" y="410400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9" name="Symbol zastępczy tekstu 2">
            <a:extLst>
              <a:ext uri="{FF2B5EF4-FFF2-40B4-BE49-F238E27FC236}">
                <a16:creationId xmlns:a16="http://schemas.microsoft.com/office/drawing/2014/main" id="{D8AC47B5-75BA-CA51-F024-E7E9C80D4E15}"/>
              </a:ext>
            </a:extLst>
          </p:cNvPr>
          <p:cNvSpPr>
            <a:spLocks noGrp="1"/>
          </p:cNvSpPr>
          <p:nvPr>
            <p:ph type="body" sz="quarter" idx="14" hasCustomPrompt="1"/>
          </p:nvPr>
        </p:nvSpPr>
        <p:spPr>
          <a:xfrm>
            <a:off x="623886"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2014911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Prze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A4028192-1322-98D3-5D49-8C22FA34E9E1}"/>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
        <p:nvSpPr>
          <p:cNvPr id="5" name="Dowolny kształt: kształt 4">
            <a:extLst>
              <a:ext uri="{FF2B5EF4-FFF2-40B4-BE49-F238E27FC236}">
                <a16:creationId xmlns:a16="http://schemas.microsoft.com/office/drawing/2014/main" id="{4FB53DAD-4D67-B50B-6C33-E36735C3DFFC}"/>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
        <p:nvSpPr>
          <p:cNvPr id="4" name="Dowolny kształt: kształt 3">
            <a:extLst>
              <a:ext uri="{FF2B5EF4-FFF2-40B4-BE49-F238E27FC236}">
                <a16:creationId xmlns:a16="http://schemas.microsoft.com/office/drawing/2014/main" id="{9196B1FE-F1CA-257F-136E-496709F02073}"/>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623888" y="2795747"/>
            <a:ext cx="4320831" cy="628491"/>
          </a:xfrm>
          <a:prstGeom prst="rect">
            <a:avLst/>
          </a:prstGeom>
        </p:spPr>
        <p:txBody>
          <a:bodyPr lIns="0" tIns="0" rIns="0" bIns="0"/>
          <a:lstStyle>
            <a:lvl1pPr marL="0" indent="0">
              <a:lnSpc>
                <a:spcPct val="100000"/>
              </a:lnSpc>
              <a:spcBef>
                <a:spcPts val="0"/>
              </a:spcBef>
              <a:buNone/>
              <a:defRPr lang="pl-PL" sz="4000" b="0" kern="1200" dirty="0">
                <a:solidFill>
                  <a:sysClr val="windowText" lastClr="000000"/>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096000" y="1570399"/>
            <a:ext cx="5472113" cy="371720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220107037"/>
      </p:ext>
    </p:extLst>
  </p:cSld>
  <p:clrMapOvr>
    <a:masterClrMapping/>
  </p:clrMapOvr>
  <p:extLst>
    <p:ext uri="{DCECCB84-F9BA-43D5-87BE-67443E8EF086}">
      <p15:sldGuideLst xmlns:p15="http://schemas.microsoft.com/office/powerpoint/2012/main">
        <p15:guide id="1" orient="horz" pos="3725">
          <p15:clr>
            <a:srgbClr val="FBAE40"/>
          </p15:clr>
        </p15:guide>
        <p15:guide id="2" orient="horz" pos="39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_Przek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0EDDEDD1-09EE-4FC7-119B-7BED9E23836F}"/>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295222F6-04B8-0A71-A739-BBC309382312}"/>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1ECE72CA-52EF-4455-8723-F57AA745460F}"/>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48525" y="2795749"/>
            <a:ext cx="4320831" cy="62848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3888" y="692151"/>
            <a:ext cx="5472113" cy="5076824"/>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3727485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405E50C8-2240-7512-6F52-A142AC18F5BB}"/>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Dowolny kształt: kształt 2">
            <a:extLst>
              <a:ext uri="{FF2B5EF4-FFF2-40B4-BE49-F238E27FC236}">
                <a16:creationId xmlns:a16="http://schemas.microsoft.com/office/drawing/2014/main" id="{84A38715-90E1-A029-EC7F-966E91899A49}"/>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Dowolny kształt: kształt 10">
            <a:extLst>
              <a:ext uri="{FF2B5EF4-FFF2-40B4-BE49-F238E27FC236}">
                <a16:creationId xmlns:a16="http://schemas.microsoft.com/office/drawing/2014/main" id="{25A46F2C-EB16-4F4D-93EC-62036C420258}"/>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3418114" y="692150"/>
            <a:ext cx="2674550" cy="5068888"/>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9" name="Symbol zastępczy obrazu 3">
            <a:extLst>
              <a:ext uri="{FF2B5EF4-FFF2-40B4-BE49-F238E27FC236}">
                <a16:creationId xmlns:a16="http://schemas.microsoft.com/office/drawing/2014/main" id="{09261987-14E2-913E-68D7-0AB2E1011E25}"/>
              </a:ext>
            </a:extLst>
          </p:cNvPr>
          <p:cNvSpPr>
            <a:spLocks noGrp="1"/>
          </p:cNvSpPr>
          <p:nvPr>
            <p:ph type="pic" sz="quarter" idx="15"/>
          </p:nvPr>
        </p:nvSpPr>
        <p:spPr>
          <a:xfrm>
            <a:off x="623888" y="1570400"/>
            <a:ext cx="2674550"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0" name="Symbol zastępczy obrazu 3">
            <a:extLst>
              <a:ext uri="{FF2B5EF4-FFF2-40B4-BE49-F238E27FC236}">
                <a16:creationId xmlns:a16="http://schemas.microsoft.com/office/drawing/2014/main" id="{473BF130-E059-ED69-2B03-B116730A801D}"/>
              </a:ext>
            </a:extLst>
          </p:cNvPr>
          <p:cNvSpPr>
            <a:spLocks noGrp="1"/>
          </p:cNvSpPr>
          <p:nvPr>
            <p:ph type="pic" sz="quarter" idx="16"/>
          </p:nvPr>
        </p:nvSpPr>
        <p:spPr>
          <a:xfrm>
            <a:off x="1959428" y="3483429"/>
            <a:ext cx="1339009"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E5BCD52C-4E19-74C0-46A2-E3C3D52B3FF8}"/>
              </a:ext>
            </a:extLst>
          </p:cNvPr>
          <p:cNvSpPr>
            <a:spLocks noGrp="1"/>
          </p:cNvSpPr>
          <p:nvPr>
            <p:ph type="body" sz="quarter" idx="17"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100715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przek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C422F55A-0144-C635-E6BB-4CF0C278C428}"/>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F2F697A-99FE-F1E3-C5A0-47A64153595E}"/>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B19809CF-0C73-4EA7-BB22-C165DB848DBF}"/>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50618" y="1914684"/>
            <a:ext cx="4320831" cy="426085"/>
          </a:xfrm>
          <a:prstGeom prst="rect">
            <a:avLst/>
          </a:prstGeom>
        </p:spPr>
        <p:txBody>
          <a:bodyPr lIns="0" tIns="0" rIns="0" bIns="0"/>
          <a:lstStyle>
            <a:lvl1pPr marL="0" indent="0">
              <a:lnSpc>
                <a:spcPct val="100000"/>
              </a:lnSpc>
              <a:spcBef>
                <a:spcPts val="0"/>
              </a:spcBef>
              <a:buNone/>
              <a:defRPr sz="3200" b="0">
                <a:solidFill>
                  <a:schemeClr val="bg1"/>
                </a:solidFill>
                <a:latin typeface="Montserrat SemiBold" panose="00000700000000000000" pitchFamily="2" charset="-18"/>
              </a:defRPr>
            </a:lvl1pPr>
          </a:lstStyle>
          <a:p>
            <a:pPr lvl="0"/>
            <a:r>
              <a:rPr lang="pl-PL" dirty="0"/>
              <a:t>Temat</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3418114" y="692150"/>
            <a:ext cx="2674550" cy="5068888"/>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9" name="Symbol zastępczy obrazu 3">
            <a:extLst>
              <a:ext uri="{FF2B5EF4-FFF2-40B4-BE49-F238E27FC236}">
                <a16:creationId xmlns:a16="http://schemas.microsoft.com/office/drawing/2014/main" id="{09261987-14E2-913E-68D7-0AB2E1011E25}"/>
              </a:ext>
            </a:extLst>
          </p:cNvPr>
          <p:cNvSpPr>
            <a:spLocks noGrp="1"/>
          </p:cNvSpPr>
          <p:nvPr>
            <p:ph type="pic" sz="quarter" idx="15"/>
          </p:nvPr>
        </p:nvSpPr>
        <p:spPr>
          <a:xfrm>
            <a:off x="623888" y="1570400"/>
            <a:ext cx="2674550"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0" name="Symbol zastępczy obrazu 3">
            <a:extLst>
              <a:ext uri="{FF2B5EF4-FFF2-40B4-BE49-F238E27FC236}">
                <a16:creationId xmlns:a16="http://schemas.microsoft.com/office/drawing/2014/main" id="{473BF130-E059-ED69-2B03-B116730A801D}"/>
              </a:ext>
            </a:extLst>
          </p:cNvPr>
          <p:cNvSpPr>
            <a:spLocks noGrp="1"/>
          </p:cNvSpPr>
          <p:nvPr>
            <p:ph type="pic" sz="quarter" idx="16"/>
          </p:nvPr>
        </p:nvSpPr>
        <p:spPr>
          <a:xfrm>
            <a:off x="1959428" y="3483429"/>
            <a:ext cx="1339009"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151F006C-D185-AB67-2662-128061605EBC}"/>
              </a:ext>
            </a:extLst>
          </p:cNvPr>
          <p:cNvSpPr>
            <a:spLocks noGrp="1"/>
          </p:cNvSpPr>
          <p:nvPr>
            <p:ph type="body" sz="quarter" idx="17"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err="1"/>
              <a:t>Text</a:t>
            </a:r>
            <a:endParaRPr lang="pl-PL" dirty="0"/>
          </a:p>
        </p:txBody>
      </p:sp>
    </p:spTree>
    <p:extLst>
      <p:ext uri="{BB962C8B-B14F-4D97-AF65-F5344CB8AC3E}">
        <p14:creationId xmlns:p14="http://schemas.microsoft.com/office/powerpoint/2010/main" val="2761345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7_Przek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F245D90E-EE52-1BAB-BE4C-463530E92C24}"/>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2BE05B95-A0D9-6144-6D50-E11EC5A78887}"/>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B19809CF-0C73-4EA7-BB22-C165DB848DBF}"/>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50618" y="1914684"/>
            <a:ext cx="4320831" cy="426085"/>
          </a:xfrm>
          <a:prstGeom prst="rect">
            <a:avLst/>
          </a:prstGeom>
        </p:spPr>
        <p:txBody>
          <a:bodyPr lIns="0" tIns="0" rIns="0" bIns="0"/>
          <a:lstStyle>
            <a:lvl1pPr marL="0" indent="0">
              <a:lnSpc>
                <a:spcPct val="100000"/>
              </a:lnSpc>
              <a:spcBef>
                <a:spcPts val="0"/>
              </a:spcBef>
              <a:buNone/>
              <a:defRPr sz="3200" b="0">
                <a:solidFill>
                  <a:sysClr val="windowText" lastClr="000000"/>
                </a:solidFill>
                <a:latin typeface="Montserrat SemiBold" panose="00000700000000000000" pitchFamily="2" charset="-18"/>
              </a:defRPr>
            </a:lvl1pPr>
          </a:lstStyle>
          <a:p>
            <a:pPr lvl="0"/>
            <a:r>
              <a:rPr lang="pl-PL" dirty="0"/>
              <a:t>Temat</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3418114" y="692150"/>
            <a:ext cx="2674550" cy="5068888"/>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9" name="Symbol zastępczy obrazu 3">
            <a:extLst>
              <a:ext uri="{FF2B5EF4-FFF2-40B4-BE49-F238E27FC236}">
                <a16:creationId xmlns:a16="http://schemas.microsoft.com/office/drawing/2014/main" id="{09261987-14E2-913E-68D7-0AB2E1011E25}"/>
              </a:ext>
            </a:extLst>
          </p:cNvPr>
          <p:cNvSpPr>
            <a:spLocks noGrp="1"/>
          </p:cNvSpPr>
          <p:nvPr>
            <p:ph type="pic" sz="quarter" idx="15"/>
          </p:nvPr>
        </p:nvSpPr>
        <p:spPr>
          <a:xfrm>
            <a:off x="623888" y="1570400"/>
            <a:ext cx="2674550"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0" name="Symbol zastępczy obrazu 3">
            <a:extLst>
              <a:ext uri="{FF2B5EF4-FFF2-40B4-BE49-F238E27FC236}">
                <a16:creationId xmlns:a16="http://schemas.microsoft.com/office/drawing/2014/main" id="{473BF130-E059-ED69-2B03-B116730A801D}"/>
              </a:ext>
            </a:extLst>
          </p:cNvPr>
          <p:cNvSpPr>
            <a:spLocks noGrp="1"/>
          </p:cNvSpPr>
          <p:nvPr>
            <p:ph type="pic" sz="quarter" idx="16"/>
          </p:nvPr>
        </p:nvSpPr>
        <p:spPr>
          <a:xfrm>
            <a:off x="1959428" y="3483429"/>
            <a:ext cx="1339009"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95B5E6ED-47EF-9310-941F-EAE0A746AC22}"/>
              </a:ext>
            </a:extLst>
          </p:cNvPr>
          <p:cNvSpPr>
            <a:spLocks noGrp="1"/>
          </p:cNvSpPr>
          <p:nvPr>
            <p:ph type="body" sz="quarter" idx="17"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ysClr val="windowText" lastClr="000000"/>
                </a:solidFill>
                <a:latin typeface="Montserrat SemiBold" panose="00000700000000000000" pitchFamily="2" charset="-18"/>
                <a:ea typeface="+mn-ea"/>
                <a:cs typeface="+mn-cs"/>
              </a:defRPr>
            </a:lvl1pPr>
          </a:lstStyle>
          <a:p>
            <a:pPr lvl="0"/>
            <a:r>
              <a:rPr lang="pl-PL" dirty="0" err="1"/>
              <a:t>Text</a:t>
            </a:r>
            <a:endParaRPr lang="pl-PL" dirty="0"/>
          </a:p>
        </p:txBody>
      </p:sp>
    </p:spTree>
    <p:extLst>
      <p:ext uri="{BB962C8B-B14F-4D97-AF65-F5344CB8AC3E}">
        <p14:creationId xmlns:p14="http://schemas.microsoft.com/office/powerpoint/2010/main" val="799412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8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4B26CDC6-338C-9167-5BA4-6802F1835A63}"/>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EAD3A6A1-7857-276A-6389-C8945F0C0AA8}"/>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Dowolny kształt: kształt 9">
            <a:extLst>
              <a:ext uri="{FF2B5EF4-FFF2-40B4-BE49-F238E27FC236}">
                <a16:creationId xmlns:a16="http://schemas.microsoft.com/office/drawing/2014/main" id="{AF59428C-B0C9-4BAD-B11E-15315F79C022}"/>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0551" y="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Symbol zastępczy obrazu 3">
            <a:extLst>
              <a:ext uri="{FF2B5EF4-FFF2-40B4-BE49-F238E27FC236}">
                <a16:creationId xmlns:a16="http://schemas.microsoft.com/office/drawing/2014/main" id="{E3603B41-E21B-AA98-1683-2F593C077770}"/>
              </a:ext>
            </a:extLst>
          </p:cNvPr>
          <p:cNvSpPr>
            <a:spLocks noGrp="1"/>
          </p:cNvSpPr>
          <p:nvPr>
            <p:ph type="pic" sz="quarter" idx="15"/>
          </p:nvPr>
        </p:nvSpPr>
        <p:spPr>
          <a:xfrm>
            <a:off x="2512275" y="2113937"/>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8" name="Symbol zastępczy obrazu 3">
            <a:extLst>
              <a:ext uri="{FF2B5EF4-FFF2-40B4-BE49-F238E27FC236}">
                <a16:creationId xmlns:a16="http://schemas.microsoft.com/office/drawing/2014/main" id="{D646FAB4-0411-EE6F-F7B6-2CAE9AE1BA09}"/>
              </a:ext>
            </a:extLst>
          </p:cNvPr>
          <p:cNvSpPr>
            <a:spLocks noGrp="1"/>
          </p:cNvSpPr>
          <p:nvPr>
            <p:ph type="pic" sz="quarter" idx="16"/>
          </p:nvPr>
        </p:nvSpPr>
        <p:spPr>
          <a:xfrm>
            <a:off x="4404000" y="-1"/>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1" name="Symbol zastępczy obrazu 3">
            <a:extLst>
              <a:ext uri="{FF2B5EF4-FFF2-40B4-BE49-F238E27FC236}">
                <a16:creationId xmlns:a16="http://schemas.microsoft.com/office/drawing/2014/main" id="{7D9FC6F5-87BE-DEA7-DC19-44E34EB95A7E}"/>
              </a:ext>
            </a:extLst>
          </p:cNvPr>
          <p:cNvSpPr>
            <a:spLocks noGrp="1"/>
          </p:cNvSpPr>
          <p:nvPr>
            <p:ph type="pic" sz="quarter" idx="17"/>
          </p:nvPr>
        </p:nvSpPr>
        <p:spPr>
          <a:xfrm>
            <a:off x="620551" y="325993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2" name="Symbol zastępczy obrazu 3">
            <a:extLst>
              <a:ext uri="{FF2B5EF4-FFF2-40B4-BE49-F238E27FC236}">
                <a16:creationId xmlns:a16="http://schemas.microsoft.com/office/drawing/2014/main" id="{CEE71DCD-3144-1CDB-0580-F3C7F5E3B9D3}"/>
              </a:ext>
            </a:extLst>
          </p:cNvPr>
          <p:cNvSpPr>
            <a:spLocks noGrp="1"/>
          </p:cNvSpPr>
          <p:nvPr>
            <p:ph type="pic" sz="quarter" idx="18"/>
          </p:nvPr>
        </p:nvSpPr>
        <p:spPr>
          <a:xfrm>
            <a:off x="4404000" y="3259929"/>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3" name="Symbol zastępczy obrazu 3">
            <a:extLst>
              <a:ext uri="{FF2B5EF4-FFF2-40B4-BE49-F238E27FC236}">
                <a16:creationId xmlns:a16="http://schemas.microsoft.com/office/drawing/2014/main" id="{B9ECE83B-EF68-24C8-4AB5-79103AA4E0FB}"/>
              </a:ext>
            </a:extLst>
          </p:cNvPr>
          <p:cNvSpPr>
            <a:spLocks noGrp="1"/>
          </p:cNvSpPr>
          <p:nvPr>
            <p:ph type="pic" sz="quarter" idx="19"/>
          </p:nvPr>
        </p:nvSpPr>
        <p:spPr>
          <a:xfrm>
            <a:off x="2512275" y="-1"/>
            <a:ext cx="1692000" cy="193357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4" name="Symbol zastępczy obrazu 3">
            <a:extLst>
              <a:ext uri="{FF2B5EF4-FFF2-40B4-BE49-F238E27FC236}">
                <a16:creationId xmlns:a16="http://schemas.microsoft.com/office/drawing/2014/main" id="{DC485735-F40B-12CF-8A26-B12828A4995D}"/>
              </a:ext>
            </a:extLst>
          </p:cNvPr>
          <p:cNvSpPr>
            <a:spLocks noGrp="1"/>
          </p:cNvSpPr>
          <p:nvPr>
            <p:ph type="pic" sz="quarter" idx="20"/>
          </p:nvPr>
        </p:nvSpPr>
        <p:spPr>
          <a:xfrm>
            <a:off x="2512275" y="5351825"/>
            <a:ext cx="1692000" cy="110136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DA246E1D-150E-445A-36DF-AC2BA14DEFE1}"/>
              </a:ext>
            </a:extLst>
          </p:cNvPr>
          <p:cNvSpPr>
            <a:spLocks noGrp="1"/>
          </p:cNvSpPr>
          <p:nvPr>
            <p:ph type="body" sz="quarter" idx="21"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607899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0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4312C5FA-7AC2-1298-06D5-0F8631110C84}"/>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44A1BBB3-832E-371F-01E1-B8337403E670}"/>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Dowolny kształt: kształt 9">
            <a:extLst>
              <a:ext uri="{FF2B5EF4-FFF2-40B4-BE49-F238E27FC236}">
                <a16:creationId xmlns:a16="http://schemas.microsoft.com/office/drawing/2014/main" id="{AF59428C-B0C9-4BAD-B11E-15315F79C022}"/>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0551" y="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Symbol zastępczy obrazu 3">
            <a:extLst>
              <a:ext uri="{FF2B5EF4-FFF2-40B4-BE49-F238E27FC236}">
                <a16:creationId xmlns:a16="http://schemas.microsoft.com/office/drawing/2014/main" id="{E3603B41-E21B-AA98-1683-2F593C077770}"/>
              </a:ext>
            </a:extLst>
          </p:cNvPr>
          <p:cNvSpPr>
            <a:spLocks noGrp="1"/>
          </p:cNvSpPr>
          <p:nvPr>
            <p:ph type="pic" sz="quarter" idx="15"/>
          </p:nvPr>
        </p:nvSpPr>
        <p:spPr>
          <a:xfrm>
            <a:off x="2512275" y="2113937"/>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8" name="Symbol zastępczy obrazu 3">
            <a:extLst>
              <a:ext uri="{FF2B5EF4-FFF2-40B4-BE49-F238E27FC236}">
                <a16:creationId xmlns:a16="http://schemas.microsoft.com/office/drawing/2014/main" id="{D646FAB4-0411-EE6F-F7B6-2CAE9AE1BA09}"/>
              </a:ext>
            </a:extLst>
          </p:cNvPr>
          <p:cNvSpPr>
            <a:spLocks noGrp="1"/>
          </p:cNvSpPr>
          <p:nvPr>
            <p:ph type="pic" sz="quarter" idx="16"/>
          </p:nvPr>
        </p:nvSpPr>
        <p:spPr>
          <a:xfrm>
            <a:off x="4404000" y="-1"/>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1" name="Symbol zastępczy obrazu 3">
            <a:extLst>
              <a:ext uri="{FF2B5EF4-FFF2-40B4-BE49-F238E27FC236}">
                <a16:creationId xmlns:a16="http://schemas.microsoft.com/office/drawing/2014/main" id="{7D9FC6F5-87BE-DEA7-DC19-44E34EB95A7E}"/>
              </a:ext>
            </a:extLst>
          </p:cNvPr>
          <p:cNvSpPr>
            <a:spLocks noGrp="1"/>
          </p:cNvSpPr>
          <p:nvPr>
            <p:ph type="pic" sz="quarter" idx="17"/>
          </p:nvPr>
        </p:nvSpPr>
        <p:spPr>
          <a:xfrm>
            <a:off x="620551" y="325993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2" name="Symbol zastępczy obrazu 3">
            <a:extLst>
              <a:ext uri="{FF2B5EF4-FFF2-40B4-BE49-F238E27FC236}">
                <a16:creationId xmlns:a16="http://schemas.microsoft.com/office/drawing/2014/main" id="{CEE71DCD-3144-1CDB-0580-F3C7F5E3B9D3}"/>
              </a:ext>
            </a:extLst>
          </p:cNvPr>
          <p:cNvSpPr>
            <a:spLocks noGrp="1"/>
          </p:cNvSpPr>
          <p:nvPr>
            <p:ph type="pic" sz="quarter" idx="18"/>
          </p:nvPr>
        </p:nvSpPr>
        <p:spPr>
          <a:xfrm>
            <a:off x="4404000" y="3259929"/>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3" name="Symbol zastępczy obrazu 3">
            <a:extLst>
              <a:ext uri="{FF2B5EF4-FFF2-40B4-BE49-F238E27FC236}">
                <a16:creationId xmlns:a16="http://schemas.microsoft.com/office/drawing/2014/main" id="{B9ECE83B-EF68-24C8-4AB5-79103AA4E0FB}"/>
              </a:ext>
            </a:extLst>
          </p:cNvPr>
          <p:cNvSpPr>
            <a:spLocks noGrp="1"/>
          </p:cNvSpPr>
          <p:nvPr>
            <p:ph type="pic" sz="quarter" idx="19"/>
          </p:nvPr>
        </p:nvSpPr>
        <p:spPr>
          <a:xfrm>
            <a:off x="2512275" y="-1"/>
            <a:ext cx="1692000" cy="193357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4" name="Symbol zastępczy obrazu 3">
            <a:extLst>
              <a:ext uri="{FF2B5EF4-FFF2-40B4-BE49-F238E27FC236}">
                <a16:creationId xmlns:a16="http://schemas.microsoft.com/office/drawing/2014/main" id="{DC485735-F40B-12CF-8A26-B12828A4995D}"/>
              </a:ext>
            </a:extLst>
          </p:cNvPr>
          <p:cNvSpPr>
            <a:spLocks noGrp="1"/>
          </p:cNvSpPr>
          <p:nvPr>
            <p:ph type="pic" sz="quarter" idx="20"/>
          </p:nvPr>
        </p:nvSpPr>
        <p:spPr>
          <a:xfrm>
            <a:off x="2512275" y="5351825"/>
            <a:ext cx="1692000" cy="110136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DA246E1D-150E-445A-36DF-AC2BA14DEFE1}"/>
              </a:ext>
            </a:extLst>
          </p:cNvPr>
          <p:cNvSpPr>
            <a:spLocks noGrp="1"/>
          </p:cNvSpPr>
          <p:nvPr>
            <p:ph type="body" sz="quarter" idx="21"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2372707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9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7B029739-88AB-C9C1-C5C6-A497FFB8518F}"/>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B53B0D19-52F7-E175-A473-733AA2ADAF3B}"/>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Dowolny kształt: kształt 9">
            <a:extLst>
              <a:ext uri="{FF2B5EF4-FFF2-40B4-BE49-F238E27FC236}">
                <a16:creationId xmlns:a16="http://schemas.microsoft.com/office/drawing/2014/main" id="{22DDA08C-7786-44D8-8E54-04F5A77EE677}"/>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0551" y="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Symbol zastępczy obrazu 3">
            <a:extLst>
              <a:ext uri="{FF2B5EF4-FFF2-40B4-BE49-F238E27FC236}">
                <a16:creationId xmlns:a16="http://schemas.microsoft.com/office/drawing/2014/main" id="{E3603B41-E21B-AA98-1683-2F593C077770}"/>
              </a:ext>
            </a:extLst>
          </p:cNvPr>
          <p:cNvSpPr>
            <a:spLocks noGrp="1"/>
          </p:cNvSpPr>
          <p:nvPr>
            <p:ph type="pic" sz="quarter" idx="15"/>
          </p:nvPr>
        </p:nvSpPr>
        <p:spPr>
          <a:xfrm>
            <a:off x="2512275" y="2113937"/>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8" name="Symbol zastępczy obrazu 3">
            <a:extLst>
              <a:ext uri="{FF2B5EF4-FFF2-40B4-BE49-F238E27FC236}">
                <a16:creationId xmlns:a16="http://schemas.microsoft.com/office/drawing/2014/main" id="{D646FAB4-0411-EE6F-F7B6-2CAE9AE1BA09}"/>
              </a:ext>
            </a:extLst>
          </p:cNvPr>
          <p:cNvSpPr>
            <a:spLocks noGrp="1"/>
          </p:cNvSpPr>
          <p:nvPr>
            <p:ph type="pic" sz="quarter" idx="16"/>
          </p:nvPr>
        </p:nvSpPr>
        <p:spPr>
          <a:xfrm>
            <a:off x="4404000" y="-1"/>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1" name="Symbol zastępczy obrazu 3">
            <a:extLst>
              <a:ext uri="{FF2B5EF4-FFF2-40B4-BE49-F238E27FC236}">
                <a16:creationId xmlns:a16="http://schemas.microsoft.com/office/drawing/2014/main" id="{7D9FC6F5-87BE-DEA7-DC19-44E34EB95A7E}"/>
              </a:ext>
            </a:extLst>
          </p:cNvPr>
          <p:cNvSpPr>
            <a:spLocks noGrp="1"/>
          </p:cNvSpPr>
          <p:nvPr>
            <p:ph type="pic" sz="quarter" idx="17"/>
          </p:nvPr>
        </p:nvSpPr>
        <p:spPr>
          <a:xfrm>
            <a:off x="620551" y="325993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2" name="Symbol zastępczy obrazu 3">
            <a:extLst>
              <a:ext uri="{FF2B5EF4-FFF2-40B4-BE49-F238E27FC236}">
                <a16:creationId xmlns:a16="http://schemas.microsoft.com/office/drawing/2014/main" id="{CEE71DCD-3144-1CDB-0580-F3C7F5E3B9D3}"/>
              </a:ext>
            </a:extLst>
          </p:cNvPr>
          <p:cNvSpPr>
            <a:spLocks noGrp="1"/>
          </p:cNvSpPr>
          <p:nvPr>
            <p:ph type="pic" sz="quarter" idx="18"/>
          </p:nvPr>
        </p:nvSpPr>
        <p:spPr>
          <a:xfrm>
            <a:off x="4404000" y="3259929"/>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3" name="Symbol zastępczy obrazu 3">
            <a:extLst>
              <a:ext uri="{FF2B5EF4-FFF2-40B4-BE49-F238E27FC236}">
                <a16:creationId xmlns:a16="http://schemas.microsoft.com/office/drawing/2014/main" id="{B9ECE83B-EF68-24C8-4AB5-79103AA4E0FB}"/>
              </a:ext>
            </a:extLst>
          </p:cNvPr>
          <p:cNvSpPr>
            <a:spLocks noGrp="1"/>
          </p:cNvSpPr>
          <p:nvPr>
            <p:ph type="pic" sz="quarter" idx="19"/>
          </p:nvPr>
        </p:nvSpPr>
        <p:spPr>
          <a:xfrm>
            <a:off x="2512275" y="-1"/>
            <a:ext cx="1692000" cy="193357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4" name="Symbol zastępczy obrazu 3">
            <a:extLst>
              <a:ext uri="{FF2B5EF4-FFF2-40B4-BE49-F238E27FC236}">
                <a16:creationId xmlns:a16="http://schemas.microsoft.com/office/drawing/2014/main" id="{DC485735-F40B-12CF-8A26-B12828A4995D}"/>
              </a:ext>
            </a:extLst>
          </p:cNvPr>
          <p:cNvSpPr>
            <a:spLocks noGrp="1"/>
          </p:cNvSpPr>
          <p:nvPr>
            <p:ph type="pic" sz="quarter" idx="20"/>
          </p:nvPr>
        </p:nvSpPr>
        <p:spPr>
          <a:xfrm>
            <a:off x="2512275" y="5351825"/>
            <a:ext cx="1692000" cy="110136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76E79ED4-032A-51E8-8B6A-C59E48FD70CF}"/>
              </a:ext>
            </a:extLst>
          </p:cNvPr>
          <p:cNvSpPr>
            <a:spLocks noGrp="1"/>
          </p:cNvSpPr>
          <p:nvPr>
            <p:ph type="body" sz="quarter" idx="21"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3294432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0_Przekładkowy">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endParaRPr lang="pl-PL" dirty="0"/>
          </a:p>
        </p:txBody>
      </p:sp>
      <p:sp>
        <p:nvSpPr>
          <p:cNvPr id="3" name="Symbol zastępczy tekstu 2">
            <a:extLst>
              <a:ext uri="{FF2B5EF4-FFF2-40B4-BE49-F238E27FC236}">
                <a16:creationId xmlns:a16="http://schemas.microsoft.com/office/drawing/2014/main" id="{B5173024-5000-6326-261C-F7DD8C53670F}"/>
              </a:ext>
            </a:extLst>
          </p:cNvPr>
          <p:cNvSpPr>
            <a:spLocks noGrp="1"/>
          </p:cNvSpPr>
          <p:nvPr>
            <p:ph type="body" sz="quarter" idx="14" hasCustomPrompt="1"/>
          </p:nvPr>
        </p:nvSpPr>
        <p:spPr>
          <a:xfrm>
            <a:off x="623886" y="2772697"/>
            <a:ext cx="5472114" cy="651541"/>
          </a:xfrm>
          <a:prstGeom prst="rect">
            <a:avLst/>
          </a:prstGeom>
        </p:spPr>
        <p:txBody>
          <a:bodyPr lIns="0" tIns="0" rIns="0" bIns="0"/>
          <a:lstStyle>
            <a:lvl1pPr marL="0" indent="0">
              <a:lnSpc>
                <a:spcPct val="100000"/>
              </a:lnSpc>
              <a:spcBef>
                <a:spcPts val="0"/>
              </a:spcBef>
              <a:buNone/>
              <a:defRPr sz="4000" b="0">
                <a:solidFill>
                  <a:schemeClr val="tx1"/>
                </a:solidFill>
                <a:latin typeface="Montserrat SemiBold" panose="00000700000000000000" pitchFamily="2" charset="-18"/>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2485732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1_Przekładkowy">
    <p:spTree>
      <p:nvGrpSpPr>
        <p:cNvPr id="1" name=""/>
        <p:cNvGrpSpPr/>
        <p:nvPr/>
      </p:nvGrpSpPr>
      <p:grpSpPr>
        <a:xfrm>
          <a:off x="0" y="0"/>
          <a:ext cx="0" cy="0"/>
          <a:chOff x="0" y="0"/>
          <a:chExt cx="0" cy="0"/>
        </a:xfrm>
      </p:grpSpPr>
      <p:sp>
        <p:nvSpPr>
          <p:cNvPr id="2" name="Symbol zastępczy tekstu 2">
            <a:extLst>
              <a:ext uri="{FF2B5EF4-FFF2-40B4-BE49-F238E27FC236}">
                <a16:creationId xmlns:a16="http://schemas.microsoft.com/office/drawing/2014/main" id="{74715E06-1702-DD7E-3F8F-D04BE2AD573F}"/>
              </a:ext>
            </a:extLst>
          </p:cNvPr>
          <p:cNvSpPr>
            <a:spLocks noGrp="1"/>
          </p:cNvSpPr>
          <p:nvPr>
            <p:ph type="body" sz="quarter" idx="12" hasCustomPrompt="1"/>
          </p:nvPr>
        </p:nvSpPr>
        <p:spPr>
          <a:xfrm>
            <a:off x="623888" y="2381249"/>
            <a:ext cx="6624637" cy="1047750"/>
          </a:xfrm>
          <a:prstGeom prst="rect">
            <a:avLst/>
          </a:prstGeom>
        </p:spPr>
        <p:txBody>
          <a:bodyPr lIns="0" tIns="0" rIns="0" bIns="0"/>
          <a:lstStyle>
            <a:lvl1pPr marL="0" indent="0">
              <a:lnSpc>
                <a:spcPct val="100000"/>
              </a:lnSpc>
              <a:spcBef>
                <a:spcPts val="0"/>
              </a:spcBef>
              <a:buNone/>
              <a:defRPr sz="6600">
                <a:latin typeface="Montserrat SemiBold" panose="00000700000000000000" pitchFamily="2" charset="-18"/>
              </a:defRPr>
            </a:lvl1pPr>
          </a:lstStyle>
          <a:p>
            <a:pPr lvl="0"/>
            <a:r>
              <a:rPr lang="pl-PL" dirty="0" err="1"/>
              <a:t>Text</a:t>
            </a:r>
            <a:endParaRPr lang="pl-PL" dirty="0"/>
          </a:p>
        </p:txBody>
      </p:sp>
    </p:spTree>
    <p:extLst>
      <p:ext uri="{BB962C8B-B14F-4D97-AF65-F5344CB8AC3E}">
        <p14:creationId xmlns:p14="http://schemas.microsoft.com/office/powerpoint/2010/main" val="4187340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12_Przekładkowy">
    <p:spTree>
      <p:nvGrpSpPr>
        <p:cNvPr id="1" name=""/>
        <p:cNvGrpSpPr/>
        <p:nvPr/>
      </p:nvGrpSpPr>
      <p:grpSpPr>
        <a:xfrm>
          <a:off x="0" y="0"/>
          <a:ext cx="0" cy="0"/>
          <a:chOff x="0" y="0"/>
          <a:chExt cx="0" cy="0"/>
        </a:xfrm>
      </p:grpSpPr>
      <p:sp>
        <p:nvSpPr>
          <p:cNvPr id="4" name="Symbol zastępczy obrazu 3">
            <a:extLst>
              <a:ext uri="{FF2B5EF4-FFF2-40B4-BE49-F238E27FC236}">
                <a16:creationId xmlns:a16="http://schemas.microsoft.com/office/drawing/2014/main" id="{EF34A2C1-E0EE-6FA0-B267-EF905719E511}"/>
              </a:ext>
            </a:extLst>
          </p:cNvPr>
          <p:cNvSpPr>
            <a:spLocks noGrp="1"/>
          </p:cNvSpPr>
          <p:nvPr>
            <p:ph type="pic" sz="quarter" idx="12"/>
          </p:nvPr>
        </p:nvSpPr>
        <p:spPr>
          <a:xfrm>
            <a:off x="0" y="0"/>
            <a:ext cx="12192000" cy="6857999"/>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2" name="Symbol zastępczy tekstu 2">
            <a:extLst>
              <a:ext uri="{FF2B5EF4-FFF2-40B4-BE49-F238E27FC236}">
                <a16:creationId xmlns:a16="http://schemas.microsoft.com/office/drawing/2014/main" id="{3DB58FCD-0289-3D5D-E9CB-841C35D6E8C2}"/>
              </a:ext>
            </a:extLst>
          </p:cNvPr>
          <p:cNvSpPr>
            <a:spLocks noGrp="1"/>
          </p:cNvSpPr>
          <p:nvPr>
            <p:ph type="body" sz="quarter" idx="11" hasCustomPrompt="1"/>
          </p:nvPr>
        </p:nvSpPr>
        <p:spPr>
          <a:xfrm>
            <a:off x="623888" y="2381249"/>
            <a:ext cx="6624637" cy="1047750"/>
          </a:xfrm>
          <a:prstGeom prst="rect">
            <a:avLst/>
          </a:prstGeom>
        </p:spPr>
        <p:txBody>
          <a:bodyPr lIns="0" tIns="0" rIns="0" bIns="0"/>
          <a:lstStyle>
            <a:lvl1pPr marL="0" indent="0">
              <a:lnSpc>
                <a:spcPct val="100000"/>
              </a:lnSpc>
              <a:spcBef>
                <a:spcPts val="0"/>
              </a:spcBef>
              <a:buNone/>
              <a:defRPr sz="6600">
                <a:latin typeface="Montserrat SemiBold" panose="00000700000000000000" pitchFamily="2" charset="-18"/>
              </a:defRPr>
            </a:lvl1pPr>
          </a:lstStyle>
          <a:p>
            <a:pPr lvl="0"/>
            <a:r>
              <a:rPr lang="pl-PL" dirty="0" err="1"/>
              <a:t>Text</a:t>
            </a:r>
            <a:endParaRPr lang="pl-PL" dirty="0"/>
          </a:p>
        </p:txBody>
      </p:sp>
    </p:spTree>
    <p:extLst>
      <p:ext uri="{BB962C8B-B14F-4D97-AF65-F5344CB8AC3E}">
        <p14:creationId xmlns:p14="http://schemas.microsoft.com/office/powerpoint/2010/main" val="4175917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Schemat, kafelki">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1FDDD3A4-3368-CA68-5345-176512BE6FE3}"/>
              </a:ext>
            </a:extLst>
          </p:cNvPr>
          <p:cNvSpPr>
            <a:spLocks noGrp="1"/>
          </p:cNvSpPr>
          <p:nvPr>
            <p:ph type="body" sz="quarter" idx="11" hasCustomPrompt="1"/>
          </p:nvPr>
        </p:nvSpPr>
        <p:spPr>
          <a:xfrm>
            <a:off x="2085974" y="1192213"/>
            <a:ext cx="8020052" cy="426085"/>
          </a:xfrm>
          <a:prstGeom prst="rect">
            <a:avLst/>
          </a:prstGeom>
        </p:spPr>
        <p:txBody>
          <a:bodyPr lIns="0" tIns="0" rIns="0" bIns="0"/>
          <a:lstStyle>
            <a:lvl1pPr marL="0" indent="0" algn="ctr">
              <a:lnSpc>
                <a:spcPct val="100000"/>
              </a:lnSpc>
              <a:spcBef>
                <a:spcPts val="0"/>
              </a:spcBef>
              <a:buNone/>
              <a:defRPr sz="2800" b="0">
                <a:latin typeface="Montserrat SemiBold" panose="00000700000000000000" pitchFamily="2" charset="-18"/>
              </a:defRPr>
            </a:lvl1pPr>
          </a:lstStyle>
          <a:p>
            <a:pPr lvl="0"/>
            <a:r>
              <a:rPr lang="pl-PL" dirty="0"/>
              <a:t>Tytuł</a:t>
            </a:r>
          </a:p>
        </p:txBody>
      </p:sp>
    </p:spTree>
    <p:extLst>
      <p:ext uri="{BB962C8B-B14F-4D97-AF65-F5344CB8AC3E}">
        <p14:creationId xmlns:p14="http://schemas.microsoft.com/office/powerpoint/2010/main" val="2321049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Schemat, kafelki">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1FDDD3A4-3368-CA68-5345-176512BE6FE3}"/>
              </a:ext>
            </a:extLst>
          </p:cNvPr>
          <p:cNvSpPr>
            <a:spLocks noGrp="1"/>
          </p:cNvSpPr>
          <p:nvPr>
            <p:ph type="body" sz="quarter" idx="11" hasCustomPrompt="1"/>
          </p:nvPr>
        </p:nvSpPr>
        <p:spPr>
          <a:xfrm>
            <a:off x="2085974" y="1192213"/>
            <a:ext cx="8020052" cy="426085"/>
          </a:xfrm>
          <a:prstGeom prst="rect">
            <a:avLst/>
          </a:prstGeom>
        </p:spPr>
        <p:txBody>
          <a:bodyPr lIns="0" tIns="0" rIns="0" bIns="0"/>
          <a:lstStyle>
            <a:lvl1pPr marL="0" indent="0" algn="ctr">
              <a:lnSpc>
                <a:spcPct val="100000"/>
              </a:lnSpc>
              <a:spcBef>
                <a:spcPts val="0"/>
              </a:spcBef>
              <a:buNone/>
              <a:defRPr lang="pl-PL" sz="2800" b="0" kern="1200" dirty="0">
                <a:solidFill>
                  <a:schemeClr val="tx1"/>
                </a:solidFill>
                <a:latin typeface="Montserrat SemiBold" panose="00000700000000000000" pitchFamily="2" charset="-18"/>
                <a:ea typeface="+mn-ea"/>
                <a:cs typeface="+mn-cs"/>
              </a:defRPr>
            </a:lvl1pPr>
          </a:lstStyle>
          <a:p>
            <a:pPr lvl="0"/>
            <a:r>
              <a:rPr lang="pl-PL" dirty="0" err="1"/>
              <a:t>Text</a:t>
            </a:r>
            <a:endParaRPr lang="pl-PL" dirty="0"/>
          </a:p>
        </p:txBody>
      </p:sp>
    </p:spTree>
    <p:extLst>
      <p:ext uri="{BB962C8B-B14F-4D97-AF65-F5344CB8AC3E}">
        <p14:creationId xmlns:p14="http://schemas.microsoft.com/office/powerpoint/2010/main" val="15339509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Nagłówek+zdjęcje+zawartość">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9AE0731D-0529-AC20-D032-2F9A3ECABE24}"/>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Dowolny kształt: kształt 2">
            <a:extLst>
              <a:ext uri="{FF2B5EF4-FFF2-40B4-BE49-F238E27FC236}">
                <a16:creationId xmlns:a16="http://schemas.microsoft.com/office/drawing/2014/main" id="{D1F57E74-5C4D-0F2D-1E8E-945C5243AB25}"/>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1ECE72CA-52EF-4455-8723-F57AA745460F}"/>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3888" y="692151"/>
            <a:ext cx="5472113" cy="5076824"/>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ADFD1A6D-4806-D6F6-9223-B54E4023500E}"/>
              </a:ext>
            </a:extLst>
          </p:cNvPr>
          <p:cNvSpPr>
            <a:spLocks noGrp="1"/>
          </p:cNvSpPr>
          <p:nvPr>
            <p:ph type="body" sz="quarter" idx="13" hasCustomPrompt="1"/>
          </p:nvPr>
        </p:nvSpPr>
        <p:spPr>
          <a:xfrm>
            <a:off x="7248525" y="1904807"/>
            <a:ext cx="3993782" cy="426085"/>
          </a:xfrm>
          <a:prstGeom prst="rect">
            <a:avLst/>
          </a:prstGeom>
        </p:spPr>
        <p:txBody>
          <a:bodyPr lIns="0" tIns="0" rIns="0" bIns="0"/>
          <a:lstStyle>
            <a:lvl1pPr marL="0" indent="0">
              <a:lnSpc>
                <a:spcPct val="100000"/>
              </a:lnSpc>
              <a:spcBef>
                <a:spcPts val="0"/>
              </a:spcBef>
              <a:buNone/>
              <a:defRPr sz="2800">
                <a:latin typeface="Montserrat SemiBold" panose="00000700000000000000" pitchFamily="2" charset="-18"/>
              </a:defRPr>
            </a:lvl1pPr>
          </a:lstStyle>
          <a:p>
            <a:pPr lvl="0"/>
            <a:r>
              <a:rPr lang="pl-PL" dirty="0"/>
              <a:t>Nagłówek</a:t>
            </a:r>
          </a:p>
        </p:txBody>
      </p:sp>
    </p:spTree>
    <p:extLst>
      <p:ext uri="{BB962C8B-B14F-4D97-AF65-F5344CB8AC3E}">
        <p14:creationId xmlns:p14="http://schemas.microsoft.com/office/powerpoint/2010/main" val="1428665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Nagłówek+zdjęcje+zawartość ">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7F16A96F-4DE0-97BF-7062-260A42873C77}"/>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C7BB247F-D47E-F314-EB92-2366C7C84A17}"/>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F84E205C-178E-4D2F-A263-90C0D7FE427E}"/>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49624" y="692150"/>
            <a:ext cx="4320831"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3888" y="692151"/>
            <a:ext cx="5472113" cy="332830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39979343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_Nagłówek+ podtytuł+zdjęcje+zawartość">
    <p:spTree>
      <p:nvGrpSpPr>
        <p:cNvPr id="1" name=""/>
        <p:cNvGrpSpPr/>
        <p:nvPr/>
      </p:nvGrpSpPr>
      <p:grpSpPr>
        <a:xfrm>
          <a:off x="0" y="0"/>
          <a:ext cx="0" cy="0"/>
          <a:chOff x="0" y="0"/>
          <a:chExt cx="0" cy="0"/>
        </a:xfrm>
      </p:grpSpPr>
      <p:sp>
        <p:nvSpPr>
          <p:cNvPr id="7" name="Dowolny kształt: kształt 6">
            <a:extLst>
              <a:ext uri="{FF2B5EF4-FFF2-40B4-BE49-F238E27FC236}">
                <a16:creationId xmlns:a16="http://schemas.microsoft.com/office/drawing/2014/main" id="{15B4E461-778B-F72F-728A-679BDC635155}"/>
              </a:ext>
            </a:extLst>
          </p:cNvPr>
          <p:cNvSpPr/>
          <p:nvPr userDrawn="1"/>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Dowolny kształt: kształt 4">
            <a:extLst>
              <a:ext uri="{FF2B5EF4-FFF2-40B4-BE49-F238E27FC236}">
                <a16:creationId xmlns:a16="http://schemas.microsoft.com/office/drawing/2014/main" id="{6CE6C41C-B1DE-B201-2293-7E229F4BE23F}"/>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kształt 5">
            <a:extLst>
              <a:ext uri="{FF2B5EF4-FFF2-40B4-BE49-F238E27FC236}">
                <a16:creationId xmlns:a16="http://schemas.microsoft.com/office/drawing/2014/main" id="{70A02ADF-7553-4E90-907E-638B9CEFD6CC}"/>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ymbol zastępczy tekstu 2">
            <a:extLst>
              <a:ext uri="{FF2B5EF4-FFF2-40B4-BE49-F238E27FC236}">
                <a16:creationId xmlns:a16="http://schemas.microsoft.com/office/drawing/2014/main" id="{B15E7959-12B1-9DD7-72EB-D30A090CB7AC}"/>
              </a:ext>
            </a:extLst>
          </p:cNvPr>
          <p:cNvSpPr>
            <a:spLocks noGrp="1"/>
          </p:cNvSpPr>
          <p:nvPr>
            <p:ph type="body" sz="quarter" idx="11" hasCustomPrompt="1"/>
          </p:nvPr>
        </p:nvSpPr>
        <p:spPr>
          <a:xfrm>
            <a:off x="623887" y="692150"/>
            <a:ext cx="5472114"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3" name="Symbol zastępczy obrazu 3">
            <a:extLst>
              <a:ext uri="{FF2B5EF4-FFF2-40B4-BE49-F238E27FC236}">
                <a16:creationId xmlns:a16="http://schemas.microsoft.com/office/drawing/2014/main" id="{61D97094-AC36-CB33-5241-8B53F51A7440}"/>
              </a:ext>
            </a:extLst>
          </p:cNvPr>
          <p:cNvSpPr>
            <a:spLocks noGrp="1"/>
          </p:cNvSpPr>
          <p:nvPr>
            <p:ph type="pic" sz="quarter" idx="12"/>
          </p:nvPr>
        </p:nvSpPr>
        <p:spPr>
          <a:xfrm>
            <a:off x="6938962" y="2181697"/>
            <a:ext cx="4629151" cy="17616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BE6197A9-DED8-0E12-6909-6B56B83FDCE0}"/>
              </a:ext>
            </a:extLst>
          </p:cNvPr>
          <p:cNvSpPr>
            <a:spLocks noGrp="1"/>
          </p:cNvSpPr>
          <p:nvPr>
            <p:ph type="body" sz="quarter" idx="13" hasCustomPrompt="1"/>
          </p:nvPr>
        </p:nvSpPr>
        <p:spPr>
          <a:xfrm>
            <a:off x="6938962" y="692150"/>
            <a:ext cx="4629151"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lvl="0"/>
            <a:r>
              <a:rPr lang="pl-PL" dirty="0" err="1"/>
              <a:t>Text</a:t>
            </a:r>
            <a:endParaRPr lang="pl-PL" dirty="0"/>
          </a:p>
        </p:txBody>
      </p:sp>
    </p:spTree>
    <p:extLst>
      <p:ext uri="{BB962C8B-B14F-4D97-AF65-F5344CB8AC3E}">
        <p14:creationId xmlns:p14="http://schemas.microsoft.com/office/powerpoint/2010/main" val="11047667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4_Nagłówek+3 zdjęcja+zawartość">
    <p:spTree>
      <p:nvGrpSpPr>
        <p:cNvPr id="1" name=""/>
        <p:cNvGrpSpPr/>
        <p:nvPr/>
      </p:nvGrpSpPr>
      <p:grpSpPr>
        <a:xfrm>
          <a:off x="0" y="0"/>
          <a:ext cx="0" cy="0"/>
          <a:chOff x="0" y="0"/>
          <a:chExt cx="0" cy="0"/>
        </a:xfrm>
      </p:grpSpPr>
      <p:sp>
        <p:nvSpPr>
          <p:cNvPr id="8" name="Dowolny kształt: kształt 7">
            <a:extLst>
              <a:ext uri="{FF2B5EF4-FFF2-40B4-BE49-F238E27FC236}">
                <a16:creationId xmlns:a16="http://schemas.microsoft.com/office/drawing/2014/main" id="{3C9CF185-D19E-1E54-965C-B4548E6B5008}"/>
              </a:ext>
            </a:extLst>
          </p:cNvPr>
          <p:cNvSpPr/>
          <p:nvPr userDrawn="1"/>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Dowolny kształt: kształt 1">
            <a:extLst>
              <a:ext uri="{FF2B5EF4-FFF2-40B4-BE49-F238E27FC236}">
                <a16:creationId xmlns:a16="http://schemas.microsoft.com/office/drawing/2014/main" id="{1DFC7DC0-A05A-34CE-9A7E-D817DC05564D}"/>
              </a:ext>
            </a:extLst>
          </p:cNvPr>
          <p:cNvSpPr/>
          <p:nvPr/>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375DCDC9-21D5-455B-B7A0-092FC6AF31D4}"/>
              </a:ext>
            </a:extLst>
          </p:cNvPr>
          <p:cNvSpPr/>
          <p:nvPr/>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obrazu 3">
            <a:extLst>
              <a:ext uri="{FF2B5EF4-FFF2-40B4-BE49-F238E27FC236}">
                <a16:creationId xmlns:a16="http://schemas.microsoft.com/office/drawing/2014/main" id="{C327D843-9289-57B3-992F-A085E29C1243}"/>
              </a:ext>
            </a:extLst>
          </p:cNvPr>
          <p:cNvSpPr>
            <a:spLocks noGrp="1"/>
          </p:cNvSpPr>
          <p:nvPr>
            <p:ph type="pic" sz="quarter" idx="13"/>
          </p:nvPr>
        </p:nvSpPr>
        <p:spPr>
          <a:xfrm>
            <a:off x="3232376" y="1973077"/>
            <a:ext cx="2308506" cy="4375150"/>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obrazu 3">
            <a:extLst>
              <a:ext uri="{FF2B5EF4-FFF2-40B4-BE49-F238E27FC236}">
                <a16:creationId xmlns:a16="http://schemas.microsoft.com/office/drawing/2014/main" id="{6CD1887B-50FB-CCA4-9062-200641E2A473}"/>
              </a:ext>
            </a:extLst>
          </p:cNvPr>
          <p:cNvSpPr>
            <a:spLocks noGrp="1"/>
          </p:cNvSpPr>
          <p:nvPr>
            <p:ph type="pic" sz="quarter" idx="15"/>
          </p:nvPr>
        </p:nvSpPr>
        <p:spPr>
          <a:xfrm>
            <a:off x="781051" y="1973077"/>
            <a:ext cx="2308505" cy="1557249"/>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Symbol zastępczy obrazu 3">
            <a:extLst>
              <a:ext uri="{FF2B5EF4-FFF2-40B4-BE49-F238E27FC236}">
                <a16:creationId xmlns:a16="http://schemas.microsoft.com/office/drawing/2014/main" id="{C6C6640A-5C25-A866-72C2-FD81459034B0}"/>
              </a:ext>
            </a:extLst>
          </p:cNvPr>
          <p:cNvSpPr>
            <a:spLocks noGrp="1"/>
          </p:cNvSpPr>
          <p:nvPr>
            <p:ph type="pic" sz="quarter" idx="16"/>
          </p:nvPr>
        </p:nvSpPr>
        <p:spPr>
          <a:xfrm>
            <a:off x="1314451" y="3714749"/>
            <a:ext cx="1775106" cy="205422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5" name="Symbol zastępczy tekstu 2">
            <a:extLst>
              <a:ext uri="{FF2B5EF4-FFF2-40B4-BE49-F238E27FC236}">
                <a16:creationId xmlns:a16="http://schemas.microsoft.com/office/drawing/2014/main" id="{B346EC14-BC11-0AFD-93BC-579D93B47DC9}"/>
              </a:ext>
            </a:extLst>
          </p:cNvPr>
          <p:cNvSpPr>
            <a:spLocks noGrp="1"/>
          </p:cNvSpPr>
          <p:nvPr>
            <p:ph type="body" sz="quarter" idx="11" hasCustomPrompt="1"/>
          </p:nvPr>
        </p:nvSpPr>
        <p:spPr>
          <a:xfrm>
            <a:off x="623886" y="692150"/>
            <a:ext cx="66246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28408297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5_Nagłówek+zdjęcje+zawartość">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623888" y="692150"/>
            <a:ext cx="4320831" cy="426085"/>
          </a:xfrm>
          <a:prstGeom prst="rect">
            <a:avLst/>
          </a:prstGeom>
        </p:spPr>
        <p:txBody>
          <a:bodyPr lIns="0" tIns="0" rIns="0" bIns="0"/>
          <a:lstStyle>
            <a:lvl1pPr marL="0" indent="0">
              <a:lnSpc>
                <a:spcPct val="100000"/>
              </a:lnSpc>
              <a:spcBef>
                <a:spcPts val="0"/>
              </a:spcBef>
              <a:buNone/>
              <a:defRPr sz="3200" b="0">
                <a:solidFill>
                  <a:schemeClr val="tx1"/>
                </a:solidFill>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096000" y="692151"/>
            <a:ext cx="5472113" cy="332830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3188521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6_Nagłówek+zdjęcje+zawartość ">
    <p:spTree>
      <p:nvGrpSpPr>
        <p:cNvPr id="1" name=""/>
        <p:cNvGrpSpPr/>
        <p:nvPr/>
      </p:nvGrpSpPr>
      <p:grpSpPr>
        <a:xfrm>
          <a:off x="0" y="0"/>
          <a:ext cx="0" cy="0"/>
          <a:chOff x="0" y="0"/>
          <a:chExt cx="0" cy="0"/>
        </a:xfrm>
      </p:grpSpPr>
      <p:sp>
        <p:nvSpPr>
          <p:cNvPr id="6" name="Symbol zastępczy tekstu 2">
            <a:extLst>
              <a:ext uri="{FF2B5EF4-FFF2-40B4-BE49-F238E27FC236}">
                <a16:creationId xmlns:a16="http://schemas.microsoft.com/office/drawing/2014/main" id="{7DC2789F-2A20-47A6-90CC-538717959AAF}"/>
              </a:ext>
            </a:extLst>
          </p:cNvPr>
          <p:cNvSpPr>
            <a:spLocks noGrp="1"/>
          </p:cNvSpPr>
          <p:nvPr>
            <p:ph type="body" sz="quarter" idx="11" hasCustomPrompt="1"/>
          </p:nvPr>
        </p:nvSpPr>
        <p:spPr>
          <a:xfrm>
            <a:off x="623886" y="692150"/>
            <a:ext cx="65103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14" name="Symbol zastępczy obrazu 13">
            <a:extLst>
              <a:ext uri="{FF2B5EF4-FFF2-40B4-BE49-F238E27FC236}">
                <a16:creationId xmlns:a16="http://schemas.microsoft.com/office/drawing/2014/main" id="{EC0D59E3-470E-4916-AC6E-702DE36F4279}"/>
              </a:ext>
            </a:extLst>
          </p:cNvPr>
          <p:cNvSpPr>
            <a:spLocks noGrp="1"/>
          </p:cNvSpPr>
          <p:nvPr>
            <p:ph type="pic" sz="quarter" idx="13"/>
          </p:nvPr>
        </p:nvSpPr>
        <p:spPr>
          <a:xfrm>
            <a:off x="7248110" y="-1"/>
            <a:ext cx="4320002" cy="6453189"/>
          </a:xfrm>
          <a:custGeom>
            <a:avLst/>
            <a:gdLst>
              <a:gd name="connsiteX0" fmla="*/ 0 w 4320002"/>
              <a:gd name="connsiteY0" fmla="*/ 0 h 6453189"/>
              <a:gd name="connsiteX1" fmla="*/ 4320000 w 4320002"/>
              <a:gd name="connsiteY1" fmla="*/ 0 h 6453189"/>
              <a:gd name="connsiteX2" fmla="*/ 4320000 w 4320002"/>
              <a:gd name="connsiteY2" fmla="*/ 692151 h 6453189"/>
              <a:gd name="connsiteX3" fmla="*/ 4320002 w 4320002"/>
              <a:gd name="connsiteY3" fmla="*/ 692151 h 6453189"/>
              <a:gd name="connsiteX4" fmla="*/ 4320002 w 4320002"/>
              <a:gd name="connsiteY4" fmla="*/ 5922646 h 6453189"/>
              <a:gd name="connsiteX5" fmla="*/ 3904872 w 4320002"/>
              <a:gd name="connsiteY5" fmla="*/ 5922646 h 6453189"/>
              <a:gd name="connsiteX6" fmla="*/ 3904872 w 4320002"/>
              <a:gd name="connsiteY6" fmla="*/ 6246496 h 6453189"/>
              <a:gd name="connsiteX7" fmla="*/ 4320002 w 4320002"/>
              <a:gd name="connsiteY7" fmla="*/ 6246496 h 6453189"/>
              <a:gd name="connsiteX8" fmla="*/ 4320002 w 4320002"/>
              <a:gd name="connsiteY8" fmla="*/ 6453189 h 6453189"/>
              <a:gd name="connsiteX9" fmla="*/ 2 w 4320002"/>
              <a:gd name="connsiteY9" fmla="*/ 6453189 h 6453189"/>
              <a:gd name="connsiteX10" fmla="*/ 2 w 4320002"/>
              <a:gd name="connsiteY10" fmla="*/ 3742571 h 6453189"/>
              <a:gd name="connsiteX11" fmla="*/ 0 w 4320002"/>
              <a:gd name="connsiteY11" fmla="*/ 3742571 h 6453189"/>
              <a:gd name="connsiteX0" fmla="*/ 0 w 4320002"/>
              <a:gd name="connsiteY0" fmla="*/ 0 h 6453189"/>
              <a:gd name="connsiteX1" fmla="*/ 4320000 w 4320002"/>
              <a:gd name="connsiteY1" fmla="*/ 0 h 6453189"/>
              <a:gd name="connsiteX2" fmla="*/ 4320000 w 4320002"/>
              <a:gd name="connsiteY2" fmla="*/ 692151 h 6453189"/>
              <a:gd name="connsiteX3" fmla="*/ 4320002 w 4320002"/>
              <a:gd name="connsiteY3" fmla="*/ 692151 h 6453189"/>
              <a:gd name="connsiteX4" fmla="*/ 4320002 w 4320002"/>
              <a:gd name="connsiteY4" fmla="*/ 5922646 h 6453189"/>
              <a:gd name="connsiteX5" fmla="*/ 3904872 w 4320002"/>
              <a:gd name="connsiteY5" fmla="*/ 6246496 h 6453189"/>
              <a:gd name="connsiteX6" fmla="*/ 4320002 w 4320002"/>
              <a:gd name="connsiteY6" fmla="*/ 6246496 h 6453189"/>
              <a:gd name="connsiteX7" fmla="*/ 4320002 w 4320002"/>
              <a:gd name="connsiteY7" fmla="*/ 6453189 h 6453189"/>
              <a:gd name="connsiteX8" fmla="*/ 2 w 4320002"/>
              <a:gd name="connsiteY8" fmla="*/ 6453189 h 6453189"/>
              <a:gd name="connsiteX9" fmla="*/ 2 w 4320002"/>
              <a:gd name="connsiteY9" fmla="*/ 3742571 h 6453189"/>
              <a:gd name="connsiteX10" fmla="*/ 0 w 4320002"/>
              <a:gd name="connsiteY10" fmla="*/ 3742571 h 6453189"/>
              <a:gd name="connsiteX11" fmla="*/ 0 w 4320002"/>
              <a:gd name="connsiteY11" fmla="*/ 0 h 6453189"/>
              <a:gd name="connsiteX0" fmla="*/ 0 w 4320002"/>
              <a:gd name="connsiteY0" fmla="*/ 0 h 6453189"/>
              <a:gd name="connsiteX1" fmla="*/ 4320000 w 4320002"/>
              <a:gd name="connsiteY1" fmla="*/ 0 h 6453189"/>
              <a:gd name="connsiteX2" fmla="*/ 4320000 w 4320002"/>
              <a:gd name="connsiteY2" fmla="*/ 692151 h 6453189"/>
              <a:gd name="connsiteX3" fmla="*/ 4320002 w 4320002"/>
              <a:gd name="connsiteY3" fmla="*/ 692151 h 6453189"/>
              <a:gd name="connsiteX4" fmla="*/ 4320002 w 4320002"/>
              <a:gd name="connsiteY4" fmla="*/ 5922646 h 6453189"/>
              <a:gd name="connsiteX5" fmla="*/ 4320002 w 4320002"/>
              <a:gd name="connsiteY5" fmla="*/ 6246496 h 6453189"/>
              <a:gd name="connsiteX6" fmla="*/ 4320002 w 4320002"/>
              <a:gd name="connsiteY6" fmla="*/ 6453189 h 6453189"/>
              <a:gd name="connsiteX7" fmla="*/ 2 w 4320002"/>
              <a:gd name="connsiteY7" fmla="*/ 6453189 h 6453189"/>
              <a:gd name="connsiteX8" fmla="*/ 2 w 4320002"/>
              <a:gd name="connsiteY8" fmla="*/ 3742571 h 6453189"/>
              <a:gd name="connsiteX9" fmla="*/ 0 w 4320002"/>
              <a:gd name="connsiteY9" fmla="*/ 3742571 h 6453189"/>
              <a:gd name="connsiteX10" fmla="*/ 0 w 4320002"/>
              <a:gd name="connsiteY10" fmla="*/ 0 h 645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20002" h="6453189">
                <a:moveTo>
                  <a:pt x="0" y="0"/>
                </a:moveTo>
                <a:lnTo>
                  <a:pt x="4320000" y="0"/>
                </a:lnTo>
                <a:lnTo>
                  <a:pt x="4320000" y="692151"/>
                </a:lnTo>
                <a:lnTo>
                  <a:pt x="4320002" y="692151"/>
                </a:lnTo>
                <a:lnTo>
                  <a:pt x="4320002" y="5922646"/>
                </a:lnTo>
                <a:lnTo>
                  <a:pt x="4320002" y="6246496"/>
                </a:lnTo>
                <a:lnTo>
                  <a:pt x="4320002" y="6453189"/>
                </a:lnTo>
                <a:lnTo>
                  <a:pt x="2" y="6453189"/>
                </a:lnTo>
                <a:lnTo>
                  <a:pt x="2" y="3742571"/>
                </a:lnTo>
                <a:lnTo>
                  <a:pt x="0" y="3742571"/>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17565458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7_Nagłówek+3 zdjęcja+zawartość">
    <p:spTree>
      <p:nvGrpSpPr>
        <p:cNvPr id="1" name=""/>
        <p:cNvGrpSpPr/>
        <p:nvPr/>
      </p:nvGrpSpPr>
      <p:grpSpPr>
        <a:xfrm>
          <a:off x="0" y="0"/>
          <a:ext cx="0" cy="0"/>
          <a:chOff x="0" y="0"/>
          <a:chExt cx="0" cy="0"/>
        </a:xfrm>
      </p:grpSpPr>
      <p:sp>
        <p:nvSpPr>
          <p:cNvPr id="3" name="Symbol zastępczy obrazu 3">
            <a:extLst>
              <a:ext uri="{FF2B5EF4-FFF2-40B4-BE49-F238E27FC236}">
                <a16:creationId xmlns:a16="http://schemas.microsoft.com/office/drawing/2014/main" id="{C327D843-9289-57B3-992F-A085E29C1243}"/>
              </a:ext>
            </a:extLst>
          </p:cNvPr>
          <p:cNvSpPr>
            <a:spLocks noGrp="1"/>
          </p:cNvSpPr>
          <p:nvPr>
            <p:ph type="pic" sz="quarter" idx="13"/>
          </p:nvPr>
        </p:nvSpPr>
        <p:spPr>
          <a:xfrm>
            <a:off x="9259607" y="1187466"/>
            <a:ext cx="2308506" cy="4375150"/>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obrazu 3">
            <a:extLst>
              <a:ext uri="{FF2B5EF4-FFF2-40B4-BE49-F238E27FC236}">
                <a16:creationId xmlns:a16="http://schemas.microsoft.com/office/drawing/2014/main" id="{6CD1887B-50FB-CCA4-9062-200641E2A473}"/>
              </a:ext>
            </a:extLst>
          </p:cNvPr>
          <p:cNvSpPr>
            <a:spLocks noGrp="1"/>
          </p:cNvSpPr>
          <p:nvPr>
            <p:ph type="pic" sz="quarter" idx="15"/>
          </p:nvPr>
        </p:nvSpPr>
        <p:spPr>
          <a:xfrm>
            <a:off x="7341681" y="1187466"/>
            <a:ext cx="1775106" cy="1557249"/>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Symbol zastępczy obrazu 3">
            <a:extLst>
              <a:ext uri="{FF2B5EF4-FFF2-40B4-BE49-F238E27FC236}">
                <a16:creationId xmlns:a16="http://schemas.microsoft.com/office/drawing/2014/main" id="{C6C6640A-5C25-A866-72C2-FD81459034B0}"/>
              </a:ext>
            </a:extLst>
          </p:cNvPr>
          <p:cNvSpPr>
            <a:spLocks noGrp="1"/>
          </p:cNvSpPr>
          <p:nvPr>
            <p:ph type="pic" sz="quarter" idx="16"/>
          </p:nvPr>
        </p:nvSpPr>
        <p:spPr>
          <a:xfrm>
            <a:off x="6096000" y="2929138"/>
            <a:ext cx="3020788" cy="205422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5" name="Symbol zastępczy tekstu 2">
            <a:extLst>
              <a:ext uri="{FF2B5EF4-FFF2-40B4-BE49-F238E27FC236}">
                <a16:creationId xmlns:a16="http://schemas.microsoft.com/office/drawing/2014/main" id="{B346EC14-BC11-0AFD-93BC-579D93B47DC9}"/>
              </a:ext>
            </a:extLst>
          </p:cNvPr>
          <p:cNvSpPr>
            <a:spLocks noGrp="1"/>
          </p:cNvSpPr>
          <p:nvPr>
            <p:ph type="body" sz="quarter" idx="11" hasCustomPrompt="1"/>
          </p:nvPr>
        </p:nvSpPr>
        <p:spPr>
          <a:xfrm>
            <a:off x="623886" y="692150"/>
            <a:ext cx="66246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4075970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8_Nagłówek+zdjęcje+zawartość">
    <p:spTree>
      <p:nvGrpSpPr>
        <p:cNvPr id="1" name=""/>
        <p:cNvGrpSpPr/>
        <p:nvPr/>
      </p:nvGrpSpPr>
      <p:grpSpPr>
        <a:xfrm>
          <a:off x="0" y="0"/>
          <a:ext cx="0" cy="0"/>
          <a:chOff x="0" y="0"/>
          <a:chExt cx="0" cy="0"/>
        </a:xfrm>
      </p:grpSpPr>
      <p:sp>
        <p:nvSpPr>
          <p:cNvPr id="6" name="Symbol zastępczy obrazu 9">
            <a:extLst>
              <a:ext uri="{FF2B5EF4-FFF2-40B4-BE49-F238E27FC236}">
                <a16:creationId xmlns:a16="http://schemas.microsoft.com/office/drawing/2014/main" id="{10EA9896-7034-470F-8E32-B22BEE611B11}"/>
              </a:ext>
            </a:extLst>
          </p:cNvPr>
          <p:cNvSpPr>
            <a:spLocks noGrp="1"/>
          </p:cNvSpPr>
          <p:nvPr>
            <p:ph type="pic" sz="quarter" idx="16"/>
          </p:nvPr>
        </p:nvSpPr>
        <p:spPr>
          <a:xfrm>
            <a:off x="6095999" y="404812"/>
            <a:ext cx="5691185" cy="6048376"/>
          </a:xfrm>
          <a:custGeom>
            <a:avLst/>
            <a:gdLst>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056982 w 5691185"/>
              <a:gd name="connsiteY8" fmla="*/ 5517833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17833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69135 w 5691185"/>
              <a:gd name="connsiteY9" fmla="*/ 583787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91185" h="6048376">
                <a:moveTo>
                  <a:pt x="0" y="0"/>
                </a:moveTo>
                <a:lnTo>
                  <a:pt x="2965450" y="0"/>
                </a:lnTo>
                <a:lnTo>
                  <a:pt x="3949700" y="0"/>
                </a:lnTo>
                <a:lnTo>
                  <a:pt x="5472112" y="0"/>
                </a:lnTo>
                <a:lnTo>
                  <a:pt x="5691185" y="0"/>
                </a:lnTo>
                <a:lnTo>
                  <a:pt x="5691185" y="287338"/>
                </a:lnTo>
                <a:lnTo>
                  <a:pt x="5691185" y="3246438"/>
                </a:lnTo>
                <a:lnTo>
                  <a:pt x="5691185" y="5517833"/>
                </a:lnTo>
                <a:lnTo>
                  <a:pt x="5470928" y="5519850"/>
                </a:lnTo>
                <a:cubicBezTo>
                  <a:pt x="5473169" y="5717447"/>
                  <a:pt x="5466894" y="5700788"/>
                  <a:pt x="5469135" y="5837873"/>
                </a:cubicBezTo>
                <a:lnTo>
                  <a:pt x="5691185" y="5841683"/>
                </a:lnTo>
                <a:lnTo>
                  <a:pt x="5691185" y="6048376"/>
                </a:lnTo>
                <a:lnTo>
                  <a:pt x="5486377" y="6048376"/>
                </a:lnTo>
                <a:lnTo>
                  <a:pt x="5472112" y="6048376"/>
                </a:lnTo>
                <a:lnTo>
                  <a:pt x="5251604" y="6048376"/>
                </a:lnTo>
                <a:lnTo>
                  <a:pt x="5017261" y="6048376"/>
                </a:lnTo>
                <a:lnTo>
                  <a:pt x="3949700" y="6048376"/>
                </a:lnTo>
                <a:lnTo>
                  <a:pt x="2965451" y="6048376"/>
                </a:lnTo>
                <a:lnTo>
                  <a:pt x="2965450" y="6048376"/>
                </a:lnTo>
                <a:lnTo>
                  <a:pt x="1947385" y="6048376"/>
                </a:lnTo>
                <a:lnTo>
                  <a:pt x="1152112" y="6048376"/>
                </a:lnTo>
                <a:lnTo>
                  <a:pt x="780364" y="6048376"/>
                </a:lnTo>
                <a:lnTo>
                  <a:pt x="0" y="6048376"/>
                </a:lnTo>
                <a:lnTo>
                  <a:pt x="0" y="0"/>
                </a:lnTo>
                <a:close/>
              </a:path>
            </a:pathLst>
          </a:custGeom>
          <a:solidFill>
            <a:schemeClr val="bg1">
              <a:lumMod val="95000"/>
            </a:schemeClr>
          </a:solidFill>
        </p:spPr>
        <p:txBody>
          <a:bodyPr wrap="square">
            <a:noAutofit/>
          </a:bodyPr>
          <a:lstStyle>
            <a:lvl1pPr>
              <a:defRPr lang="en-US" sz="900"/>
            </a:lvl1pPr>
          </a:lstStyle>
          <a:p>
            <a:pPr marL="0" lvl="0" indent="0">
              <a:buNone/>
            </a:pPr>
            <a:r>
              <a:rPr lang="pl-PL"/>
              <a:t>Kliknij ikonę, aby dodać obraz</a:t>
            </a:r>
            <a:endParaRPr lang="en-US"/>
          </a:p>
        </p:txBody>
      </p:sp>
      <p:sp>
        <p:nvSpPr>
          <p:cNvPr id="2" name="Symbol zastępczy tekstu 2">
            <a:extLst>
              <a:ext uri="{FF2B5EF4-FFF2-40B4-BE49-F238E27FC236}">
                <a16:creationId xmlns:a16="http://schemas.microsoft.com/office/drawing/2014/main" id="{9D26AA11-506E-57B8-31F1-A0934E5423F3}"/>
              </a:ext>
            </a:extLst>
          </p:cNvPr>
          <p:cNvSpPr>
            <a:spLocks noGrp="1"/>
          </p:cNvSpPr>
          <p:nvPr>
            <p:ph type="body" sz="quarter" idx="11" hasCustomPrompt="1"/>
          </p:nvPr>
        </p:nvSpPr>
        <p:spPr>
          <a:xfrm>
            <a:off x="623886" y="692150"/>
            <a:ext cx="5472114"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7605197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9_Nagłówek+zdjęcje+zawartość">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endParaRPr lang="pl-PL" dirty="0"/>
          </a:p>
        </p:txBody>
      </p:sp>
      <p:sp>
        <p:nvSpPr>
          <p:cNvPr id="2" name="Symbol zastępczy tekstu 2">
            <a:extLst>
              <a:ext uri="{FF2B5EF4-FFF2-40B4-BE49-F238E27FC236}">
                <a16:creationId xmlns:a16="http://schemas.microsoft.com/office/drawing/2014/main" id="{B3949A4C-56CC-8D7D-3991-745478E4BBED}"/>
              </a:ext>
            </a:extLst>
          </p:cNvPr>
          <p:cNvSpPr>
            <a:spLocks noGrp="1"/>
          </p:cNvSpPr>
          <p:nvPr>
            <p:ph type="body" sz="quarter" idx="11" hasCustomPrompt="1"/>
          </p:nvPr>
        </p:nvSpPr>
        <p:spPr>
          <a:xfrm>
            <a:off x="623886" y="2992901"/>
            <a:ext cx="65103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23363542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0_Nagłówek+zdjęcje+zawartość">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55434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2" name="Symbol zastępczy tekstu 2">
            <a:extLst>
              <a:ext uri="{FF2B5EF4-FFF2-40B4-BE49-F238E27FC236}">
                <a16:creationId xmlns:a16="http://schemas.microsoft.com/office/drawing/2014/main" id="{C2DE4EB9-6566-8D87-7AF9-9397C4A2D8CE}"/>
              </a:ext>
            </a:extLst>
          </p:cNvPr>
          <p:cNvSpPr>
            <a:spLocks noGrp="1"/>
          </p:cNvSpPr>
          <p:nvPr>
            <p:ph type="body" sz="quarter" idx="11" hasCustomPrompt="1"/>
          </p:nvPr>
        </p:nvSpPr>
        <p:spPr>
          <a:xfrm>
            <a:off x="623886" y="692150"/>
            <a:ext cx="65103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27973559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1_Nagłówek+zdjęcje+zawartość">
    <p:spTree>
      <p:nvGrpSpPr>
        <p:cNvPr id="1" name=""/>
        <p:cNvGrpSpPr/>
        <p:nvPr/>
      </p:nvGrpSpPr>
      <p:grpSpPr>
        <a:xfrm>
          <a:off x="0" y="0"/>
          <a:ext cx="0" cy="0"/>
          <a:chOff x="0" y="0"/>
          <a:chExt cx="0" cy="0"/>
        </a:xfrm>
      </p:grpSpPr>
      <p:sp>
        <p:nvSpPr>
          <p:cNvPr id="4" name="Symbol zastępczy obrazu 15">
            <a:extLst>
              <a:ext uri="{FF2B5EF4-FFF2-40B4-BE49-F238E27FC236}">
                <a16:creationId xmlns:a16="http://schemas.microsoft.com/office/drawing/2014/main" id="{10190672-3451-427D-8891-F31755B931A1}"/>
              </a:ext>
            </a:extLst>
          </p:cNvPr>
          <p:cNvSpPr>
            <a:spLocks noGrp="1"/>
          </p:cNvSpPr>
          <p:nvPr>
            <p:ph type="pic" sz="quarter" idx="12"/>
          </p:nvPr>
        </p:nvSpPr>
        <p:spPr>
          <a:xfrm>
            <a:off x="8580434" y="692150"/>
            <a:ext cx="2987678"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55434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2" name="Symbol zastępczy tekstu 2">
            <a:extLst>
              <a:ext uri="{FF2B5EF4-FFF2-40B4-BE49-F238E27FC236}">
                <a16:creationId xmlns:a16="http://schemas.microsoft.com/office/drawing/2014/main" id="{ED5BE99B-5099-A7AD-5597-79CEED03C95D}"/>
              </a:ext>
            </a:extLst>
          </p:cNvPr>
          <p:cNvSpPr>
            <a:spLocks noGrp="1"/>
          </p:cNvSpPr>
          <p:nvPr>
            <p:ph type="body" sz="quarter" idx="11" hasCustomPrompt="1"/>
          </p:nvPr>
        </p:nvSpPr>
        <p:spPr>
          <a:xfrm>
            <a:off x="623886" y="692150"/>
            <a:ext cx="771048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27553231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12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99AC3C89-86A8-5383-BBD0-070C3B833F60}"/>
              </a:ext>
            </a:extLst>
          </p:cNvPr>
          <p:cNvSpPr/>
          <p:nvPr userDrawn="1"/>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Prostokąt 3">
            <a:extLst>
              <a:ext uri="{FF2B5EF4-FFF2-40B4-BE49-F238E27FC236}">
                <a16:creationId xmlns:a16="http://schemas.microsoft.com/office/drawing/2014/main" id="{E9FBB4B8-3A9C-C106-B2F1-68C5738B36EB}"/>
              </a:ext>
            </a:extLst>
          </p:cNvPr>
          <p:cNvSpPr/>
          <p:nvPr/>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Prostokąt 1">
            <a:extLst>
              <a:ext uri="{FF2B5EF4-FFF2-40B4-BE49-F238E27FC236}">
                <a16:creationId xmlns:a16="http://schemas.microsoft.com/office/drawing/2014/main" id="{A0700E63-5708-49F4-BA22-34266D4851F3}"/>
              </a:ext>
            </a:extLst>
          </p:cNvPr>
          <p:cNvSpPr/>
          <p:nvPr/>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8" name="Prostokąt 7">
            <a:extLst>
              <a:ext uri="{FF2B5EF4-FFF2-40B4-BE49-F238E27FC236}">
                <a16:creationId xmlns:a16="http://schemas.microsoft.com/office/drawing/2014/main" id="{6FE3064D-9631-4052-AD90-C7FA217382BE}"/>
              </a:ext>
            </a:extLst>
          </p:cNvPr>
          <p:cNvSpPr/>
          <p:nvPr/>
        </p:nvSpPr>
        <p:spPr>
          <a:xfrm>
            <a:off x="6879436" y="1365558"/>
            <a:ext cx="4119459" cy="412688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ymbol zastępczy obrazu 3">
            <a:extLst>
              <a:ext uri="{FF2B5EF4-FFF2-40B4-BE49-F238E27FC236}">
                <a16:creationId xmlns:a16="http://schemas.microsoft.com/office/drawing/2014/main" id="{1E4DDB97-951A-4A7C-BD2C-D22A6868065A}"/>
              </a:ext>
            </a:extLst>
          </p:cNvPr>
          <p:cNvSpPr>
            <a:spLocks noGrp="1"/>
          </p:cNvSpPr>
          <p:nvPr>
            <p:ph type="pic" sz="quarter" idx="12"/>
          </p:nvPr>
        </p:nvSpPr>
        <p:spPr>
          <a:xfrm>
            <a:off x="7006555" y="1495897"/>
            <a:ext cx="3866015" cy="386601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A37E021D-0B25-29DB-2644-D93C2FFF07D2}"/>
              </a:ext>
            </a:extLst>
          </p:cNvPr>
          <p:cNvSpPr>
            <a:spLocks noGrp="1"/>
          </p:cNvSpPr>
          <p:nvPr>
            <p:ph type="body" sz="quarter" idx="11" hasCustomPrompt="1"/>
          </p:nvPr>
        </p:nvSpPr>
        <p:spPr>
          <a:xfrm>
            <a:off x="623887" y="692150"/>
            <a:ext cx="5472114"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6215450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3_Nagłówek+zdjęcje+zawartość">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BE7919FC-1A09-88A4-2B36-47F035E14765}"/>
              </a:ext>
            </a:extLst>
          </p:cNvPr>
          <p:cNvSpPr/>
          <p:nvPr userDrawn="1"/>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rostokąt 5">
            <a:extLst>
              <a:ext uri="{FF2B5EF4-FFF2-40B4-BE49-F238E27FC236}">
                <a16:creationId xmlns:a16="http://schemas.microsoft.com/office/drawing/2014/main" id="{ECDAF1E4-0176-B507-D4F9-F84EFF4EEB74}"/>
              </a:ext>
            </a:extLst>
          </p:cNvPr>
          <p:cNvSpPr/>
          <p:nvPr userDrawn="1"/>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olny kształt: kształt 3">
            <a:extLst>
              <a:ext uri="{FF2B5EF4-FFF2-40B4-BE49-F238E27FC236}">
                <a16:creationId xmlns:a16="http://schemas.microsoft.com/office/drawing/2014/main" id="{3D608FC1-9081-0A60-FF61-1496B0C38C64}"/>
              </a:ext>
            </a:extLst>
          </p:cNvPr>
          <p:cNvSpPr/>
          <p:nvPr/>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rostokąt 2">
            <a:extLst>
              <a:ext uri="{FF2B5EF4-FFF2-40B4-BE49-F238E27FC236}">
                <a16:creationId xmlns:a16="http://schemas.microsoft.com/office/drawing/2014/main" id="{E932FA63-DCAA-6FB3-8E48-567B56CC98E5}"/>
              </a:ext>
            </a:extLst>
          </p:cNvPr>
          <p:cNvSpPr/>
          <p:nvPr/>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olny kształt: kształt 8">
            <a:extLst>
              <a:ext uri="{FF2B5EF4-FFF2-40B4-BE49-F238E27FC236}">
                <a16:creationId xmlns:a16="http://schemas.microsoft.com/office/drawing/2014/main" id="{2245D466-D210-4E1A-A350-CF58CF7E167A}"/>
              </a:ext>
            </a:extLst>
          </p:cNvPr>
          <p:cNvSpPr/>
          <p:nvPr/>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Symbol zastępczy tekstu 2">
            <a:extLst>
              <a:ext uri="{FF2B5EF4-FFF2-40B4-BE49-F238E27FC236}">
                <a16:creationId xmlns:a16="http://schemas.microsoft.com/office/drawing/2014/main" id="{7C7735C6-99EF-4EF1-ABC8-5A6CC3357E7A}"/>
              </a:ext>
            </a:extLst>
          </p:cNvPr>
          <p:cNvSpPr>
            <a:spLocks noGrp="1"/>
          </p:cNvSpPr>
          <p:nvPr>
            <p:ph type="body" sz="quarter" idx="13" hasCustomPrompt="1"/>
          </p:nvPr>
        </p:nvSpPr>
        <p:spPr>
          <a:xfrm>
            <a:off x="6797964" y="1904807"/>
            <a:ext cx="4444343" cy="426085"/>
          </a:xfrm>
          <a:prstGeom prst="rect">
            <a:avLst/>
          </a:prstGeom>
        </p:spPr>
        <p:txBody>
          <a:bodyPr lIns="0" tIns="0" rIns="0" bIns="0"/>
          <a:lstStyle>
            <a:lvl1pPr marL="0" indent="0">
              <a:lnSpc>
                <a:spcPct val="100000"/>
              </a:lnSpc>
              <a:spcBef>
                <a:spcPts val="0"/>
              </a:spcBef>
              <a:buNone/>
              <a:defRPr sz="2800">
                <a:latin typeface="Montserrat SemiBold" panose="00000700000000000000" pitchFamily="2" charset="-18"/>
              </a:defRPr>
            </a:lvl1pPr>
          </a:lstStyle>
          <a:p>
            <a:pPr lvl="0"/>
            <a:r>
              <a:rPr lang="pl-PL" dirty="0"/>
              <a:t>Nagłówek</a:t>
            </a:r>
          </a:p>
        </p:txBody>
      </p:sp>
      <p:sp>
        <p:nvSpPr>
          <p:cNvPr id="17" name="Symbol zastępczy obrazu 3">
            <a:extLst>
              <a:ext uri="{FF2B5EF4-FFF2-40B4-BE49-F238E27FC236}">
                <a16:creationId xmlns:a16="http://schemas.microsoft.com/office/drawing/2014/main" id="{AB5DBCC9-D06C-427B-BB43-EB54A000642B}"/>
              </a:ext>
            </a:extLst>
          </p:cNvPr>
          <p:cNvSpPr>
            <a:spLocks noGrp="1"/>
          </p:cNvSpPr>
          <p:nvPr>
            <p:ph type="pic" sz="quarter" idx="12"/>
          </p:nvPr>
        </p:nvSpPr>
        <p:spPr>
          <a:xfrm>
            <a:off x="1101077" y="1279668"/>
            <a:ext cx="4298661" cy="4298661"/>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2833167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4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8B3BA4E4-2BC0-04C9-7ECE-1ED101579BCD}"/>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Prostokąt 3">
            <a:extLst>
              <a:ext uri="{FF2B5EF4-FFF2-40B4-BE49-F238E27FC236}">
                <a16:creationId xmlns:a16="http://schemas.microsoft.com/office/drawing/2014/main" id="{8C1E1A78-1032-F962-3D13-D04680E54751}"/>
              </a:ext>
            </a:extLst>
          </p:cNvPr>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Prostokąt 1">
            <a:extLst>
              <a:ext uri="{FF2B5EF4-FFF2-40B4-BE49-F238E27FC236}">
                <a16:creationId xmlns:a16="http://schemas.microsoft.com/office/drawing/2014/main" id="{A0700E63-5708-49F4-BA22-34266D4851F3}"/>
              </a:ext>
            </a:extLst>
          </p:cNvPr>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12" name="Symbol zastępczy obrazu 3">
            <a:extLst>
              <a:ext uri="{FF2B5EF4-FFF2-40B4-BE49-F238E27FC236}">
                <a16:creationId xmlns:a16="http://schemas.microsoft.com/office/drawing/2014/main" id="{1E4DDB97-951A-4A7C-BD2C-D22A6868065A}"/>
              </a:ext>
            </a:extLst>
          </p:cNvPr>
          <p:cNvSpPr>
            <a:spLocks noGrp="1"/>
          </p:cNvSpPr>
          <p:nvPr>
            <p:ph type="pic" sz="quarter" idx="12"/>
          </p:nvPr>
        </p:nvSpPr>
        <p:spPr>
          <a:xfrm>
            <a:off x="1114991" y="1495897"/>
            <a:ext cx="3866015" cy="386601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99EBDE2B-51AD-F43B-F554-E3FEA3BCE8F9}"/>
              </a:ext>
            </a:extLst>
          </p:cNvPr>
          <p:cNvSpPr>
            <a:spLocks noGrp="1"/>
          </p:cNvSpPr>
          <p:nvPr>
            <p:ph type="body" sz="quarter" idx="13" hasCustomPrompt="1"/>
          </p:nvPr>
        </p:nvSpPr>
        <p:spPr>
          <a:xfrm>
            <a:off x="6648450" y="692150"/>
            <a:ext cx="4919663"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8080580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5_Nagłówek+zdjęcje+zawartość">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80E5A107-A9E0-73CA-CC7D-9159BBED8D91}"/>
              </a:ext>
            </a:extLst>
          </p:cNvPr>
          <p:cNvSpPr/>
          <p:nvPr/>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F191E851-4828-A246-ECD6-ACDD7A891F9E}"/>
              </a:ext>
            </a:extLst>
          </p:cNvPr>
          <p:cNvSpPr/>
          <p:nvPr userDrawn="1"/>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rostokąt 5">
            <a:extLst>
              <a:ext uri="{FF2B5EF4-FFF2-40B4-BE49-F238E27FC236}">
                <a16:creationId xmlns:a16="http://schemas.microsoft.com/office/drawing/2014/main" id="{F8C9F0DA-C8B8-CF2A-AAE1-E7F29BFA1705}"/>
              </a:ext>
            </a:extLst>
          </p:cNvPr>
          <p:cNvSpPr/>
          <p:nvPr userDrawn="1"/>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rostokąt 3">
            <a:extLst>
              <a:ext uri="{FF2B5EF4-FFF2-40B4-BE49-F238E27FC236}">
                <a16:creationId xmlns:a16="http://schemas.microsoft.com/office/drawing/2014/main" id="{F1040E0E-C979-1CC0-4FDC-9F23D8479D11}"/>
              </a:ext>
            </a:extLst>
          </p:cNvPr>
          <p:cNvSpPr/>
          <p:nvPr/>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olny kształt: kształt 12">
            <a:extLst>
              <a:ext uri="{FF2B5EF4-FFF2-40B4-BE49-F238E27FC236}">
                <a16:creationId xmlns:a16="http://schemas.microsoft.com/office/drawing/2014/main" id="{AA220A30-048D-4DFF-B0F7-F08D3E2C86FC}"/>
              </a:ext>
            </a:extLst>
          </p:cNvPr>
          <p:cNvSpPr/>
          <p:nvPr/>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Symbol zastępczy obrazu 3">
            <a:extLst>
              <a:ext uri="{FF2B5EF4-FFF2-40B4-BE49-F238E27FC236}">
                <a16:creationId xmlns:a16="http://schemas.microsoft.com/office/drawing/2014/main" id="{ABFD739A-D575-4714-9C77-6FD141E471A4}"/>
              </a:ext>
            </a:extLst>
          </p:cNvPr>
          <p:cNvSpPr>
            <a:spLocks noGrp="1"/>
          </p:cNvSpPr>
          <p:nvPr>
            <p:ph type="pic" sz="quarter" idx="12"/>
          </p:nvPr>
        </p:nvSpPr>
        <p:spPr>
          <a:xfrm>
            <a:off x="917504" y="1807296"/>
            <a:ext cx="3243407" cy="3243407"/>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04105756-56D9-D687-2D6D-ED17C1408FFC}"/>
              </a:ext>
            </a:extLst>
          </p:cNvPr>
          <p:cNvSpPr>
            <a:spLocks noGrp="1"/>
          </p:cNvSpPr>
          <p:nvPr>
            <p:ph type="body" sz="quarter" idx="13" hasCustomPrompt="1"/>
          </p:nvPr>
        </p:nvSpPr>
        <p:spPr>
          <a:xfrm>
            <a:off x="5556250" y="692150"/>
            <a:ext cx="6011863"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15151308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16_Nagłówek+zdjęcje+zawartość">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4A1E091-39AE-EE78-8A79-16F4DBB73BB0}"/>
              </a:ext>
            </a:extLst>
          </p:cNvPr>
          <p:cNvSpPr/>
          <p:nvPr userDrawn="1"/>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123DE096-CC9F-0253-8858-CEFF91E15358}"/>
              </a:ext>
            </a:extLst>
          </p:cNvPr>
          <p:cNvSpPr/>
          <p:nvPr/>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ymbol zastępczy obrazu 3">
            <a:extLst>
              <a:ext uri="{FF2B5EF4-FFF2-40B4-BE49-F238E27FC236}">
                <a16:creationId xmlns:a16="http://schemas.microsoft.com/office/drawing/2014/main" id="{ABFD739A-D575-4714-9C77-6FD141E471A4}"/>
              </a:ext>
            </a:extLst>
          </p:cNvPr>
          <p:cNvSpPr>
            <a:spLocks noGrp="1"/>
          </p:cNvSpPr>
          <p:nvPr>
            <p:ph type="pic" sz="quarter" idx="12"/>
          </p:nvPr>
        </p:nvSpPr>
        <p:spPr>
          <a:xfrm>
            <a:off x="917504" y="1807296"/>
            <a:ext cx="3243407" cy="3243407"/>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Dowolny kształt: kształt 5">
            <a:extLst>
              <a:ext uri="{FF2B5EF4-FFF2-40B4-BE49-F238E27FC236}">
                <a16:creationId xmlns:a16="http://schemas.microsoft.com/office/drawing/2014/main" id="{91955581-2F9C-4723-AD40-994892951812}"/>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Symbol zastępczy tekstu 2">
            <a:extLst>
              <a:ext uri="{FF2B5EF4-FFF2-40B4-BE49-F238E27FC236}">
                <a16:creationId xmlns:a16="http://schemas.microsoft.com/office/drawing/2014/main" id="{E794239B-A5E2-B06E-3C40-C677A2144EAE}"/>
              </a:ext>
            </a:extLst>
          </p:cNvPr>
          <p:cNvSpPr>
            <a:spLocks noGrp="1"/>
          </p:cNvSpPr>
          <p:nvPr>
            <p:ph type="body" sz="quarter" idx="11" hasCustomPrompt="1"/>
          </p:nvPr>
        </p:nvSpPr>
        <p:spPr>
          <a:xfrm>
            <a:off x="5556250" y="1478684"/>
            <a:ext cx="601186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5" name="Dowolny kształt: kształt 4">
            <a:extLst>
              <a:ext uri="{FF2B5EF4-FFF2-40B4-BE49-F238E27FC236}">
                <a16:creationId xmlns:a16="http://schemas.microsoft.com/office/drawing/2014/main" id="{EE6B077C-B042-B1AE-9A1B-44C5049DC1FA}"/>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Dowolny kształt: kształt 8">
            <a:extLst>
              <a:ext uri="{FF2B5EF4-FFF2-40B4-BE49-F238E27FC236}">
                <a16:creationId xmlns:a16="http://schemas.microsoft.com/office/drawing/2014/main" id="{866DA680-7600-E217-539F-2FDAECB47DE9}"/>
              </a:ext>
            </a:extLst>
          </p:cNvPr>
          <p:cNvSpPr/>
          <p:nvPr userDrawn="1"/>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1350238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7_Nagłówek+zdjęcje+zawartość">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id="{B0477BE2-685C-9771-8934-2692C22B4DE7}"/>
              </a:ext>
            </a:extLst>
          </p:cNvPr>
          <p:cNvSpPr/>
          <p:nvPr userDrawn="1"/>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A04FAA34-AFBA-395E-390E-294A30FBC5DD}"/>
              </a:ext>
            </a:extLst>
          </p:cNvPr>
          <p:cNvSpPr/>
          <p:nvPr/>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olny kształt: kształt 12">
            <a:extLst>
              <a:ext uri="{FF2B5EF4-FFF2-40B4-BE49-F238E27FC236}">
                <a16:creationId xmlns:a16="http://schemas.microsoft.com/office/drawing/2014/main" id="{AA220A30-048D-4DFF-B0F7-F08D3E2C86FC}"/>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Symbol zastępczy obrazu 3">
            <a:extLst>
              <a:ext uri="{FF2B5EF4-FFF2-40B4-BE49-F238E27FC236}">
                <a16:creationId xmlns:a16="http://schemas.microsoft.com/office/drawing/2014/main" id="{ABFD739A-D575-4714-9C77-6FD141E471A4}"/>
              </a:ext>
            </a:extLst>
          </p:cNvPr>
          <p:cNvSpPr>
            <a:spLocks noGrp="1"/>
          </p:cNvSpPr>
          <p:nvPr>
            <p:ph type="pic" sz="quarter" idx="12"/>
          </p:nvPr>
        </p:nvSpPr>
        <p:spPr>
          <a:xfrm>
            <a:off x="623888" y="692150"/>
            <a:ext cx="3537023"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80D00DEF-7CD7-3506-6FF3-3924134537CE}"/>
              </a:ext>
            </a:extLst>
          </p:cNvPr>
          <p:cNvSpPr>
            <a:spLocks noGrp="1"/>
          </p:cNvSpPr>
          <p:nvPr>
            <p:ph type="body" sz="quarter" idx="11" hasCustomPrompt="1"/>
          </p:nvPr>
        </p:nvSpPr>
        <p:spPr>
          <a:xfrm>
            <a:off x="5556250" y="1478684"/>
            <a:ext cx="601186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5" name="Dowolny kształt: kształt 4">
            <a:extLst>
              <a:ext uri="{FF2B5EF4-FFF2-40B4-BE49-F238E27FC236}">
                <a16:creationId xmlns:a16="http://schemas.microsoft.com/office/drawing/2014/main" id="{D1077301-F6F3-9ED6-6D70-3E4D5DB92969}"/>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4CD5AA7D-A595-C748-19CB-81803EBB197D}"/>
              </a:ext>
            </a:extLst>
          </p:cNvPr>
          <p:cNvSpPr/>
          <p:nvPr userDrawn="1"/>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377773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8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D8F14B1C-A349-210D-CCFD-AFF09460D46B}"/>
              </a:ext>
            </a:extLst>
          </p:cNvPr>
          <p:cNvSpPr/>
          <p:nvPr userDrawn="1"/>
        </p:nvSpPr>
        <p:spPr>
          <a:xfrm>
            <a:off x="404814" y="404812"/>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647373DA-A6BD-940C-43FF-EF42E104D2E8}"/>
              </a:ext>
            </a:extLst>
          </p:cNvPr>
          <p:cNvSpPr/>
          <p:nvPr/>
        </p:nvSpPr>
        <p:spPr>
          <a:xfrm>
            <a:off x="404814" y="404813"/>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7">
            <a:extLst>
              <a:ext uri="{FF2B5EF4-FFF2-40B4-BE49-F238E27FC236}">
                <a16:creationId xmlns:a16="http://schemas.microsoft.com/office/drawing/2014/main" id="{AF5989DB-A7CF-4135-80EE-4CB2B56C103D}"/>
              </a:ext>
            </a:extLst>
          </p:cNvPr>
          <p:cNvSpPr/>
          <p:nvPr/>
        </p:nvSpPr>
        <p:spPr>
          <a:xfrm>
            <a:off x="404814" y="404813"/>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ymbol zastępczy tekstu 2">
            <a:extLst>
              <a:ext uri="{FF2B5EF4-FFF2-40B4-BE49-F238E27FC236}">
                <a16:creationId xmlns:a16="http://schemas.microsoft.com/office/drawing/2014/main" id="{9F6DA80C-69A7-4123-9487-FE3C2B91940D}"/>
              </a:ext>
            </a:extLst>
          </p:cNvPr>
          <p:cNvSpPr>
            <a:spLocks noGrp="1"/>
          </p:cNvSpPr>
          <p:nvPr>
            <p:ph type="body" sz="quarter" idx="11" hasCustomPrompt="1"/>
          </p:nvPr>
        </p:nvSpPr>
        <p:spPr>
          <a:xfrm>
            <a:off x="4673600" y="1478684"/>
            <a:ext cx="689451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2" name="Symbol zastępczy obrazu 3">
            <a:extLst>
              <a:ext uri="{FF2B5EF4-FFF2-40B4-BE49-F238E27FC236}">
                <a16:creationId xmlns:a16="http://schemas.microsoft.com/office/drawing/2014/main" id="{528F0E12-3884-88AE-DE6C-ED51C57249E4}"/>
              </a:ext>
            </a:extLst>
          </p:cNvPr>
          <p:cNvSpPr>
            <a:spLocks noGrp="1"/>
          </p:cNvSpPr>
          <p:nvPr>
            <p:ph type="pic" sz="quarter" idx="12"/>
          </p:nvPr>
        </p:nvSpPr>
        <p:spPr>
          <a:xfrm>
            <a:off x="917504" y="1249723"/>
            <a:ext cx="3243407"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835019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9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0518B066-E77F-0FA6-D971-C4CA0B5EB0E3}"/>
              </a:ext>
            </a:extLst>
          </p:cNvPr>
          <p:cNvSpPr/>
          <p:nvPr userDrawn="1"/>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7A2A2A42-77B0-EA7C-35CF-EA64A5786222}"/>
              </a:ext>
            </a:extLst>
          </p:cNvPr>
          <p:cNvSpPr/>
          <p:nvPr/>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7">
            <a:extLst>
              <a:ext uri="{FF2B5EF4-FFF2-40B4-BE49-F238E27FC236}">
                <a16:creationId xmlns:a16="http://schemas.microsoft.com/office/drawing/2014/main" id="{AF5989DB-A7CF-4135-80EE-4CB2B56C103D}"/>
              </a:ext>
            </a:extLst>
          </p:cNvPr>
          <p:cNvSpPr/>
          <p:nvPr/>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ymbol zastępczy tekstu 2">
            <a:extLst>
              <a:ext uri="{FF2B5EF4-FFF2-40B4-BE49-F238E27FC236}">
                <a16:creationId xmlns:a16="http://schemas.microsoft.com/office/drawing/2014/main" id="{9F6DA80C-69A7-4123-9487-FE3C2B91940D}"/>
              </a:ext>
            </a:extLst>
          </p:cNvPr>
          <p:cNvSpPr>
            <a:spLocks noGrp="1"/>
          </p:cNvSpPr>
          <p:nvPr>
            <p:ph type="body" sz="quarter" idx="11" hasCustomPrompt="1"/>
          </p:nvPr>
        </p:nvSpPr>
        <p:spPr>
          <a:xfrm>
            <a:off x="4673600" y="1478684"/>
            <a:ext cx="689451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2" name="Symbol zastępczy obrazu 3">
            <a:extLst>
              <a:ext uri="{FF2B5EF4-FFF2-40B4-BE49-F238E27FC236}">
                <a16:creationId xmlns:a16="http://schemas.microsoft.com/office/drawing/2014/main" id="{528F0E12-3884-88AE-DE6C-ED51C57249E4}"/>
              </a:ext>
            </a:extLst>
          </p:cNvPr>
          <p:cNvSpPr>
            <a:spLocks noGrp="1"/>
          </p:cNvSpPr>
          <p:nvPr>
            <p:ph type="pic" sz="quarter" idx="12"/>
          </p:nvPr>
        </p:nvSpPr>
        <p:spPr>
          <a:xfrm>
            <a:off x="917504" y="1249723"/>
            <a:ext cx="3243407"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25888151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0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E5460914-7929-EEEB-3F6D-F954E87CEAE0}"/>
              </a:ext>
            </a:extLst>
          </p:cNvPr>
          <p:cNvSpPr/>
          <p:nvPr userDrawn="1"/>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rostokąt 2">
            <a:extLst>
              <a:ext uri="{FF2B5EF4-FFF2-40B4-BE49-F238E27FC236}">
                <a16:creationId xmlns:a16="http://schemas.microsoft.com/office/drawing/2014/main" id="{73D2B7B4-2729-F01B-9FBC-EC475DC5B121}"/>
              </a:ext>
            </a:extLst>
          </p:cNvPr>
          <p:cNvSpPr/>
          <p:nvPr/>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rostokąt 7">
            <a:extLst>
              <a:ext uri="{FF2B5EF4-FFF2-40B4-BE49-F238E27FC236}">
                <a16:creationId xmlns:a16="http://schemas.microsoft.com/office/drawing/2014/main" id="{AF5989DB-A7CF-4135-80EE-4CB2B56C103D}"/>
              </a:ext>
            </a:extLst>
          </p:cNvPr>
          <p:cNvSpPr/>
          <p:nvPr/>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ymbol zastępczy tekstu 2">
            <a:extLst>
              <a:ext uri="{FF2B5EF4-FFF2-40B4-BE49-F238E27FC236}">
                <a16:creationId xmlns:a16="http://schemas.microsoft.com/office/drawing/2014/main" id="{9F6DA80C-69A7-4123-9487-FE3C2B91940D}"/>
              </a:ext>
            </a:extLst>
          </p:cNvPr>
          <p:cNvSpPr>
            <a:spLocks noGrp="1"/>
          </p:cNvSpPr>
          <p:nvPr>
            <p:ph type="body" sz="quarter" idx="11" hasCustomPrompt="1"/>
          </p:nvPr>
        </p:nvSpPr>
        <p:spPr>
          <a:xfrm>
            <a:off x="4673600" y="1478684"/>
            <a:ext cx="689451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2" name="Symbol zastępczy obrazu 3">
            <a:extLst>
              <a:ext uri="{FF2B5EF4-FFF2-40B4-BE49-F238E27FC236}">
                <a16:creationId xmlns:a16="http://schemas.microsoft.com/office/drawing/2014/main" id="{528F0E12-3884-88AE-DE6C-ED51C57249E4}"/>
              </a:ext>
            </a:extLst>
          </p:cNvPr>
          <p:cNvSpPr>
            <a:spLocks noGrp="1"/>
          </p:cNvSpPr>
          <p:nvPr>
            <p:ph type="pic" sz="quarter" idx="12"/>
          </p:nvPr>
        </p:nvSpPr>
        <p:spPr>
          <a:xfrm>
            <a:off x="917504" y="1249723"/>
            <a:ext cx="3243407"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13728512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Nagłówek+zawartość">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1FDDD3A4-3368-CA68-5345-176512BE6FE3}"/>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14402776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Nagłówek+zawartość">
    <p:spTree>
      <p:nvGrpSpPr>
        <p:cNvPr id="1" name=""/>
        <p:cNvGrpSpPr/>
        <p:nvPr/>
      </p:nvGrpSpPr>
      <p:grpSpPr>
        <a:xfrm>
          <a:off x="0" y="0"/>
          <a:ext cx="0" cy="0"/>
          <a:chOff x="0" y="0"/>
          <a:chExt cx="0" cy="0"/>
        </a:xfrm>
      </p:grpSpPr>
      <p:sp>
        <p:nvSpPr>
          <p:cNvPr id="4" name="Dowolny kształt: kształt 3">
            <a:extLst>
              <a:ext uri="{FF2B5EF4-FFF2-40B4-BE49-F238E27FC236}">
                <a16:creationId xmlns:a16="http://schemas.microsoft.com/office/drawing/2014/main" id="{B657E2CA-CD81-FB9C-B97D-9AA8202F7BE0}"/>
              </a:ext>
            </a:extLst>
          </p:cNvPr>
          <p:cNvSpPr/>
          <p:nvPr userDrawn="1"/>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3" name="Dowolny kształt: kształt 2">
            <a:extLst>
              <a:ext uri="{FF2B5EF4-FFF2-40B4-BE49-F238E27FC236}">
                <a16:creationId xmlns:a16="http://schemas.microsoft.com/office/drawing/2014/main" id="{7AA6A7AF-9D28-DDD6-4534-A1061FE00B9A}"/>
              </a:ext>
            </a:extLst>
          </p:cNvPr>
          <p:cNvSpPr/>
          <p:nvPr/>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9" name="Dowolny kształt: kształt 8">
            <a:extLst>
              <a:ext uri="{FF2B5EF4-FFF2-40B4-BE49-F238E27FC236}">
                <a16:creationId xmlns:a16="http://schemas.microsoft.com/office/drawing/2014/main" id="{7FE9CDCD-110D-4AB6-BD58-0D6A8D911644}"/>
              </a:ext>
            </a:extLst>
          </p:cNvPr>
          <p:cNvSpPr/>
          <p:nvPr/>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2" name="Symbol zastępczy tekstu 2">
            <a:extLst>
              <a:ext uri="{FF2B5EF4-FFF2-40B4-BE49-F238E27FC236}">
                <a16:creationId xmlns:a16="http://schemas.microsoft.com/office/drawing/2014/main" id="{D9F4B7D0-54A4-90DE-5A99-E76D7B9FB450}"/>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34656017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_Nagłówek+zawartość">
    <p:spTree>
      <p:nvGrpSpPr>
        <p:cNvPr id="1" name=""/>
        <p:cNvGrpSpPr/>
        <p:nvPr/>
      </p:nvGrpSpPr>
      <p:grpSpPr>
        <a:xfrm>
          <a:off x="0" y="0"/>
          <a:ext cx="0" cy="0"/>
          <a:chOff x="0" y="0"/>
          <a:chExt cx="0" cy="0"/>
        </a:xfrm>
      </p:grpSpPr>
      <p:sp>
        <p:nvSpPr>
          <p:cNvPr id="4" name="Dowolny kształt: kształt 3">
            <a:extLst>
              <a:ext uri="{FF2B5EF4-FFF2-40B4-BE49-F238E27FC236}">
                <a16:creationId xmlns:a16="http://schemas.microsoft.com/office/drawing/2014/main" id="{5D5379EC-4540-F3A3-94FC-70C00069922D}"/>
              </a:ext>
            </a:extLst>
          </p:cNvPr>
          <p:cNvSpPr/>
          <p:nvPr userDrawn="1"/>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Dowolny kształt: kształt 2">
            <a:extLst>
              <a:ext uri="{FF2B5EF4-FFF2-40B4-BE49-F238E27FC236}">
                <a16:creationId xmlns:a16="http://schemas.microsoft.com/office/drawing/2014/main" id="{CFC75312-D3BB-5260-D986-5D338CADEC8D}"/>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kształt 5">
            <a:extLst>
              <a:ext uri="{FF2B5EF4-FFF2-40B4-BE49-F238E27FC236}">
                <a16:creationId xmlns:a16="http://schemas.microsoft.com/office/drawing/2014/main" id="{4DCC975B-5DFB-4D75-851E-BDDCB7AC1AEC}"/>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ymbol zastępczy tekstu 2">
            <a:extLst>
              <a:ext uri="{FF2B5EF4-FFF2-40B4-BE49-F238E27FC236}">
                <a16:creationId xmlns:a16="http://schemas.microsoft.com/office/drawing/2014/main" id="{B15E7959-12B1-9DD7-72EB-D30A090CB7AC}"/>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30492851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_Nagłówek+zawartość">
    <p:spTree>
      <p:nvGrpSpPr>
        <p:cNvPr id="1" name=""/>
        <p:cNvGrpSpPr/>
        <p:nvPr/>
      </p:nvGrpSpPr>
      <p:grpSpPr>
        <a:xfrm>
          <a:off x="0" y="0"/>
          <a:ext cx="0" cy="0"/>
          <a:chOff x="0" y="0"/>
          <a:chExt cx="0" cy="0"/>
        </a:xfrm>
      </p:grpSpPr>
      <p:sp>
        <p:nvSpPr>
          <p:cNvPr id="4" name="Dowolny kształt: kształt 3">
            <a:extLst>
              <a:ext uri="{FF2B5EF4-FFF2-40B4-BE49-F238E27FC236}">
                <a16:creationId xmlns:a16="http://schemas.microsoft.com/office/drawing/2014/main" id="{FC7056B1-E789-D74E-4EE2-626B7B80E83A}"/>
              </a:ext>
            </a:extLst>
          </p:cNvPr>
          <p:cNvSpPr/>
          <p:nvPr userDrawn="1"/>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Dowolny kształt: kształt 2">
            <a:extLst>
              <a:ext uri="{FF2B5EF4-FFF2-40B4-BE49-F238E27FC236}">
                <a16:creationId xmlns:a16="http://schemas.microsoft.com/office/drawing/2014/main" id="{C9E1EAFD-8F63-99B4-2785-947F64C408C7}"/>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kształt 5">
            <a:extLst>
              <a:ext uri="{FF2B5EF4-FFF2-40B4-BE49-F238E27FC236}">
                <a16:creationId xmlns:a16="http://schemas.microsoft.com/office/drawing/2014/main" id="{C594F2A4-B3DE-45CC-8C11-782FD002CB1D}"/>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ymbol zastępczy tekstu 2">
            <a:extLst>
              <a:ext uri="{FF2B5EF4-FFF2-40B4-BE49-F238E27FC236}">
                <a16:creationId xmlns:a16="http://schemas.microsoft.com/office/drawing/2014/main" id="{152D2AD9-8CE1-B1D5-4953-5EBE094938D0}"/>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13325383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1_Slajd tytułowy">
    <p:spTree>
      <p:nvGrpSpPr>
        <p:cNvPr id="1" name=""/>
        <p:cNvGrpSpPr/>
        <p:nvPr/>
      </p:nvGrpSpPr>
      <p:grpSpPr>
        <a:xfrm>
          <a:off x="0" y="0"/>
          <a:ext cx="0" cy="0"/>
          <a:chOff x="0" y="0"/>
          <a:chExt cx="0" cy="0"/>
        </a:xfrm>
      </p:grpSpPr>
      <p:sp>
        <p:nvSpPr>
          <p:cNvPr id="11" name="Symbol zastępczy obrazu 10">
            <a:extLst>
              <a:ext uri="{FF2B5EF4-FFF2-40B4-BE49-F238E27FC236}">
                <a16:creationId xmlns:a16="http://schemas.microsoft.com/office/drawing/2014/main" id="{CED88CCB-FE53-4750-A463-D71A5431E23E}"/>
              </a:ext>
            </a:extLst>
          </p:cNvPr>
          <p:cNvSpPr>
            <a:spLocks noGrp="1"/>
          </p:cNvSpPr>
          <p:nvPr>
            <p:ph type="pic" sz="quarter" idx="15"/>
          </p:nvPr>
        </p:nvSpPr>
        <p:spPr>
          <a:xfrm>
            <a:off x="404814" y="404812"/>
            <a:ext cx="11382371" cy="6048376"/>
          </a:xfrm>
          <a:custGeom>
            <a:avLst/>
            <a:gdLst>
              <a:gd name="connsiteX0" fmla="*/ 0 w 11163299"/>
              <a:gd name="connsiteY0" fmla="*/ 0 h 6048376"/>
              <a:gd name="connsiteX1" fmla="*/ 11163298 w 11163299"/>
              <a:gd name="connsiteY1" fmla="*/ 0 h 6048376"/>
              <a:gd name="connsiteX2" fmla="*/ 11163298 w 11163299"/>
              <a:gd name="connsiteY2" fmla="*/ 287338 h 6048376"/>
              <a:gd name="connsiteX3" fmla="*/ 11163298 w 11163299"/>
              <a:gd name="connsiteY3" fmla="*/ 3246438 h 6048376"/>
              <a:gd name="connsiteX4" fmla="*/ 11163299 w 11163299"/>
              <a:gd name="connsiteY4" fmla="*/ 3246438 h 6048376"/>
              <a:gd name="connsiteX5" fmla="*/ 11163299 w 11163299"/>
              <a:gd name="connsiteY5" fmla="*/ 6048376 h 6048376"/>
              <a:gd name="connsiteX6" fmla="*/ 11163298 w 11163299"/>
              <a:gd name="connsiteY6" fmla="*/ 6048376 h 6048376"/>
              <a:gd name="connsiteX7" fmla="*/ 9850436 w 11163299"/>
              <a:gd name="connsiteY7" fmla="*/ 6048376 h 6048376"/>
              <a:gd name="connsiteX8" fmla="*/ 8345486 w 11163299"/>
              <a:gd name="connsiteY8" fmla="*/ 6048376 h 6048376"/>
              <a:gd name="connsiteX9" fmla="*/ 6843298 w 11163299"/>
              <a:gd name="connsiteY9" fmla="*/ 6048376 h 6048376"/>
              <a:gd name="connsiteX10" fmla="*/ 0 w 11163299"/>
              <a:gd name="connsiteY10" fmla="*/ 6048376 h 6048376"/>
              <a:gd name="connsiteX11" fmla="*/ 0 w 11163299"/>
              <a:gd name="connsiteY11" fmla="*/ 4103688 h 6048376"/>
              <a:gd name="connsiteX12" fmla="*/ 0 w 11163299"/>
              <a:gd name="connsiteY12" fmla="*/ 287338 h 604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63299" h="6048376">
                <a:moveTo>
                  <a:pt x="0" y="0"/>
                </a:moveTo>
                <a:lnTo>
                  <a:pt x="11163298" y="0"/>
                </a:lnTo>
                <a:lnTo>
                  <a:pt x="11163298" y="287338"/>
                </a:lnTo>
                <a:lnTo>
                  <a:pt x="11163298" y="3246438"/>
                </a:lnTo>
                <a:lnTo>
                  <a:pt x="11163299" y="3246438"/>
                </a:lnTo>
                <a:lnTo>
                  <a:pt x="11163299" y="6048376"/>
                </a:lnTo>
                <a:lnTo>
                  <a:pt x="11163298" y="6048376"/>
                </a:lnTo>
                <a:lnTo>
                  <a:pt x="9850436" y="6048376"/>
                </a:lnTo>
                <a:lnTo>
                  <a:pt x="8345486" y="6048376"/>
                </a:lnTo>
                <a:lnTo>
                  <a:pt x="6843298" y="6048376"/>
                </a:lnTo>
                <a:lnTo>
                  <a:pt x="0" y="6048376"/>
                </a:lnTo>
                <a:lnTo>
                  <a:pt x="0" y="4103688"/>
                </a:lnTo>
                <a:lnTo>
                  <a:pt x="0" y="287338"/>
                </a:lnTo>
                <a:close/>
              </a:path>
            </a:pathLst>
          </a:custGeom>
          <a:solidFill>
            <a:schemeClr val="bg1">
              <a:lumMod val="95000"/>
            </a:schemeClr>
          </a:solidFill>
        </p:spPr>
        <p:txBody>
          <a:bodyPr wrap="square">
            <a:noAutofit/>
          </a:bodyPr>
          <a:lstStyle>
            <a:lvl1pPr>
              <a:defRPr lang="en-US" sz="900"/>
            </a:lvl1pPr>
          </a:lstStyle>
          <a:p>
            <a:pPr marL="0" lvl="0" indent="0">
              <a:buNone/>
            </a:pPr>
            <a:r>
              <a:rPr lang="pl-PL"/>
              <a:t>Kliknij ikonę, aby dodać obraz</a:t>
            </a:r>
            <a:endParaRPr lang="en-US"/>
          </a:p>
        </p:txBody>
      </p:sp>
      <p:grpSp>
        <p:nvGrpSpPr>
          <p:cNvPr id="114" name="Grupa 113">
            <a:extLst>
              <a:ext uri="{FF2B5EF4-FFF2-40B4-BE49-F238E27FC236}">
                <a16:creationId xmlns:a16="http://schemas.microsoft.com/office/drawing/2014/main" id="{A732C921-9F57-3EDB-9099-3C13AF44F693}"/>
              </a:ext>
            </a:extLst>
          </p:cNvPr>
          <p:cNvGrpSpPr/>
          <p:nvPr/>
        </p:nvGrpSpPr>
        <p:grpSpPr>
          <a:xfrm>
            <a:off x="6782436" y="6585937"/>
            <a:ext cx="5005319" cy="135817"/>
            <a:chOff x="6782436" y="6585937"/>
            <a:chExt cx="5005319" cy="135817"/>
          </a:xfrm>
        </p:grpSpPr>
        <p:grpSp>
          <p:nvGrpSpPr>
            <p:cNvPr id="43" name="Grupa 42">
              <a:extLst>
                <a:ext uri="{FF2B5EF4-FFF2-40B4-BE49-F238E27FC236}">
                  <a16:creationId xmlns:a16="http://schemas.microsoft.com/office/drawing/2014/main" id="{066FF715-992B-C4F5-55AA-B5BCF9CE0DA8}"/>
                </a:ext>
              </a:extLst>
            </p:cNvPr>
            <p:cNvGrpSpPr/>
            <p:nvPr/>
          </p:nvGrpSpPr>
          <p:grpSpPr>
            <a:xfrm>
              <a:off x="11415879" y="6585937"/>
              <a:ext cx="371876" cy="135817"/>
              <a:chOff x="10729444" y="1605025"/>
              <a:chExt cx="371876" cy="135817"/>
            </a:xfrm>
            <a:solidFill>
              <a:schemeClr val="tx2"/>
            </a:solidFill>
          </p:grpSpPr>
          <p:sp>
            <p:nvSpPr>
              <p:cNvPr id="72" name="Dowolny kształt: kształt 71">
                <a:extLst>
                  <a:ext uri="{FF2B5EF4-FFF2-40B4-BE49-F238E27FC236}">
                    <a16:creationId xmlns:a16="http://schemas.microsoft.com/office/drawing/2014/main" id="{74C3AD74-0D1C-6EAB-2277-581BD7401E3F}"/>
                  </a:ext>
                </a:extLst>
              </p:cNvPr>
              <p:cNvSpPr/>
              <p:nvPr/>
            </p:nvSpPr>
            <p:spPr>
              <a:xfrm>
                <a:off x="11035953" y="1633558"/>
                <a:ext cx="65367" cy="107284"/>
              </a:xfrm>
              <a:custGeom>
                <a:avLst/>
                <a:gdLst>
                  <a:gd name="connsiteX0" fmla="*/ 65339 w 65367"/>
                  <a:gd name="connsiteY0" fmla="*/ 0 h 107284"/>
                  <a:gd name="connsiteX1" fmla="*/ 65339 w 65367"/>
                  <a:gd name="connsiteY1" fmla="*/ 76421 h 107284"/>
                  <a:gd name="connsiteX2" fmla="*/ 55083 w 65367"/>
                  <a:gd name="connsiteY2" fmla="*/ 99555 h 107284"/>
                  <a:gd name="connsiteX3" fmla="*/ 31948 w 65367"/>
                  <a:gd name="connsiteY3" fmla="*/ 107267 h 107284"/>
                  <a:gd name="connsiteX4" fmla="*/ 9971 w 65367"/>
                  <a:gd name="connsiteY4" fmla="*/ 99555 h 107284"/>
                  <a:gd name="connsiteX5" fmla="*/ 23 w 65367"/>
                  <a:gd name="connsiteY5" fmla="*/ 76421 h 107284"/>
                  <a:gd name="connsiteX6" fmla="*/ 18530 w 65367"/>
                  <a:gd name="connsiteY6" fmla="*/ 76421 h 107284"/>
                  <a:gd name="connsiteX7" fmla="*/ 22541 w 65367"/>
                  <a:gd name="connsiteY7" fmla="*/ 87294 h 107284"/>
                  <a:gd name="connsiteX8" fmla="*/ 31486 w 65367"/>
                  <a:gd name="connsiteY8" fmla="*/ 90764 h 107284"/>
                  <a:gd name="connsiteX9" fmla="*/ 41973 w 65367"/>
                  <a:gd name="connsiteY9" fmla="*/ 86831 h 107284"/>
                  <a:gd name="connsiteX10" fmla="*/ 46677 w 65367"/>
                  <a:gd name="connsiteY10" fmla="*/ 74724 h 107284"/>
                  <a:gd name="connsiteX11" fmla="*/ 46677 w 65367"/>
                  <a:gd name="connsiteY11" fmla="*/ 63389 h 107284"/>
                  <a:gd name="connsiteX12" fmla="*/ 38966 w 65367"/>
                  <a:gd name="connsiteY12" fmla="*/ 71100 h 107284"/>
                  <a:gd name="connsiteX13" fmla="*/ 27013 w 65367"/>
                  <a:gd name="connsiteY13" fmla="*/ 73876 h 107284"/>
                  <a:gd name="connsiteX14" fmla="*/ 8968 w 65367"/>
                  <a:gd name="connsiteY14" fmla="*/ 67553 h 107284"/>
                  <a:gd name="connsiteX15" fmla="*/ 409 w 65367"/>
                  <a:gd name="connsiteY15" fmla="*/ 47734 h 107284"/>
                  <a:gd name="connsiteX16" fmla="*/ 409 w 65367"/>
                  <a:gd name="connsiteY16" fmla="*/ 0 h 107284"/>
                  <a:gd name="connsiteX17" fmla="*/ 19533 w 65367"/>
                  <a:gd name="connsiteY17" fmla="*/ 0 h 107284"/>
                  <a:gd name="connsiteX18" fmla="*/ 19533 w 65367"/>
                  <a:gd name="connsiteY18" fmla="*/ 44727 h 107284"/>
                  <a:gd name="connsiteX19" fmla="*/ 31871 w 65367"/>
                  <a:gd name="connsiteY19" fmla="*/ 58299 h 107284"/>
                  <a:gd name="connsiteX20" fmla="*/ 42359 w 65367"/>
                  <a:gd name="connsiteY20" fmla="*/ 54443 h 107284"/>
                  <a:gd name="connsiteX21" fmla="*/ 46446 w 65367"/>
                  <a:gd name="connsiteY21" fmla="*/ 44727 h 107284"/>
                  <a:gd name="connsiteX22" fmla="*/ 46446 w 65367"/>
                  <a:gd name="connsiteY22" fmla="*/ 0 h 10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367" h="107284">
                    <a:moveTo>
                      <a:pt x="65339" y="0"/>
                    </a:moveTo>
                    <a:lnTo>
                      <a:pt x="65339" y="76421"/>
                    </a:lnTo>
                    <a:cubicBezTo>
                      <a:pt x="65740" y="85315"/>
                      <a:pt x="61939" y="93880"/>
                      <a:pt x="55083" y="99555"/>
                    </a:cubicBezTo>
                    <a:cubicBezTo>
                      <a:pt x="48536" y="104797"/>
                      <a:pt x="40331" y="107531"/>
                      <a:pt x="31948" y="107267"/>
                    </a:cubicBezTo>
                    <a:cubicBezTo>
                      <a:pt x="23921" y="107503"/>
                      <a:pt x="16094" y="104756"/>
                      <a:pt x="9971" y="99555"/>
                    </a:cubicBezTo>
                    <a:cubicBezTo>
                      <a:pt x="3331" y="93741"/>
                      <a:pt x="-324" y="85239"/>
                      <a:pt x="23" y="76421"/>
                    </a:cubicBezTo>
                    <a:lnTo>
                      <a:pt x="18530" y="76421"/>
                    </a:lnTo>
                    <a:cubicBezTo>
                      <a:pt x="18276" y="80448"/>
                      <a:pt x="19733" y="84395"/>
                      <a:pt x="22541" y="87294"/>
                    </a:cubicBezTo>
                    <a:cubicBezTo>
                      <a:pt x="24939" y="89595"/>
                      <a:pt x="28162" y="90845"/>
                      <a:pt x="31486" y="90764"/>
                    </a:cubicBezTo>
                    <a:cubicBezTo>
                      <a:pt x="35349" y="90814"/>
                      <a:pt x="39097" y="89410"/>
                      <a:pt x="41973" y="86831"/>
                    </a:cubicBezTo>
                    <a:cubicBezTo>
                      <a:pt x="45143" y="83619"/>
                      <a:pt x="46847" y="79236"/>
                      <a:pt x="46677" y="74724"/>
                    </a:cubicBezTo>
                    <a:lnTo>
                      <a:pt x="46677" y="63389"/>
                    </a:lnTo>
                    <a:cubicBezTo>
                      <a:pt x="45166" y="66838"/>
                      <a:pt x="42413" y="69592"/>
                      <a:pt x="38966" y="71100"/>
                    </a:cubicBezTo>
                    <a:cubicBezTo>
                      <a:pt x="35257" y="72966"/>
                      <a:pt x="31162" y="73919"/>
                      <a:pt x="27013" y="73876"/>
                    </a:cubicBezTo>
                    <a:cubicBezTo>
                      <a:pt x="20427" y="74055"/>
                      <a:pt x="14004" y="71805"/>
                      <a:pt x="8968" y="67553"/>
                    </a:cubicBezTo>
                    <a:cubicBezTo>
                      <a:pt x="3215" y="62618"/>
                      <a:pt x="54" y="55306"/>
                      <a:pt x="409" y="47734"/>
                    </a:cubicBezTo>
                    <a:lnTo>
                      <a:pt x="409" y="0"/>
                    </a:lnTo>
                    <a:lnTo>
                      <a:pt x="19533" y="0"/>
                    </a:lnTo>
                    <a:lnTo>
                      <a:pt x="19533" y="44727"/>
                    </a:lnTo>
                    <a:cubicBezTo>
                      <a:pt x="19533" y="53826"/>
                      <a:pt x="23620" y="58299"/>
                      <a:pt x="31871" y="58299"/>
                    </a:cubicBezTo>
                    <a:cubicBezTo>
                      <a:pt x="35742" y="58449"/>
                      <a:pt x="39513" y="57064"/>
                      <a:pt x="42359" y="54443"/>
                    </a:cubicBezTo>
                    <a:cubicBezTo>
                      <a:pt x="45097" y="51972"/>
                      <a:pt x="46592" y="48412"/>
                      <a:pt x="46446" y="44727"/>
                    </a:cubicBezTo>
                    <a:lnTo>
                      <a:pt x="46446" y="0"/>
                    </a:lnTo>
                    <a:close/>
                  </a:path>
                </a:pathLst>
              </a:custGeom>
              <a:grpFill/>
              <a:ln w="7705" cap="flat">
                <a:noFill/>
                <a:prstDash val="solid"/>
                <a:miter/>
              </a:ln>
            </p:spPr>
            <p:txBody>
              <a:bodyPr rtlCol="0" anchor="ctr"/>
              <a:lstStyle/>
              <a:p>
                <a:endParaRPr lang="pl-PL"/>
              </a:p>
            </p:txBody>
          </p:sp>
          <p:sp>
            <p:nvSpPr>
              <p:cNvPr id="73" name="Dowolny kształt: kształt 72">
                <a:extLst>
                  <a:ext uri="{FF2B5EF4-FFF2-40B4-BE49-F238E27FC236}">
                    <a16:creationId xmlns:a16="http://schemas.microsoft.com/office/drawing/2014/main" id="{AB94716E-5A40-2F4F-B66C-D7873037223D}"/>
                  </a:ext>
                </a:extLst>
              </p:cNvPr>
              <p:cNvSpPr/>
              <p:nvPr/>
            </p:nvSpPr>
            <p:spPr>
              <a:xfrm>
                <a:off x="10965313" y="1631779"/>
                <a:ext cx="65265" cy="75775"/>
              </a:xfrm>
              <a:custGeom>
                <a:avLst/>
                <a:gdLst>
                  <a:gd name="connsiteX0" fmla="*/ 45370 w 65265"/>
                  <a:gd name="connsiteY0" fmla="*/ 45812 h 75775"/>
                  <a:gd name="connsiteX1" fmla="*/ 45370 w 65265"/>
                  <a:gd name="connsiteY1" fmla="*/ 42341 h 75775"/>
                  <a:gd name="connsiteX2" fmla="*/ 45370 w 65265"/>
                  <a:gd name="connsiteY2" fmla="*/ 38794 h 75775"/>
                  <a:gd name="connsiteX3" fmla="*/ 35268 w 65265"/>
                  <a:gd name="connsiteY3" fmla="*/ 42573 h 75775"/>
                  <a:gd name="connsiteX4" fmla="*/ 24626 w 65265"/>
                  <a:gd name="connsiteY4" fmla="*/ 45426 h 75775"/>
                  <a:gd name="connsiteX5" fmla="*/ 19690 w 65265"/>
                  <a:gd name="connsiteY5" fmla="*/ 54371 h 75775"/>
                  <a:gd name="connsiteX6" fmla="*/ 28250 w 65265"/>
                  <a:gd name="connsiteY6" fmla="*/ 62546 h 75775"/>
                  <a:gd name="connsiteX7" fmla="*/ 35961 w 65265"/>
                  <a:gd name="connsiteY7" fmla="*/ 60695 h 75775"/>
                  <a:gd name="connsiteX8" fmla="*/ 45215 w 65265"/>
                  <a:gd name="connsiteY8" fmla="*/ 45812 h 75775"/>
                  <a:gd name="connsiteX9" fmla="*/ 65111 w 65265"/>
                  <a:gd name="connsiteY9" fmla="*/ 29463 h 75775"/>
                  <a:gd name="connsiteX10" fmla="*/ 65111 w 65265"/>
                  <a:gd name="connsiteY10" fmla="*/ 74267 h 75775"/>
                  <a:gd name="connsiteX11" fmla="*/ 47375 w 65265"/>
                  <a:gd name="connsiteY11" fmla="*/ 74267 h 75775"/>
                  <a:gd name="connsiteX12" fmla="*/ 45524 w 65265"/>
                  <a:gd name="connsiteY12" fmla="*/ 68329 h 75775"/>
                  <a:gd name="connsiteX13" fmla="*/ 24394 w 65265"/>
                  <a:gd name="connsiteY13" fmla="*/ 75655 h 75775"/>
                  <a:gd name="connsiteX14" fmla="*/ 7815 w 65265"/>
                  <a:gd name="connsiteY14" fmla="*/ 71105 h 75775"/>
                  <a:gd name="connsiteX15" fmla="*/ 103 w 65265"/>
                  <a:gd name="connsiteY15" fmla="*/ 55682 h 75775"/>
                  <a:gd name="connsiteX16" fmla="*/ 12056 w 65265"/>
                  <a:gd name="connsiteY16" fmla="*/ 34938 h 75775"/>
                  <a:gd name="connsiteX17" fmla="*/ 33648 w 65265"/>
                  <a:gd name="connsiteY17" fmla="*/ 30311 h 75775"/>
                  <a:gd name="connsiteX18" fmla="*/ 45215 w 65265"/>
                  <a:gd name="connsiteY18" fmla="*/ 24065 h 75775"/>
                  <a:gd name="connsiteX19" fmla="*/ 41668 w 65265"/>
                  <a:gd name="connsiteY19" fmla="*/ 17433 h 75775"/>
                  <a:gd name="connsiteX20" fmla="*/ 33957 w 65265"/>
                  <a:gd name="connsiteY20" fmla="*/ 14888 h 75775"/>
                  <a:gd name="connsiteX21" fmla="*/ 25783 w 65265"/>
                  <a:gd name="connsiteY21" fmla="*/ 17433 h 75775"/>
                  <a:gd name="connsiteX22" fmla="*/ 21618 w 65265"/>
                  <a:gd name="connsiteY22" fmla="*/ 23834 h 75775"/>
                  <a:gd name="connsiteX23" fmla="*/ 2802 w 65265"/>
                  <a:gd name="connsiteY23" fmla="*/ 23834 h 75775"/>
                  <a:gd name="connsiteX24" fmla="*/ 6889 w 65265"/>
                  <a:gd name="connsiteY24" fmla="*/ 11110 h 75775"/>
                  <a:gd name="connsiteX25" fmla="*/ 18148 w 65265"/>
                  <a:gd name="connsiteY25" fmla="*/ 2781 h 75775"/>
                  <a:gd name="connsiteX26" fmla="*/ 34419 w 65265"/>
                  <a:gd name="connsiteY26" fmla="*/ 5 h 75775"/>
                  <a:gd name="connsiteX27" fmla="*/ 65265 w 65265"/>
                  <a:gd name="connsiteY27" fmla="*/ 29463 h 7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65" h="75775">
                    <a:moveTo>
                      <a:pt x="45370" y="45812"/>
                    </a:moveTo>
                    <a:cubicBezTo>
                      <a:pt x="45431" y="44656"/>
                      <a:pt x="45431" y="43497"/>
                      <a:pt x="45370" y="42341"/>
                    </a:cubicBezTo>
                    <a:cubicBezTo>
                      <a:pt x="45370" y="40722"/>
                      <a:pt x="45370" y="39488"/>
                      <a:pt x="45370" y="38794"/>
                    </a:cubicBezTo>
                    <a:cubicBezTo>
                      <a:pt x="42300" y="40738"/>
                      <a:pt x="38861" y="42024"/>
                      <a:pt x="35268" y="42573"/>
                    </a:cubicBezTo>
                    <a:cubicBezTo>
                      <a:pt x="31604" y="43015"/>
                      <a:pt x="28019" y="43976"/>
                      <a:pt x="24626" y="45426"/>
                    </a:cubicBezTo>
                    <a:cubicBezTo>
                      <a:pt x="21287" y="47099"/>
                      <a:pt x="19328" y="50656"/>
                      <a:pt x="19690" y="54371"/>
                    </a:cubicBezTo>
                    <a:cubicBezTo>
                      <a:pt x="19690" y="59692"/>
                      <a:pt x="22466" y="62546"/>
                      <a:pt x="28250" y="62546"/>
                    </a:cubicBezTo>
                    <a:cubicBezTo>
                      <a:pt x="30918" y="62446"/>
                      <a:pt x="33540" y="61817"/>
                      <a:pt x="35961" y="60695"/>
                    </a:cubicBezTo>
                    <a:cubicBezTo>
                      <a:pt x="42161" y="58530"/>
                      <a:pt x="46017" y="52332"/>
                      <a:pt x="45215" y="45812"/>
                    </a:cubicBezTo>
                    <a:moveTo>
                      <a:pt x="65111" y="29463"/>
                    </a:moveTo>
                    <a:lnTo>
                      <a:pt x="65111" y="74267"/>
                    </a:lnTo>
                    <a:lnTo>
                      <a:pt x="47375" y="74267"/>
                    </a:lnTo>
                    <a:cubicBezTo>
                      <a:pt x="46619" y="72335"/>
                      <a:pt x="46002" y="70350"/>
                      <a:pt x="45524" y="68329"/>
                    </a:cubicBezTo>
                    <a:cubicBezTo>
                      <a:pt x="39879" y="73720"/>
                      <a:pt x="32167" y="76394"/>
                      <a:pt x="24394" y="75655"/>
                    </a:cubicBezTo>
                    <a:cubicBezTo>
                      <a:pt x="18534" y="75864"/>
                      <a:pt x="12750" y="74277"/>
                      <a:pt x="7815" y="71105"/>
                    </a:cubicBezTo>
                    <a:cubicBezTo>
                      <a:pt x="2818" y="67586"/>
                      <a:pt x="-82" y="61792"/>
                      <a:pt x="103" y="55682"/>
                    </a:cubicBezTo>
                    <a:cubicBezTo>
                      <a:pt x="-776" y="46918"/>
                      <a:pt x="4028" y="38570"/>
                      <a:pt x="12056" y="34938"/>
                    </a:cubicBezTo>
                    <a:cubicBezTo>
                      <a:pt x="19004" y="32402"/>
                      <a:pt x="26268" y="30845"/>
                      <a:pt x="33648" y="30311"/>
                    </a:cubicBezTo>
                    <a:cubicBezTo>
                      <a:pt x="41359" y="29386"/>
                      <a:pt x="45215" y="27150"/>
                      <a:pt x="45215" y="24065"/>
                    </a:cubicBezTo>
                    <a:cubicBezTo>
                      <a:pt x="45262" y="21389"/>
                      <a:pt x="43920" y="18878"/>
                      <a:pt x="41668" y="17433"/>
                    </a:cubicBezTo>
                    <a:cubicBezTo>
                      <a:pt x="39432" y="15790"/>
                      <a:pt x="36733" y="14899"/>
                      <a:pt x="33957" y="14888"/>
                    </a:cubicBezTo>
                    <a:cubicBezTo>
                      <a:pt x="31026" y="14810"/>
                      <a:pt x="28150" y="15705"/>
                      <a:pt x="25783" y="17433"/>
                    </a:cubicBezTo>
                    <a:cubicBezTo>
                      <a:pt x="23639" y="18968"/>
                      <a:pt x="22150" y="21253"/>
                      <a:pt x="21618" y="23834"/>
                    </a:cubicBezTo>
                    <a:lnTo>
                      <a:pt x="2802" y="23834"/>
                    </a:lnTo>
                    <a:cubicBezTo>
                      <a:pt x="3149" y="19331"/>
                      <a:pt x="4552" y="14973"/>
                      <a:pt x="6889" y="11110"/>
                    </a:cubicBezTo>
                    <a:cubicBezTo>
                      <a:pt x="9642" y="7188"/>
                      <a:pt x="13590" y="4266"/>
                      <a:pt x="18148" y="2781"/>
                    </a:cubicBezTo>
                    <a:cubicBezTo>
                      <a:pt x="23353" y="861"/>
                      <a:pt x="28875" y="-80"/>
                      <a:pt x="34419" y="5"/>
                    </a:cubicBezTo>
                    <a:cubicBezTo>
                      <a:pt x="54986" y="5"/>
                      <a:pt x="65265" y="9825"/>
                      <a:pt x="65265" y="29463"/>
                    </a:cubicBezTo>
                  </a:path>
                </a:pathLst>
              </a:custGeom>
              <a:grpFill/>
              <a:ln w="7705" cap="flat">
                <a:noFill/>
                <a:prstDash val="solid"/>
                <a:miter/>
              </a:ln>
            </p:spPr>
            <p:txBody>
              <a:bodyPr rtlCol="0" anchor="ctr"/>
              <a:lstStyle/>
              <a:p>
                <a:endParaRPr lang="pl-PL"/>
              </a:p>
            </p:txBody>
          </p:sp>
          <p:sp>
            <p:nvSpPr>
              <p:cNvPr id="74" name="Dowolny kształt: kształt 73">
                <a:extLst>
                  <a:ext uri="{FF2B5EF4-FFF2-40B4-BE49-F238E27FC236}">
                    <a16:creationId xmlns:a16="http://schemas.microsoft.com/office/drawing/2014/main" id="{D2144F6D-9884-BA30-7F5A-0E4D50A3EDEC}"/>
                  </a:ext>
                </a:extLst>
              </p:cNvPr>
              <p:cNvSpPr/>
              <p:nvPr/>
            </p:nvSpPr>
            <p:spPr>
              <a:xfrm>
                <a:off x="10894856" y="1631069"/>
                <a:ext cx="67090" cy="77301"/>
              </a:xfrm>
              <a:custGeom>
                <a:avLst/>
                <a:gdLst>
                  <a:gd name="connsiteX0" fmla="*/ 66550 w 67090"/>
                  <a:gd name="connsiteY0" fmla="*/ 51842 h 77301"/>
                  <a:gd name="connsiteX1" fmla="*/ 62849 w 67090"/>
                  <a:gd name="connsiteY1" fmla="*/ 65260 h 77301"/>
                  <a:gd name="connsiteX2" fmla="*/ 34548 w 67090"/>
                  <a:gd name="connsiteY2" fmla="*/ 77136 h 77301"/>
                  <a:gd name="connsiteX3" fmla="*/ 10950 w 67090"/>
                  <a:gd name="connsiteY3" fmla="*/ 70812 h 77301"/>
                  <a:gd name="connsiteX4" fmla="*/ 0 w 67090"/>
                  <a:gd name="connsiteY4" fmla="*/ 51842 h 77301"/>
                  <a:gd name="connsiteX5" fmla="*/ 19664 w 67090"/>
                  <a:gd name="connsiteY5" fmla="*/ 51842 h 77301"/>
                  <a:gd name="connsiteX6" fmla="*/ 24369 w 67090"/>
                  <a:gd name="connsiteY6" fmla="*/ 60094 h 77301"/>
                  <a:gd name="connsiteX7" fmla="*/ 34393 w 67090"/>
                  <a:gd name="connsiteY7" fmla="*/ 62638 h 77301"/>
                  <a:gd name="connsiteX8" fmla="*/ 43956 w 67090"/>
                  <a:gd name="connsiteY8" fmla="*/ 60325 h 77301"/>
                  <a:gd name="connsiteX9" fmla="*/ 47811 w 67090"/>
                  <a:gd name="connsiteY9" fmla="*/ 54850 h 77301"/>
                  <a:gd name="connsiteX10" fmla="*/ 36167 w 67090"/>
                  <a:gd name="connsiteY10" fmla="*/ 47755 h 77301"/>
                  <a:gd name="connsiteX11" fmla="*/ 14652 w 67090"/>
                  <a:gd name="connsiteY11" fmla="*/ 41663 h 77301"/>
                  <a:gd name="connsiteX12" fmla="*/ 3008 w 67090"/>
                  <a:gd name="connsiteY12" fmla="*/ 24543 h 77301"/>
                  <a:gd name="connsiteX13" fmla="*/ 6323 w 67090"/>
                  <a:gd name="connsiteY13" fmla="*/ 12205 h 77301"/>
                  <a:gd name="connsiteX14" fmla="*/ 17351 w 67090"/>
                  <a:gd name="connsiteY14" fmla="*/ 3337 h 77301"/>
                  <a:gd name="connsiteX15" fmla="*/ 34008 w 67090"/>
                  <a:gd name="connsiteY15" fmla="*/ 21 h 77301"/>
                  <a:gd name="connsiteX16" fmla="*/ 54597 w 67090"/>
                  <a:gd name="connsiteY16" fmla="*/ 5805 h 77301"/>
                  <a:gd name="connsiteX17" fmla="*/ 64699 w 67090"/>
                  <a:gd name="connsiteY17" fmla="*/ 24312 h 77301"/>
                  <a:gd name="connsiteX18" fmla="*/ 45883 w 67090"/>
                  <a:gd name="connsiteY18" fmla="*/ 24312 h 77301"/>
                  <a:gd name="connsiteX19" fmla="*/ 33005 w 67090"/>
                  <a:gd name="connsiteY19" fmla="*/ 14596 h 77301"/>
                  <a:gd name="connsiteX20" fmla="*/ 25294 w 67090"/>
                  <a:gd name="connsiteY20" fmla="*/ 16678 h 77301"/>
                  <a:gd name="connsiteX21" fmla="*/ 22055 w 67090"/>
                  <a:gd name="connsiteY21" fmla="*/ 21844 h 77301"/>
                  <a:gd name="connsiteX22" fmla="*/ 33622 w 67090"/>
                  <a:gd name="connsiteY22" fmla="*/ 28553 h 77301"/>
                  <a:gd name="connsiteX23" fmla="*/ 55368 w 67090"/>
                  <a:gd name="connsiteY23" fmla="*/ 34568 h 77301"/>
                  <a:gd name="connsiteX24" fmla="*/ 67090 w 67090"/>
                  <a:gd name="connsiteY24" fmla="*/ 51611 h 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090" h="77301">
                    <a:moveTo>
                      <a:pt x="66550" y="51842"/>
                    </a:moveTo>
                    <a:cubicBezTo>
                      <a:pt x="66681" y="56584"/>
                      <a:pt x="65394" y="61257"/>
                      <a:pt x="62849" y="65260"/>
                    </a:cubicBezTo>
                    <a:cubicBezTo>
                      <a:pt x="56047" y="73768"/>
                      <a:pt x="45382" y="78239"/>
                      <a:pt x="34548" y="77136"/>
                    </a:cubicBezTo>
                    <a:cubicBezTo>
                      <a:pt x="26242" y="77335"/>
                      <a:pt x="18045" y="75139"/>
                      <a:pt x="10950" y="70812"/>
                    </a:cubicBezTo>
                    <a:cubicBezTo>
                      <a:pt x="4249" y="66821"/>
                      <a:pt x="108" y="59639"/>
                      <a:pt x="0" y="51842"/>
                    </a:cubicBezTo>
                    <a:lnTo>
                      <a:pt x="19664" y="51842"/>
                    </a:lnTo>
                    <a:cubicBezTo>
                      <a:pt x="19657" y="55232"/>
                      <a:pt x="21446" y="58372"/>
                      <a:pt x="24369" y="60094"/>
                    </a:cubicBezTo>
                    <a:cubicBezTo>
                      <a:pt x="27399" y="61873"/>
                      <a:pt x="30877" y="62756"/>
                      <a:pt x="34393" y="62638"/>
                    </a:cubicBezTo>
                    <a:cubicBezTo>
                      <a:pt x="37732" y="62729"/>
                      <a:pt x="41033" y="61930"/>
                      <a:pt x="43956" y="60325"/>
                    </a:cubicBezTo>
                    <a:cubicBezTo>
                      <a:pt x="46184" y="59386"/>
                      <a:pt x="47680" y="57261"/>
                      <a:pt x="47811" y="54850"/>
                    </a:cubicBezTo>
                    <a:cubicBezTo>
                      <a:pt x="47811" y="51842"/>
                      <a:pt x="43956" y="49452"/>
                      <a:pt x="36167" y="47755"/>
                    </a:cubicBezTo>
                    <a:cubicBezTo>
                      <a:pt x="28833" y="46343"/>
                      <a:pt x="21639" y="44305"/>
                      <a:pt x="14652" y="41663"/>
                    </a:cubicBezTo>
                    <a:cubicBezTo>
                      <a:pt x="7573" y="38954"/>
                      <a:pt x="2923" y="32124"/>
                      <a:pt x="3008" y="24543"/>
                    </a:cubicBezTo>
                    <a:cubicBezTo>
                      <a:pt x="2985" y="20207"/>
                      <a:pt x="4126" y="15944"/>
                      <a:pt x="6323" y="12205"/>
                    </a:cubicBezTo>
                    <a:cubicBezTo>
                      <a:pt x="8907" y="8102"/>
                      <a:pt x="12786" y="4981"/>
                      <a:pt x="17351" y="3337"/>
                    </a:cubicBezTo>
                    <a:cubicBezTo>
                      <a:pt x="22618" y="1095"/>
                      <a:pt x="28286" y="-34"/>
                      <a:pt x="34008" y="21"/>
                    </a:cubicBezTo>
                    <a:cubicBezTo>
                      <a:pt x="41303" y="-231"/>
                      <a:pt x="48498" y="1790"/>
                      <a:pt x="54597" y="5805"/>
                    </a:cubicBezTo>
                    <a:cubicBezTo>
                      <a:pt x="60743" y="9991"/>
                      <a:pt x="64499" y="16878"/>
                      <a:pt x="64699" y="24312"/>
                    </a:cubicBezTo>
                    <a:lnTo>
                      <a:pt x="45883" y="24312"/>
                    </a:lnTo>
                    <a:cubicBezTo>
                      <a:pt x="44881" y="17912"/>
                      <a:pt x="40640" y="14596"/>
                      <a:pt x="33005" y="14596"/>
                    </a:cubicBezTo>
                    <a:cubicBezTo>
                      <a:pt x="30299" y="14618"/>
                      <a:pt x="27646" y="15335"/>
                      <a:pt x="25294" y="16678"/>
                    </a:cubicBezTo>
                    <a:cubicBezTo>
                      <a:pt x="23281" y="17600"/>
                      <a:pt x="22009" y="19630"/>
                      <a:pt x="22055" y="21844"/>
                    </a:cubicBezTo>
                    <a:cubicBezTo>
                      <a:pt x="22055" y="24543"/>
                      <a:pt x="25757" y="26703"/>
                      <a:pt x="33622" y="28553"/>
                    </a:cubicBezTo>
                    <a:cubicBezTo>
                      <a:pt x="41041" y="29885"/>
                      <a:pt x="48320" y="31898"/>
                      <a:pt x="55368" y="34568"/>
                    </a:cubicBezTo>
                    <a:cubicBezTo>
                      <a:pt x="62455" y="37243"/>
                      <a:pt x="67129" y="44039"/>
                      <a:pt x="67090" y="51611"/>
                    </a:cubicBezTo>
                  </a:path>
                </a:pathLst>
              </a:custGeom>
              <a:grpFill/>
              <a:ln w="7705" cap="flat">
                <a:noFill/>
                <a:prstDash val="solid"/>
                <a:miter/>
              </a:ln>
            </p:spPr>
            <p:txBody>
              <a:bodyPr rtlCol="0" anchor="ctr"/>
              <a:lstStyle/>
              <a:p>
                <a:endParaRPr lang="pl-PL"/>
              </a:p>
            </p:txBody>
          </p:sp>
          <p:sp>
            <p:nvSpPr>
              <p:cNvPr id="75" name="Dowolny kształt: kształt 74">
                <a:extLst>
                  <a:ext uri="{FF2B5EF4-FFF2-40B4-BE49-F238E27FC236}">
                    <a16:creationId xmlns:a16="http://schemas.microsoft.com/office/drawing/2014/main" id="{B09E0F52-FF7D-8BDD-54DB-D6627A4FE33D}"/>
                  </a:ext>
                </a:extLst>
              </p:cNvPr>
              <p:cNvSpPr/>
              <p:nvPr/>
            </p:nvSpPr>
            <p:spPr>
              <a:xfrm>
                <a:off x="10824835" y="1631579"/>
                <a:ext cx="65624" cy="74466"/>
              </a:xfrm>
              <a:custGeom>
                <a:avLst/>
                <a:gdLst>
                  <a:gd name="connsiteX0" fmla="*/ 65625 w 65624"/>
                  <a:gd name="connsiteY0" fmla="*/ 24265 h 74466"/>
                  <a:gd name="connsiteX1" fmla="*/ 65625 w 65624"/>
                  <a:gd name="connsiteY1" fmla="*/ 74467 h 74466"/>
                  <a:gd name="connsiteX2" fmla="*/ 46423 w 65624"/>
                  <a:gd name="connsiteY2" fmla="*/ 74467 h 74466"/>
                  <a:gd name="connsiteX3" fmla="*/ 46423 w 65624"/>
                  <a:gd name="connsiteY3" fmla="*/ 30666 h 74466"/>
                  <a:gd name="connsiteX4" fmla="*/ 44264 w 65624"/>
                  <a:gd name="connsiteY4" fmla="*/ 19869 h 74466"/>
                  <a:gd name="connsiteX5" fmla="*/ 33931 w 65624"/>
                  <a:gd name="connsiteY5" fmla="*/ 16245 h 74466"/>
                  <a:gd name="connsiteX6" fmla="*/ 19202 w 65624"/>
                  <a:gd name="connsiteY6" fmla="*/ 32979 h 74466"/>
                  <a:gd name="connsiteX7" fmla="*/ 19202 w 65624"/>
                  <a:gd name="connsiteY7" fmla="*/ 74467 h 74466"/>
                  <a:gd name="connsiteX8" fmla="*/ 0 w 65624"/>
                  <a:gd name="connsiteY8" fmla="*/ 74467 h 74466"/>
                  <a:gd name="connsiteX9" fmla="*/ 0 w 65624"/>
                  <a:gd name="connsiteY9" fmla="*/ 1979 h 74466"/>
                  <a:gd name="connsiteX10" fmla="*/ 18353 w 65624"/>
                  <a:gd name="connsiteY10" fmla="*/ 1979 h 74466"/>
                  <a:gd name="connsiteX11" fmla="*/ 18353 w 65624"/>
                  <a:gd name="connsiteY11" fmla="*/ 8765 h 74466"/>
                  <a:gd name="connsiteX12" fmla="*/ 18353 w 65624"/>
                  <a:gd name="connsiteY12" fmla="*/ 12621 h 74466"/>
                  <a:gd name="connsiteX13" fmla="*/ 18353 w 65624"/>
                  <a:gd name="connsiteY13" fmla="*/ 12621 h 74466"/>
                  <a:gd name="connsiteX14" fmla="*/ 28070 w 65624"/>
                  <a:gd name="connsiteY14" fmla="*/ 3444 h 74466"/>
                  <a:gd name="connsiteX15" fmla="*/ 41488 w 65624"/>
                  <a:gd name="connsiteY15" fmla="*/ 51 h 74466"/>
                  <a:gd name="connsiteX16" fmla="*/ 62386 w 65624"/>
                  <a:gd name="connsiteY16" fmla="*/ 11310 h 74466"/>
                  <a:gd name="connsiteX17" fmla="*/ 65394 w 65624"/>
                  <a:gd name="connsiteY17" fmla="*/ 24342 h 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24" h="74466">
                    <a:moveTo>
                      <a:pt x="65625" y="24265"/>
                    </a:moveTo>
                    <a:lnTo>
                      <a:pt x="65625" y="74467"/>
                    </a:lnTo>
                    <a:lnTo>
                      <a:pt x="46423" y="74467"/>
                    </a:lnTo>
                    <a:lnTo>
                      <a:pt x="46423" y="30666"/>
                    </a:lnTo>
                    <a:cubicBezTo>
                      <a:pt x="46701" y="26937"/>
                      <a:pt x="45961" y="23203"/>
                      <a:pt x="44264" y="19869"/>
                    </a:cubicBezTo>
                    <a:cubicBezTo>
                      <a:pt x="41534" y="17175"/>
                      <a:pt x="37748" y="15845"/>
                      <a:pt x="33931" y="16245"/>
                    </a:cubicBezTo>
                    <a:cubicBezTo>
                      <a:pt x="24060" y="16245"/>
                      <a:pt x="19202" y="21797"/>
                      <a:pt x="19202" y="32979"/>
                    </a:cubicBezTo>
                    <a:lnTo>
                      <a:pt x="19202" y="74467"/>
                    </a:lnTo>
                    <a:lnTo>
                      <a:pt x="0" y="74467"/>
                    </a:lnTo>
                    <a:lnTo>
                      <a:pt x="0" y="1979"/>
                    </a:lnTo>
                    <a:lnTo>
                      <a:pt x="18353" y="1979"/>
                    </a:lnTo>
                    <a:lnTo>
                      <a:pt x="18353" y="8765"/>
                    </a:lnTo>
                    <a:cubicBezTo>
                      <a:pt x="18176" y="10044"/>
                      <a:pt x="18176" y="11342"/>
                      <a:pt x="18353" y="12621"/>
                    </a:cubicBezTo>
                    <a:lnTo>
                      <a:pt x="18353" y="12621"/>
                    </a:lnTo>
                    <a:cubicBezTo>
                      <a:pt x="20621" y="8672"/>
                      <a:pt x="23998" y="5480"/>
                      <a:pt x="28070" y="3444"/>
                    </a:cubicBezTo>
                    <a:cubicBezTo>
                      <a:pt x="32173" y="1173"/>
                      <a:pt x="36799" y="4"/>
                      <a:pt x="41488" y="51"/>
                    </a:cubicBezTo>
                    <a:cubicBezTo>
                      <a:pt x="50040" y="-527"/>
                      <a:pt x="58168" y="3850"/>
                      <a:pt x="62386" y="11310"/>
                    </a:cubicBezTo>
                    <a:cubicBezTo>
                      <a:pt x="64460" y="15335"/>
                      <a:pt x="65494" y="19815"/>
                      <a:pt x="65394" y="24342"/>
                    </a:cubicBezTo>
                  </a:path>
                </a:pathLst>
              </a:custGeom>
              <a:grpFill/>
              <a:ln w="7705" cap="flat">
                <a:noFill/>
                <a:prstDash val="solid"/>
                <a:miter/>
              </a:ln>
            </p:spPr>
            <p:txBody>
              <a:bodyPr rtlCol="0" anchor="ctr"/>
              <a:lstStyle/>
              <a:p>
                <a:endParaRPr lang="pl-PL"/>
              </a:p>
            </p:txBody>
          </p:sp>
          <p:sp>
            <p:nvSpPr>
              <p:cNvPr id="76" name="Dowolny kształt: kształt 75">
                <a:extLst>
                  <a:ext uri="{FF2B5EF4-FFF2-40B4-BE49-F238E27FC236}">
                    <a16:creationId xmlns:a16="http://schemas.microsoft.com/office/drawing/2014/main" id="{C338EA17-EFFA-813D-418B-EC9230FB1C05}"/>
                  </a:ext>
                </a:extLst>
              </p:cNvPr>
              <p:cNvSpPr/>
              <p:nvPr/>
            </p:nvSpPr>
            <p:spPr>
              <a:xfrm>
                <a:off x="10800005" y="1669725"/>
                <a:ext cx="19124" cy="36244"/>
              </a:xfrm>
              <a:custGeom>
                <a:avLst/>
                <a:gdLst>
                  <a:gd name="connsiteX0" fmla="*/ 0 w 19124"/>
                  <a:gd name="connsiteY0" fmla="*/ 0 h 36244"/>
                  <a:gd name="connsiteX1" fmla="*/ 19124 w 19124"/>
                  <a:gd name="connsiteY1" fmla="*/ 0 h 36244"/>
                  <a:gd name="connsiteX2" fmla="*/ 19124 w 19124"/>
                  <a:gd name="connsiteY2" fmla="*/ 36244 h 36244"/>
                  <a:gd name="connsiteX3" fmla="*/ 0 w 19124"/>
                  <a:gd name="connsiteY3" fmla="*/ 36244 h 36244"/>
                </a:gdLst>
                <a:ahLst/>
                <a:cxnLst>
                  <a:cxn ang="0">
                    <a:pos x="connsiteX0" y="connsiteY0"/>
                  </a:cxn>
                  <a:cxn ang="0">
                    <a:pos x="connsiteX1" y="connsiteY1"/>
                  </a:cxn>
                  <a:cxn ang="0">
                    <a:pos x="connsiteX2" y="connsiteY2"/>
                  </a:cxn>
                  <a:cxn ang="0">
                    <a:pos x="connsiteX3" y="connsiteY3"/>
                  </a:cxn>
                </a:cxnLst>
                <a:rect l="l" t="t" r="r" b="b"/>
                <a:pathLst>
                  <a:path w="19124" h="36244">
                    <a:moveTo>
                      <a:pt x="0" y="0"/>
                    </a:moveTo>
                    <a:lnTo>
                      <a:pt x="19124" y="0"/>
                    </a:lnTo>
                    <a:lnTo>
                      <a:pt x="19124" y="36244"/>
                    </a:lnTo>
                    <a:lnTo>
                      <a:pt x="0" y="36244"/>
                    </a:lnTo>
                    <a:close/>
                  </a:path>
                </a:pathLst>
              </a:custGeom>
              <a:grpFill/>
              <a:ln w="7705" cap="flat">
                <a:noFill/>
                <a:prstDash val="solid"/>
                <a:miter/>
              </a:ln>
            </p:spPr>
            <p:txBody>
              <a:bodyPr rtlCol="0" anchor="ctr"/>
              <a:lstStyle/>
              <a:p>
                <a:endParaRPr lang="pl-PL"/>
              </a:p>
            </p:txBody>
          </p:sp>
          <p:sp>
            <p:nvSpPr>
              <p:cNvPr id="77" name="Dowolny kształt: kształt 76">
                <a:extLst>
                  <a:ext uri="{FF2B5EF4-FFF2-40B4-BE49-F238E27FC236}">
                    <a16:creationId xmlns:a16="http://schemas.microsoft.com/office/drawing/2014/main" id="{8376F1AD-AE52-EC46-27B7-BC2D74DED5B9}"/>
                  </a:ext>
                </a:extLst>
              </p:cNvPr>
              <p:cNvSpPr/>
              <p:nvPr/>
            </p:nvSpPr>
            <p:spPr>
              <a:xfrm>
                <a:off x="10800005" y="1605025"/>
                <a:ext cx="19124" cy="19124"/>
              </a:xfrm>
              <a:custGeom>
                <a:avLst/>
                <a:gdLst>
                  <a:gd name="connsiteX0" fmla="*/ 0 w 19124"/>
                  <a:gd name="connsiteY0" fmla="*/ 0 h 19124"/>
                  <a:gd name="connsiteX1" fmla="*/ 19124 w 19124"/>
                  <a:gd name="connsiteY1" fmla="*/ 0 h 19124"/>
                  <a:gd name="connsiteX2" fmla="*/ 19124 w 19124"/>
                  <a:gd name="connsiteY2" fmla="*/ 19125 h 19124"/>
                  <a:gd name="connsiteX3" fmla="*/ 0 w 19124"/>
                  <a:gd name="connsiteY3" fmla="*/ 19125 h 19124"/>
                </a:gdLst>
                <a:ahLst/>
                <a:cxnLst>
                  <a:cxn ang="0">
                    <a:pos x="connsiteX0" y="connsiteY0"/>
                  </a:cxn>
                  <a:cxn ang="0">
                    <a:pos x="connsiteX1" y="connsiteY1"/>
                  </a:cxn>
                  <a:cxn ang="0">
                    <a:pos x="connsiteX2" y="connsiteY2"/>
                  </a:cxn>
                  <a:cxn ang="0">
                    <a:pos x="connsiteX3" y="connsiteY3"/>
                  </a:cxn>
                </a:cxnLst>
                <a:rect l="l" t="t" r="r" b="b"/>
                <a:pathLst>
                  <a:path w="19124" h="19124">
                    <a:moveTo>
                      <a:pt x="0" y="0"/>
                    </a:moveTo>
                    <a:lnTo>
                      <a:pt x="19124" y="0"/>
                    </a:lnTo>
                    <a:lnTo>
                      <a:pt x="19124" y="19125"/>
                    </a:lnTo>
                    <a:lnTo>
                      <a:pt x="0" y="19125"/>
                    </a:lnTo>
                    <a:close/>
                  </a:path>
                </a:pathLst>
              </a:custGeom>
              <a:grpFill/>
              <a:ln w="7705" cap="flat">
                <a:noFill/>
                <a:prstDash val="solid"/>
                <a:miter/>
              </a:ln>
            </p:spPr>
            <p:txBody>
              <a:bodyPr rtlCol="0" anchor="ctr"/>
              <a:lstStyle/>
              <a:p>
                <a:endParaRPr lang="pl-PL"/>
              </a:p>
            </p:txBody>
          </p:sp>
          <p:sp>
            <p:nvSpPr>
              <p:cNvPr id="78" name="Dowolny kształt: kształt 77">
                <a:extLst>
                  <a:ext uri="{FF2B5EF4-FFF2-40B4-BE49-F238E27FC236}">
                    <a16:creationId xmlns:a16="http://schemas.microsoft.com/office/drawing/2014/main" id="{926D3CBE-A522-5CD4-ACB2-E8FDCA15A8D0}"/>
                  </a:ext>
                </a:extLst>
              </p:cNvPr>
              <p:cNvSpPr/>
              <p:nvPr/>
            </p:nvSpPr>
            <p:spPr>
              <a:xfrm>
                <a:off x="10729444" y="1631301"/>
                <a:ext cx="66550" cy="77069"/>
              </a:xfrm>
              <a:custGeom>
                <a:avLst/>
                <a:gdLst>
                  <a:gd name="connsiteX0" fmla="*/ 66088 w 66550"/>
                  <a:gd name="connsiteY0" fmla="*/ 51611 h 77069"/>
                  <a:gd name="connsiteX1" fmla="*/ 62386 w 66550"/>
                  <a:gd name="connsiteY1" fmla="*/ 65029 h 77069"/>
                  <a:gd name="connsiteX2" fmla="*/ 34085 w 66550"/>
                  <a:gd name="connsiteY2" fmla="*/ 76904 h 77069"/>
                  <a:gd name="connsiteX3" fmla="*/ 10951 w 66550"/>
                  <a:gd name="connsiteY3" fmla="*/ 70581 h 77069"/>
                  <a:gd name="connsiteX4" fmla="*/ 0 w 66550"/>
                  <a:gd name="connsiteY4" fmla="*/ 51611 h 77069"/>
                  <a:gd name="connsiteX5" fmla="*/ 19665 w 66550"/>
                  <a:gd name="connsiteY5" fmla="*/ 51611 h 77069"/>
                  <a:gd name="connsiteX6" fmla="*/ 24291 w 66550"/>
                  <a:gd name="connsiteY6" fmla="*/ 60093 h 77069"/>
                  <a:gd name="connsiteX7" fmla="*/ 34316 w 66550"/>
                  <a:gd name="connsiteY7" fmla="*/ 62638 h 77069"/>
                  <a:gd name="connsiteX8" fmla="*/ 43416 w 66550"/>
                  <a:gd name="connsiteY8" fmla="*/ 60556 h 77069"/>
                  <a:gd name="connsiteX9" fmla="*/ 47349 w 66550"/>
                  <a:gd name="connsiteY9" fmla="*/ 55081 h 77069"/>
                  <a:gd name="connsiteX10" fmla="*/ 35781 w 66550"/>
                  <a:gd name="connsiteY10" fmla="*/ 47986 h 77069"/>
                  <a:gd name="connsiteX11" fmla="*/ 14267 w 66550"/>
                  <a:gd name="connsiteY11" fmla="*/ 41894 h 77069"/>
                  <a:gd name="connsiteX12" fmla="*/ 2777 w 66550"/>
                  <a:gd name="connsiteY12" fmla="*/ 24775 h 77069"/>
                  <a:gd name="connsiteX13" fmla="*/ 5938 w 66550"/>
                  <a:gd name="connsiteY13" fmla="*/ 12436 h 77069"/>
                  <a:gd name="connsiteX14" fmla="*/ 16580 w 66550"/>
                  <a:gd name="connsiteY14" fmla="*/ 3337 h 77069"/>
                  <a:gd name="connsiteX15" fmla="*/ 33314 w 66550"/>
                  <a:gd name="connsiteY15" fmla="*/ 21 h 77069"/>
                  <a:gd name="connsiteX16" fmla="*/ 53827 w 66550"/>
                  <a:gd name="connsiteY16" fmla="*/ 5804 h 77069"/>
                  <a:gd name="connsiteX17" fmla="*/ 64006 w 66550"/>
                  <a:gd name="connsiteY17" fmla="*/ 24312 h 77069"/>
                  <a:gd name="connsiteX18" fmla="*/ 45113 w 66550"/>
                  <a:gd name="connsiteY18" fmla="*/ 24312 h 77069"/>
                  <a:gd name="connsiteX19" fmla="*/ 32967 w 66550"/>
                  <a:gd name="connsiteY19" fmla="*/ 14530 h 77069"/>
                  <a:gd name="connsiteX20" fmla="*/ 32466 w 66550"/>
                  <a:gd name="connsiteY20" fmla="*/ 14596 h 77069"/>
                  <a:gd name="connsiteX21" fmla="*/ 24754 w 66550"/>
                  <a:gd name="connsiteY21" fmla="*/ 16678 h 77069"/>
                  <a:gd name="connsiteX22" fmla="*/ 21361 w 66550"/>
                  <a:gd name="connsiteY22" fmla="*/ 21844 h 77069"/>
                  <a:gd name="connsiteX23" fmla="*/ 33083 w 66550"/>
                  <a:gd name="connsiteY23" fmla="*/ 28553 h 77069"/>
                  <a:gd name="connsiteX24" fmla="*/ 54983 w 66550"/>
                  <a:gd name="connsiteY24" fmla="*/ 34568 h 77069"/>
                  <a:gd name="connsiteX25" fmla="*/ 66550 w 66550"/>
                  <a:gd name="connsiteY25" fmla="*/ 51611 h 7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550" h="77069">
                    <a:moveTo>
                      <a:pt x="66088" y="51611"/>
                    </a:moveTo>
                    <a:cubicBezTo>
                      <a:pt x="66188" y="56348"/>
                      <a:pt x="64900" y="61011"/>
                      <a:pt x="62386" y="65029"/>
                    </a:cubicBezTo>
                    <a:cubicBezTo>
                      <a:pt x="55577" y="73536"/>
                      <a:pt x="44920" y="78008"/>
                      <a:pt x="34085" y="76904"/>
                    </a:cubicBezTo>
                    <a:cubicBezTo>
                      <a:pt x="25926" y="77040"/>
                      <a:pt x="17906" y="74846"/>
                      <a:pt x="10951" y="70581"/>
                    </a:cubicBezTo>
                    <a:cubicBezTo>
                      <a:pt x="4165" y="66680"/>
                      <a:pt x="-15" y="59441"/>
                      <a:pt x="0" y="51611"/>
                    </a:cubicBezTo>
                    <a:lnTo>
                      <a:pt x="19665" y="51611"/>
                    </a:lnTo>
                    <a:cubicBezTo>
                      <a:pt x="19472" y="55087"/>
                      <a:pt x="21268" y="58372"/>
                      <a:pt x="24291" y="60093"/>
                    </a:cubicBezTo>
                    <a:cubicBezTo>
                      <a:pt x="27322" y="61881"/>
                      <a:pt x="30800" y="62764"/>
                      <a:pt x="34316" y="62638"/>
                    </a:cubicBezTo>
                    <a:cubicBezTo>
                      <a:pt x="37478" y="62765"/>
                      <a:pt x="40624" y="62047"/>
                      <a:pt x="43416" y="60556"/>
                    </a:cubicBezTo>
                    <a:cubicBezTo>
                      <a:pt x="45698" y="59672"/>
                      <a:pt x="47241" y="57524"/>
                      <a:pt x="47349" y="55081"/>
                    </a:cubicBezTo>
                    <a:cubicBezTo>
                      <a:pt x="47349" y="52073"/>
                      <a:pt x="43493" y="49683"/>
                      <a:pt x="35781" y="47986"/>
                    </a:cubicBezTo>
                    <a:cubicBezTo>
                      <a:pt x="28448" y="46587"/>
                      <a:pt x="21245" y="44548"/>
                      <a:pt x="14267" y="41894"/>
                    </a:cubicBezTo>
                    <a:cubicBezTo>
                      <a:pt x="7234" y="39153"/>
                      <a:pt x="2645" y="32323"/>
                      <a:pt x="2777" y="24775"/>
                    </a:cubicBezTo>
                    <a:cubicBezTo>
                      <a:pt x="2653" y="20447"/>
                      <a:pt x="3748" y="16172"/>
                      <a:pt x="5938" y="12436"/>
                    </a:cubicBezTo>
                    <a:cubicBezTo>
                      <a:pt x="8390" y="8320"/>
                      <a:pt x="12130" y="5124"/>
                      <a:pt x="16580" y="3337"/>
                    </a:cubicBezTo>
                    <a:cubicBezTo>
                      <a:pt x="21870" y="1101"/>
                      <a:pt x="27569" y="-27"/>
                      <a:pt x="33314" y="21"/>
                    </a:cubicBezTo>
                    <a:cubicBezTo>
                      <a:pt x="40586" y="-230"/>
                      <a:pt x="47758" y="1792"/>
                      <a:pt x="53827" y="5804"/>
                    </a:cubicBezTo>
                    <a:cubicBezTo>
                      <a:pt x="60073" y="9910"/>
                      <a:pt x="63882" y="16839"/>
                      <a:pt x="64006" y="24312"/>
                    </a:cubicBezTo>
                    <a:lnTo>
                      <a:pt x="45113" y="24312"/>
                    </a:lnTo>
                    <a:cubicBezTo>
                      <a:pt x="44457" y="18257"/>
                      <a:pt x="39020" y="13877"/>
                      <a:pt x="32967" y="14530"/>
                    </a:cubicBezTo>
                    <a:cubicBezTo>
                      <a:pt x="32797" y="14548"/>
                      <a:pt x="32635" y="14570"/>
                      <a:pt x="32466" y="14596"/>
                    </a:cubicBezTo>
                    <a:cubicBezTo>
                      <a:pt x="29759" y="14625"/>
                      <a:pt x="27106" y="15341"/>
                      <a:pt x="24754" y="16678"/>
                    </a:cubicBezTo>
                    <a:cubicBezTo>
                      <a:pt x="22710" y="17585"/>
                      <a:pt x="21384" y="19606"/>
                      <a:pt x="21361" y="21844"/>
                    </a:cubicBezTo>
                    <a:cubicBezTo>
                      <a:pt x="21361" y="24543"/>
                      <a:pt x="25217" y="26703"/>
                      <a:pt x="33083" y="28553"/>
                    </a:cubicBezTo>
                    <a:cubicBezTo>
                      <a:pt x="40547" y="29916"/>
                      <a:pt x="47873" y="31929"/>
                      <a:pt x="54983" y="34568"/>
                    </a:cubicBezTo>
                    <a:cubicBezTo>
                      <a:pt x="61993" y="37311"/>
                      <a:pt x="66589" y="44084"/>
                      <a:pt x="66550" y="51611"/>
                    </a:cubicBezTo>
                  </a:path>
                </a:pathLst>
              </a:custGeom>
              <a:grpFill/>
              <a:ln w="7705" cap="flat">
                <a:noFill/>
                <a:prstDash val="solid"/>
                <a:miter/>
              </a:ln>
            </p:spPr>
            <p:txBody>
              <a:bodyPr rtlCol="0" anchor="ctr"/>
              <a:lstStyle/>
              <a:p>
                <a:endParaRPr lang="pl-PL"/>
              </a:p>
            </p:txBody>
          </p:sp>
        </p:grpSp>
        <p:grpSp>
          <p:nvGrpSpPr>
            <p:cNvPr id="44" name="Grupa 43">
              <a:extLst>
                <a:ext uri="{FF2B5EF4-FFF2-40B4-BE49-F238E27FC236}">
                  <a16:creationId xmlns:a16="http://schemas.microsoft.com/office/drawing/2014/main" id="{85EE9EEE-B8C8-2F7D-0A6E-8377709E773D}"/>
                </a:ext>
              </a:extLst>
            </p:cNvPr>
            <p:cNvGrpSpPr/>
            <p:nvPr/>
          </p:nvGrpSpPr>
          <p:grpSpPr>
            <a:xfrm>
              <a:off x="10264555" y="6612936"/>
              <a:ext cx="522375" cy="81818"/>
              <a:chOff x="9578120" y="1626926"/>
              <a:chExt cx="522375" cy="81818"/>
            </a:xfrm>
            <a:solidFill>
              <a:schemeClr val="tx2"/>
            </a:solidFill>
          </p:grpSpPr>
          <p:sp>
            <p:nvSpPr>
              <p:cNvPr id="66" name="Dowolny kształt: kształt 65">
                <a:extLst>
                  <a:ext uri="{FF2B5EF4-FFF2-40B4-BE49-F238E27FC236}">
                    <a16:creationId xmlns:a16="http://schemas.microsoft.com/office/drawing/2014/main" id="{B61B4CEB-D0E8-C6FF-B245-E081005DD794}"/>
                  </a:ext>
                </a:extLst>
              </p:cNvPr>
              <p:cNvSpPr/>
              <p:nvPr/>
            </p:nvSpPr>
            <p:spPr>
              <a:xfrm>
                <a:off x="10073968" y="1627234"/>
                <a:ext cx="26527" cy="81510"/>
              </a:xfrm>
              <a:custGeom>
                <a:avLst/>
                <a:gdLst>
                  <a:gd name="connsiteX0" fmla="*/ 17814 w 26527"/>
                  <a:gd name="connsiteY0" fmla="*/ 68478 h 81510"/>
                  <a:gd name="connsiteX1" fmla="*/ 17814 w 26527"/>
                  <a:gd name="connsiteY1" fmla="*/ 12493 h 81510"/>
                  <a:gd name="connsiteX2" fmla="*/ 13341 w 26527"/>
                  <a:gd name="connsiteY2" fmla="*/ 8020 h 81510"/>
                  <a:gd name="connsiteX3" fmla="*/ 8868 w 26527"/>
                  <a:gd name="connsiteY3" fmla="*/ 12493 h 81510"/>
                  <a:gd name="connsiteX4" fmla="*/ 8868 w 26527"/>
                  <a:gd name="connsiteY4" fmla="*/ 68478 h 81510"/>
                  <a:gd name="connsiteX5" fmla="*/ 13341 w 26527"/>
                  <a:gd name="connsiteY5" fmla="*/ 72951 h 81510"/>
                  <a:gd name="connsiteX6" fmla="*/ 17814 w 26527"/>
                  <a:gd name="connsiteY6" fmla="*/ 68478 h 81510"/>
                  <a:gd name="connsiteX7" fmla="*/ 26528 w 26527"/>
                  <a:gd name="connsiteY7" fmla="*/ 17891 h 81510"/>
                  <a:gd name="connsiteX8" fmla="*/ 26528 w 26527"/>
                  <a:gd name="connsiteY8" fmla="*/ 63620 h 81510"/>
                  <a:gd name="connsiteX9" fmla="*/ 13341 w 26527"/>
                  <a:gd name="connsiteY9" fmla="*/ 81511 h 81510"/>
                  <a:gd name="connsiteX10" fmla="*/ 0 w 26527"/>
                  <a:gd name="connsiteY10" fmla="*/ 63620 h 81510"/>
                  <a:gd name="connsiteX11" fmla="*/ 0 w 26527"/>
                  <a:gd name="connsiteY11" fmla="*/ 17891 h 81510"/>
                  <a:gd name="connsiteX12" fmla="*/ 13341 w 26527"/>
                  <a:gd name="connsiteY12" fmla="*/ 0 h 81510"/>
                  <a:gd name="connsiteX13" fmla="*/ 26528 w 26527"/>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527" h="81510">
                    <a:moveTo>
                      <a:pt x="17814" y="68478"/>
                    </a:moveTo>
                    <a:lnTo>
                      <a:pt x="17814" y="12493"/>
                    </a:lnTo>
                    <a:cubicBezTo>
                      <a:pt x="17814" y="10022"/>
                      <a:pt x="15809" y="8020"/>
                      <a:pt x="13341" y="8020"/>
                    </a:cubicBezTo>
                    <a:cubicBezTo>
                      <a:pt x="10873" y="8020"/>
                      <a:pt x="8868" y="10022"/>
                      <a:pt x="8868" y="12493"/>
                    </a:cubicBezTo>
                    <a:lnTo>
                      <a:pt x="8868" y="68478"/>
                    </a:lnTo>
                    <a:cubicBezTo>
                      <a:pt x="8868" y="70948"/>
                      <a:pt x="10873" y="72951"/>
                      <a:pt x="13341" y="72951"/>
                    </a:cubicBezTo>
                    <a:cubicBezTo>
                      <a:pt x="15809" y="72951"/>
                      <a:pt x="17814" y="70948"/>
                      <a:pt x="17814" y="68478"/>
                    </a:cubicBezTo>
                    <a:moveTo>
                      <a:pt x="26528" y="17891"/>
                    </a:moveTo>
                    <a:lnTo>
                      <a:pt x="26528" y="63620"/>
                    </a:lnTo>
                    <a:cubicBezTo>
                      <a:pt x="26528" y="75573"/>
                      <a:pt x="22055" y="81511"/>
                      <a:pt x="13341" y="81511"/>
                    </a:cubicBezTo>
                    <a:cubicBezTo>
                      <a:pt x="4627" y="81511"/>
                      <a:pt x="0" y="75573"/>
                      <a:pt x="0" y="63620"/>
                    </a:cubicBezTo>
                    <a:lnTo>
                      <a:pt x="0" y="17891"/>
                    </a:lnTo>
                    <a:cubicBezTo>
                      <a:pt x="0" y="6015"/>
                      <a:pt x="4473" y="0"/>
                      <a:pt x="13341" y="0"/>
                    </a:cubicBezTo>
                    <a:cubicBezTo>
                      <a:pt x="22209" y="0"/>
                      <a:pt x="26528" y="6015"/>
                      <a:pt x="26528" y="17891"/>
                    </a:cubicBezTo>
                  </a:path>
                </a:pathLst>
              </a:custGeom>
              <a:grpFill/>
              <a:ln w="7705" cap="flat">
                <a:noFill/>
                <a:prstDash val="solid"/>
                <a:miter/>
              </a:ln>
            </p:spPr>
            <p:txBody>
              <a:bodyPr rtlCol="0" anchor="ctr"/>
              <a:lstStyle/>
              <a:p>
                <a:endParaRPr lang="pl-PL"/>
              </a:p>
            </p:txBody>
          </p:sp>
          <p:sp>
            <p:nvSpPr>
              <p:cNvPr id="67" name="Dowolny kształt: kształt 66">
                <a:extLst>
                  <a:ext uri="{FF2B5EF4-FFF2-40B4-BE49-F238E27FC236}">
                    <a16:creationId xmlns:a16="http://schemas.microsoft.com/office/drawing/2014/main" id="{47E57978-9EDC-E604-B491-CD99C170661E}"/>
                  </a:ext>
                </a:extLst>
              </p:cNvPr>
              <p:cNvSpPr/>
              <p:nvPr/>
            </p:nvSpPr>
            <p:spPr>
              <a:xfrm>
                <a:off x="9975570" y="1626926"/>
                <a:ext cx="26373" cy="81510"/>
              </a:xfrm>
              <a:custGeom>
                <a:avLst/>
                <a:gdLst>
                  <a:gd name="connsiteX0" fmla="*/ 26373 w 26373"/>
                  <a:gd name="connsiteY0" fmla="*/ 0 h 81510"/>
                  <a:gd name="connsiteX1" fmla="*/ 26373 w 26373"/>
                  <a:gd name="connsiteY1" fmla="*/ 8251 h 81510"/>
                  <a:gd name="connsiteX2" fmla="*/ 17737 w 26373"/>
                  <a:gd name="connsiteY2" fmla="*/ 8251 h 81510"/>
                  <a:gd name="connsiteX3" fmla="*/ 17737 w 26373"/>
                  <a:gd name="connsiteY3" fmla="*/ 81511 h 81510"/>
                  <a:gd name="connsiteX4" fmla="*/ 8791 w 26373"/>
                  <a:gd name="connsiteY4" fmla="*/ 81511 h 81510"/>
                  <a:gd name="connsiteX5" fmla="*/ 8791 w 26373"/>
                  <a:gd name="connsiteY5" fmla="*/ 8251 h 81510"/>
                  <a:gd name="connsiteX6" fmla="*/ 0 w 26373"/>
                  <a:gd name="connsiteY6" fmla="*/ 8251 h 81510"/>
                  <a:gd name="connsiteX7" fmla="*/ 0 w 26373"/>
                  <a:gd name="connsiteY7" fmla="*/ 0 h 81510"/>
                  <a:gd name="connsiteX8" fmla="*/ 26373 w 26373"/>
                  <a:gd name="connsiteY8"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1510">
                    <a:moveTo>
                      <a:pt x="26373" y="0"/>
                    </a:moveTo>
                    <a:lnTo>
                      <a:pt x="26373" y="8251"/>
                    </a:lnTo>
                    <a:lnTo>
                      <a:pt x="17737" y="8251"/>
                    </a:lnTo>
                    <a:lnTo>
                      <a:pt x="17737" y="81511"/>
                    </a:lnTo>
                    <a:lnTo>
                      <a:pt x="8791" y="81511"/>
                    </a:lnTo>
                    <a:lnTo>
                      <a:pt x="8791" y="8251"/>
                    </a:lnTo>
                    <a:lnTo>
                      <a:pt x="0" y="8251"/>
                    </a:lnTo>
                    <a:lnTo>
                      <a:pt x="0" y="0"/>
                    </a:lnTo>
                    <a:lnTo>
                      <a:pt x="26373" y="0"/>
                    </a:lnTo>
                    <a:close/>
                  </a:path>
                </a:pathLst>
              </a:custGeom>
              <a:grpFill/>
              <a:ln w="7705" cap="flat">
                <a:noFill/>
                <a:prstDash val="solid"/>
                <a:miter/>
              </a:ln>
            </p:spPr>
            <p:txBody>
              <a:bodyPr rtlCol="0" anchor="ctr"/>
              <a:lstStyle/>
              <a:p>
                <a:endParaRPr lang="pl-PL"/>
              </a:p>
            </p:txBody>
          </p:sp>
          <p:sp>
            <p:nvSpPr>
              <p:cNvPr id="68" name="Dowolny kształt: kształt 67">
                <a:extLst>
                  <a:ext uri="{FF2B5EF4-FFF2-40B4-BE49-F238E27FC236}">
                    <a16:creationId xmlns:a16="http://schemas.microsoft.com/office/drawing/2014/main" id="{4E8968F1-A271-F823-125A-71BC8B8F8352}"/>
                  </a:ext>
                </a:extLst>
              </p:cNvPr>
              <p:cNvSpPr/>
              <p:nvPr/>
            </p:nvSpPr>
            <p:spPr>
              <a:xfrm>
                <a:off x="9894291" y="1626926"/>
                <a:ext cx="8713" cy="81510"/>
              </a:xfrm>
              <a:custGeom>
                <a:avLst/>
                <a:gdLst>
                  <a:gd name="connsiteX0" fmla="*/ 0 w 8713"/>
                  <a:gd name="connsiteY0" fmla="*/ 0 h 81510"/>
                  <a:gd name="connsiteX1" fmla="*/ 8714 w 8713"/>
                  <a:gd name="connsiteY1" fmla="*/ 0 h 81510"/>
                  <a:gd name="connsiteX2" fmla="*/ 8714 w 8713"/>
                  <a:gd name="connsiteY2" fmla="*/ 81511 h 81510"/>
                  <a:gd name="connsiteX3" fmla="*/ 0 w 8713"/>
                  <a:gd name="connsiteY3" fmla="*/ 81511 h 81510"/>
                </a:gdLst>
                <a:ahLst/>
                <a:cxnLst>
                  <a:cxn ang="0">
                    <a:pos x="connsiteX0" y="connsiteY0"/>
                  </a:cxn>
                  <a:cxn ang="0">
                    <a:pos x="connsiteX1" y="connsiteY1"/>
                  </a:cxn>
                  <a:cxn ang="0">
                    <a:pos x="connsiteX2" y="connsiteY2"/>
                  </a:cxn>
                  <a:cxn ang="0">
                    <a:pos x="connsiteX3" y="connsiteY3"/>
                  </a:cxn>
                </a:cxnLst>
                <a:rect l="l" t="t" r="r" b="b"/>
                <a:pathLst>
                  <a:path w="8713" h="81510">
                    <a:moveTo>
                      <a:pt x="0" y="0"/>
                    </a:moveTo>
                    <a:lnTo>
                      <a:pt x="8714" y="0"/>
                    </a:lnTo>
                    <a:lnTo>
                      <a:pt x="8714" y="81511"/>
                    </a:lnTo>
                    <a:lnTo>
                      <a:pt x="0" y="81511"/>
                    </a:lnTo>
                    <a:close/>
                  </a:path>
                </a:pathLst>
              </a:custGeom>
              <a:grpFill/>
              <a:ln w="7705" cap="flat">
                <a:noFill/>
                <a:prstDash val="solid"/>
                <a:miter/>
              </a:ln>
            </p:spPr>
            <p:txBody>
              <a:bodyPr rtlCol="0" anchor="ctr"/>
              <a:lstStyle/>
              <a:p>
                <a:endParaRPr lang="pl-PL"/>
              </a:p>
            </p:txBody>
          </p:sp>
          <p:sp>
            <p:nvSpPr>
              <p:cNvPr id="69" name="Dowolny kształt: kształt 68">
                <a:extLst>
                  <a:ext uri="{FF2B5EF4-FFF2-40B4-BE49-F238E27FC236}">
                    <a16:creationId xmlns:a16="http://schemas.microsoft.com/office/drawing/2014/main" id="{C5A2EC46-1653-E88B-ED91-B702C4B113F1}"/>
                  </a:ext>
                </a:extLst>
              </p:cNvPr>
              <p:cNvSpPr/>
              <p:nvPr/>
            </p:nvSpPr>
            <p:spPr>
              <a:xfrm>
                <a:off x="9793502" y="1626926"/>
                <a:ext cx="26450" cy="81510"/>
              </a:xfrm>
              <a:custGeom>
                <a:avLst/>
                <a:gdLst>
                  <a:gd name="connsiteX0" fmla="*/ 26450 w 26450"/>
                  <a:gd name="connsiteY0" fmla="*/ 0 h 81510"/>
                  <a:gd name="connsiteX1" fmla="*/ 26450 w 26450"/>
                  <a:gd name="connsiteY1" fmla="*/ 81511 h 81510"/>
                  <a:gd name="connsiteX2" fmla="*/ 17582 w 26450"/>
                  <a:gd name="connsiteY2" fmla="*/ 81511 h 81510"/>
                  <a:gd name="connsiteX3" fmla="*/ 17582 w 26450"/>
                  <a:gd name="connsiteY3" fmla="*/ 44110 h 81510"/>
                  <a:gd name="connsiteX4" fmla="*/ 8791 w 26450"/>
                  <a:gd name="connsiteY4" fmla="*/ 44110 h 81510"/>
                  <a:gd name="connsiteX5" fmla="*/ 8791 w 26450"/>
                  <a:gd name="connsiteY5" fmla="*/ 81511 h 81510"/>
                  <a:gd name="connsiteX6" fmla="*/ 0 w 26450"/>
                  <a:gd name="connsiteY6" fmla="*/ 81511 h 81510"/>
                  <a:gd name="connsiteX7" fmla="*/ 0 w 26450"/>
                  <a:gd name="connsiteY7" fmla="*/ 0 h 81510"/>
                  <a:gd name="connsiteX8" fmla="*/ 8791 w 26450"/>
                  <a:gd name="connsiteY8" fmla="*/ 0 h 81510"/>
                  <a:gd name="connsiteX9" fmla="*/ 8791 w 26450"/>
                  <a:gd name="connsiteY9" fmla="*/ 35936 h 81510"/>
                  <a:gd name="connsiteX10" fmla="*/ 17582 w 26450"/>
                  <a:gd name="connsiteY10" fmla="*/ 35936 h 81510"/>
                  <a:gd name="connsiteX11" fmla="*/ 17582 w 26450"/>
                  <a:gd name="connsiteY11" fmla="*/ 0 h 81510"/>
                  <a:gd name="connsiteX12" fmla="*/ 26450 w 26450"/>
                  <a:gd name="connsiteY12"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50" h="81510">
                    <a:moveTo>
                      <a:pt x="26450" y="0"/>
                    </a:moveTo>
                    <a:lnTo>
                      <a:pt x="26450" y="81511"/>
                    </a:lnTo>
                    <a:lnTo>
                      <a:pt x="17582" y="81511"/>
                    </a:lnTo>
                    <a:lnTo>
                      <a:pt x="17582" y="44110"/>
                    </a:lnTo>
                    <a:lnTo>
                      <a:pt x="8791" y="44110"/>
                    </a:lnTo>
                    <a:lnTo>
                      <a:pt x="8791" y="81511"/>
                    </a:lnTo>
                    <a:lnTo>
                      <a:pt x="0" y="81511"/>
                    </a:lnTo>
                    <a:lnTo>
                      <a:pt x="0" y="0"/>
                    </a:lnTo>
                    <a:lnTo>
                      <a:pt x="8791" y="0"/>
                    </a:lnTo>
                    <a:lnTo>
                      <a:pt x="8791" y="35936"/>
                    </a:lnTo>
                    <a:lnTo>
                      <a:pt x="17582" y="35936"/>
                    </a:lnTo>
                    <a:lnTo>
                      <a:pt x="17582" y="0"/>
                    </a:lnTo>
                    <a:lnTo>
                      <a:pt x="26450" y="0"/>
                    </a:lnTo>
                    <a:close/>
                  </a:path>
                </a:pathLst>
              </a:custGeom>
              <a:grpFill/>
              <a:ln w="7705" cap="flat">
                <a:noFill/>
                <a:prstDash val="solid"/>
                <a:miter/>
              </a:ln>
            </p:spPr>
            <p:txBody>
              <a:bodyPr rtlCol="0" anchor="ctr"/>
              <a:lstStyle/>
              <a:p>
                <a:endParaRPr lang="pl-PL"/>
              </a:p>
            </p:txBody>
          </p:sp>
          <p:sp>
            <p:nvSpPr>
              <p:cNvPr id="70" name="Dowolny kształt: kształt 69">
                <a:extLst>
                  <a:ext uri="{FF2B5EF4-FFF2-40B4-BE49-F238E27FC236}">
                    <a16:creationId xmlns:a16="http://schemas.microsoft.com/office/drawing/2014/main" id="{250DE13C-78FE-F6DF-99F3-E2E3A187915B}"/>
                  </a:ext>
                </a:extLst>
              </p:cNvPr>
              <p:cNvSpPr/>
              <p:nvPr/>
            </p:nvSpPr>
            <p:spPr>
              <a:xfrm>
                <a:off x="9692790" y="1627234"/>
                <a:ext cx="26450" cy="81510"/>
              </a:xfrm>
              <a:custGeom>
                <a:avLst/>
                <a:gdLst>
                  <a:gd name="connsiteX0" fmla="*/ 17582 w 26450"/>
                  <a:gd name="connsiteY0" fmla="*/ 68478 h 81510"/>
                  <a:gd name="connsiteX1" fmla="*/ 17582 w 26450"/>
                  <a:gd name="connsiteY1" fmla="*/ 12493 h 81510"/>
                  <a:gd name="connsiteX2" fmla="*/ 13264 w 26450"/>
                  <a:gd name="connsiteY2" fmla="*/ 7943 h 81510"/>
                  <a:gd name="connsiteX3" fmla="*/ 8945 w 26450"/>
                  <a:gd name="connsiteY3" fmla="*/ 12493 h 81510"/>
                  <a:gd name="connsiteX4" fmla="*/ 8945 w 26450"/>
                  <a:gd name="connsiteY4" fmla="*/ 68478 h 81510"/>
                  <a:gd name="connsiteX5" fmla="*/ 13264 w 26450"/>
                  <a:gd name="connsiteY5" fmla="*/ 73105 h 81510"/>
                  <a:gd name="connsiteX6" fmla="*/ 17582 w 26450"/>
                  <a:gd name="connsiteY6" fmla="*/ 68478 h 81510"/>
                  <a:gd name="connsiteX7" fmla="*/ 26450 w 26450"/>
                  <a:gd name="connsiteY7" fmla="*/ 17891 h 81510"/>
                  <a:gd name="connsiteX8" fmla="*/ 26450 w 26450"/>
                  <a:gd name="connsiteY8" fmla="*/ 63620 h 81510"/>
                  <a:gd name="connsiteX9" fmla="*/ 13264 w 26450"/>
                  <a:gd name="connsiteY9" fmla="*/ 81511 h 81510"/>
                  <a:gd name="connsiteX10" fmla="*/ 0 w 26450"/>
                  <a:gd name="connsiteY10" fmla="*/ 63620 h 81510"/>
                  <a:gd name="connsiteX11" fmla="*/ 0 w 26450"/>
                  <a:gd name="connsiteY11" fmla="*/ 17891 h 81510"/>
                  <a:gd name="connsiteX12" fmla="*/ 13264 w 26450"/>
                  <a:gd name="connsiteY12" fmla="*/ 0 h 81510"/>
                  <a:gd name="connsiteX13" fmla="*/ 26450 w 26450"/>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50" h="81510">
                    <a:moveTo>
                      <a:pt x="17582" y="68478"/>
                    </a:moveTo>
                    <a:lnTo>
                      <a:pt x="17582" y="12493"/>
                    </a:lnTo>
                    <a:cubicBezTo>
                      <a:pt x="17582" y="9485"/>
                      <a:pt x="16194" y="7943"/>
                      <a:pt x="13264" y="7943"/>
                    </a:cubicBezTo>
                    <a:cubicBezTo>
                      <a:pt x="10333" y="7943"/>
                      <a:pt x="8945" y="9485"/>
                      <a:pt x="8945" y="12493"/>
                    </a:cubicBezTo>
                    <a:lnTo>
                      <a:pt x="8945" y="68478"/>
                    </a:lnTo>
                    <a:cubicBezTo>
                      <a:pt x="8945" y="71486"/>
                      <a:pt x="10256" y="73105"/>
                      <a:pt x="13264" y="73105"/>
                    </a:cubicBezTo>
                    <a:cubicBezTo>
                      <a:pt x="16271" y="73105"/>
                      <a:pt x="17582" y="71486"/>
                      <a:pt x="17582" y="68478"/>
                    </a:cubicBezTo>
                    <a:moveTo>
                      <a:pt x="26450" y="17891"/>
                    </a:moveTo>
                    <a:lnTo>
                      <a:pt x="26450" y="63620"/>
                    </a:lnTo>
                    <a:cubicBezTo>
                      <a:pt x="26450" y="75573"/>
                      <a:pt x="22055" y="81511"/>
                      <a:pt x="13264" y="81511"/>
                    </a:cubicBezTo>
                    <a:cubicBezTo>
                      <a:pt x="4473" y="81511"/>
                      <a:pt x="0" y="75573"/>
                      <a:pt x="0" y="63620"/>
                    </a:cubicBezTo>
                    <a:lnTo>
                      <a:pt x="0" y="17891"/>
                    </a:lnTo>
                    <a:cubicBezTo>
                      <a:pt x="0" y="6015"/>
                      <a:pt x="4395" y="0"/>
                      <a:pt x="13264" y="0"/>
                    </a:cubicBezTo>
                    <a:cubicBezTo>
                      <a:pt x="22132" y="0"/>
                      <a:pt x="26450" y="6015"/>
                      <a:pt x="26450" y="17891"/>
                    </a:cubicBezTo>
                  </a:path>
                </a:pathLst>
              </a:custGeom>
              <a:grpFill/>
              <a:ln w="7705" cap="flat">
                <a:noFill/>
                <a:prstDash val="solid"/>
                <a:miter/>
              </a:ln>
            </p:spPr>
            <p:txBody>
              <a:bodyPr rtlCol="0" anchor="ctr"/>
              <a:lstStyle/>
              <a:p>
                <a:endParaRPr lang="pl-PL"/>
              </a:p>
            </p:txBody>
          </p:sp>
          <p:sp>
            <p:nvSpPr>
              <p:cNvPr id="71" name="Dowolny kształt: kształt 70">
                <a:extLst>
                  <a:ext uri="{FF2B5EF4-FFF2-40B4-BE49-F238E27FC236}">
                    <a16:creationId xmlns:a16="http://schemas.microsoft.com/office/drawing/2014/main" id="{E30BD342-2B1C-9CC4-F046-D1085CED4714}"/>
                  </a:ext>
                </a:extLst>
              </p:cNvPr>
              <p:cNvSpPr/>
              <p:nvPr/>
            </p:nvSpPr>
            <p:spPr>
              <a:xfrm>
                <a:off x="9578120" y="1626926"/>
                <a:ext cx="40639" cy="81510"/>
              </a:xfrm>
              <a:custGeom>
                <a:avLst/>
                <a:gdLst>
                  <a:gd name="connsiteX0" fmla="*/ 40640 w 40639"/>
                  <a:gd name="connsiteY0" fmla="*/ 0 h 81510"/>
                  <a:gd name="connsiteX1" fmla="*/ 40640 w 40639"/>
                  <a:gd name="connsiteY1" fmla="*/ 81511 h 81510"/>
                  <a:gd name="connsiteX2" fmla="*/ 32697 w 40639"/>
                  <a:gd name="connsiteY2" fmla="*/ 81511 h 81510"/>
                  <a:gd name="connsiteX3" fmla="*/ 32697 w 40639"/>
                  <a:gd name="connsiteY3" fmla="*/ 17659 h 81510"/>
                  <a:gd name="connsiteX4" fmla="*/ 31463 w 40639"/>
                  <a:gd name="connsiteY4" fmla="*/ 27530 h 81510"/>
                  <a:gd name="connsiteX5" fmla="*/ 23829 w 40639"/>
                  <a:gd name="connsiteY5" fmla="*/ 81511 h 81510"/>
                  <a:gd name="connsiteX6" fmla="*/ 16580 w 40639"/>
                  <a:gd name="connsiteY6" fmla="*/ 81511 h 81510"/>
                  <a:gd name="connsiteX7" fmla="*/ 8791 w 40639"/>
                  <a:gd name="connsiteY7" fmla="*/ 26836 h 81510"/>
                  <a:gd name="connsiteX8" fmla="*/ 8020 w 40639"/>
                  <a:gd name="connsiteY8" fmla="*/ 17814 h 81510"/>
                  <a:gd name="connsiteX9" fmla="*/ 8020 w 40639"/>
                  <a:gd name="connsiteY9" fmla="*/ 81511 h 81510"/>
                  <a:gd name="connsiteX10" fmla="*/ 0 w 40639"/>
                  <a:gd name="connsiteY10" fmla="*/ 81511 h 81510"/>
                  <a:gd name="connsiteX11" fmla="*/ 0 w 40639"/>
                  <a:gd name="connsiteY11" fmla="*/ 0 h 81510"/>
                  <a:gd name="connsiteX12" fmla="*/ 12955 w 40639"/>
                  <a:gd name="connsiteY12" fmla="*/ 0 h 81510"/>
                  <a:gd name="connsiteX13" fmla="*/ 18739 w 40639"/>
                  <a:gd name="connsiteY13" fmla="*/ 44033 h 81510"/>
                  <a:gd name="connsiteX14" fmla="*/ 20204 w 40639"/>
                  <a:gd name="connsiteY14" fmla="*/ 58376 h 81510"/>
                  <a:gd name="connsiteX15" fmla="*/ 21438 w 40639"/>
                  <a:gd name="connsiteY15" fmla="*/ 44110 h 81510"/>
                  <a:gd name="connsiteX16" fmla="*/ 27376 w 40639"/>
                  <a:gd name="connsiteY16" fmla="*/ 0 h 81510"/>
                  <a:gd name="connsiteX17" fmla="*/ 40640 w 40639"/>
                  <a:gd name="connsiteY17"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639" h="81510">
                    <a:moveTo>
                      <a:pt x="40640" y="0"/>
                    </a:moveTo>
                    <a:lnTo>
                      <a:pt x="40640" y="81511"/>
                    </a:lnTo>
                    <a:lnTo>
                      <a:pt x="32697" y="81511"/>
                    </a:lnTo>
                    <a:lnTo>
                      <a:pt x="32697" y="17659"/>
                    </a:lnTo>
                    <a:lnTo>
                      <a:pt x="31463" y="27530"/>
                    </a:lnTo>
                    <a:lnTo>
                      <a:pt x="23829" y="81511"/>
                    </a:lnTo>
                    <a:lnTo>
                      <a:pt x="16580" y="81511"/>
                    </a:lnTo>
                    <a:lnTo>
                      <a:pt x="8791" y="26836"/>
                    </a:lnTo>
                    <a:lnTo>
                      <a:pt x="8020" y="17814"/>
                    </a:lnTo>
                    <a:lnTo>
                      <a:pt x="8020" y="81511"/>
                    </a:lnTo>
                    <a:lnTo>
                      <a:pt x="0" y="81511"/>
                    </a:lnTo>
                    <a:lnTo>
                      <a:pt x="0" y="0"/>
                    </a:lnTo>
                    <a:lnTo>
                      <a:pt x="12955" y="0"/>
                    </a:lnTo>
                    <a:lnTo>
                      <a:pt x="18739" y="44033"/>
                    </a:lnTo>
                    <a:lnTo>
                      <a:pt x="20204" y="58376"/>
                    </a:lnTo>
                    <a:lnTo>
                      <a:pt x="21438" y="44110"/>
                    </a:lnTo>
                    <a:lnTo>
                      <a:pt x="27376" y="0"/>
                    </a:lnTo>
                    <a:lnTo>
                      <a:pt x="40640" y="0"/>
                    </a:lnTo>
                    <a:close/>
                  </a:path>
                </a:pathLst>
              </a:custGeom>
              <a:grpFill/>
              <a:ln w="7705" cap="flat">
                <a:noFill/>
                <a:prstDash val="solid"/>
                <a:miter/>
              </a:ln>
            </p:spPr>
            <p:txBody>
              <a:bodyPr rtlCol="0" anchor="ctr"/>
              <a:lstStyle/>
              <a:p>
                <a:endParaRPr lang="pl-PL"/>
              </a:p>
            </p:txBody>
          </p:sp>
        </p:grpSp>
        <p:grpSp>
          <p:nvGrpSpPr>
            <p:cNvPr id="45" name="Grupa 44">
              <a:extLst>
                <a:ext uri="{FF2B5EF4-FFF2-40B4-BE49-F238E27FC236}">
                  <a16:creationId xmlns:a16="http://schemas.microsoft.com/office/drawing/2014/main" id="{09C272E9-E68B-AD4C-E42D-2DF9F601DF47}"/>
                </a:ext>
              </a:extLst>
            </p:cNvPr>
            <p:cNvGrpSpPr/>
            <p:nvPr/>
          </p:nvGrpSpPr>
          <p:grpSpPr>
            <a:xfrm>
              <a:off x="8106805" y="6610276"/>
              <a:ext cx="399068" cy="87139"/>
              <a:chOff x="7420370" y="1626926"/>
              <a:chExt cx="399068" cy="87139"/>
            </a:xfrm>
            <a:solidFill>
              <a:schemeClr val="tx2"/>
            </a:solidFill>
          </p:grpSpPr>
          <p:sp>
            <p:nvSpPr>
              <p:cNvPr id="61" name="Dowolny kształt: kształt 60">
                <a:extLst>
                  <a:ext uri="{FF2B5EF4-FFF2-40B4-BE49-F238E27FC236}">
                    <a16:creationId xmlns:a16="http://schemas.microsoft.com/office/drawing/2014/main" id="{8AEC7355-B372-4698-FBA9-86CDAC29C69A}"/>
                  </a:ext>
                </a:extLst>
              </p:cNvPr>
              <p:cNvSpPr/>
              <p:nvPr/>
            </p:nvSpPr>
            <p:spPr>
              <a:xfrm>
                <a:off x="7755896" y="1626926"/>
                <a:ext cx="63542" cy="81510"/>
              </a:xfrm>
              <a:custGeom>
                <a:avLst/>
                <a:gdLst>
                  <a:gd name="connsiteX0" fmla="*/ 45421 w 63542"/>
                  <a:gd name="connsiteY0" fmla="*/ 41796 h 81510"/>
                  <a:gd name="connsiteX1" fmla="*/ 45421 w 63542"/>
                  <a:gd name="connsiteY1" fmla="*/ 21669 h 81510"/>
                  <a:gd name="connsiteX2" fmla="*/ 40948 w 63542"/>
                  <a:gd name="connsiteY2" fmla="*/ 17042 h 81510"/>
                  <a:gd name="connsiteX3" fmla="*/ 18199 w 63542"/>
                  <a:gd name="connsiteY3" fmla="*/ 17042 h 81510"/>
                  <a:gd name="connsiteX4" fmla="*/ 18199 w 63542"/>
                  <a:gd name="connsiteY4" fmla="*/ 46346 h 81510"/>
                  <a:gd name="connsiteX5" fmla="*/ 40948 w 63542"/>
                  <a:gd name="connsiteY5" fmla="*/ 46346 h 81510"/>
                  <a:gd name="connsiteX6" fmla="*/ 63543 w 63542"/>
                  <a:gd name="connsiteY6" fmla="*/ 14883 h 81510"/>
                  <a:gd name="connsiteX7" fmla="*/ 63543 w 63542"/>
                  <a:gd name="connsiteY7" fmla="*/ 48505 h 81510"/>
                  <a:gd name="connsiteX8" fmla="*/ 48659 w 63542"/>
                  <a:gd name="connsiteY8" fmla="*/ 63389 h 81510"/>
                  <a:gd name="connsiteX9" fmla="*/ 18199 w 63542"/>
                  <a:gd name="connsiteY9" fmla="*/ 63389 h 81510"/>
                  <a:gd name="connsiteX10" fmla="*/ 18199 w 63542"/>
                  <a:gd name="connsiteY10" fmla="*/ 81511 h 81510"/>
                  <a:gd name="connsiteX11" fmla="*/ 0 w 63542"/>
                  <a:gd name="connsiteY11" fmla="*/ 81511 h 81510"/>
                  <a:gd name="connsiteX12" fmla="*/ 0 w 63542"/>
                  <a:gd name="connsiteY12" fmla="*/ 0 h 81510"/>
                  <a:gd name="connsiteX13" fmla="*/ 48659 w 63542"/>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42" h="81510">
                    <a:moveTo>
                      <a:pt x="45421" y="41796"/>
                    </a:moveTo>
                    <a:lnTo>
                      <a:pt x="45421" y="21669"/>
                    </a:lnTo>
                    <a:lnTo>
                      <a:pt x="40948" y="17042"/>
                    </a:lnTo>
                    <a:lnTo>
                      <a:pt x="18199" y="17042"/>
                    </a:lnTo>
                    <a:lnTo>
                      <a:pt x="18199" y="46346"/>
                    </a:lnTo>
                    <a:lnTo>
                      <a:pt x="40948" y="46346"/>
                    </a:lnTo>
                    <a:close/>
                    <a:moveTo>
                      <a:pt x="63543" y="14883"/>
                    </a:moveTo>
                    <a:lnTo>
                      <a:pt x="63543" y="48505"/>
                    </a:lnTo>
                    <a:lnTo>
                      <a:pt x="48659" y="63389"/>
                    </a:lnTo>
                    <a:lnTo>
                      <a:pt x="18199" y="63389"/>
                    </a:lnTo>
                    <a:lnTo>
                      <a:pt x="18199" y="81511"/>
                    </a:lnTo>
                    <a:lnTo>
                      <a:pt x="0" y="81511"/>
                    </a:lnTo>
                    <a:lnTo>
                      <a:pt x="0" y="0"/>
                    </a:lnTo>
                    <a:lnTo>
                      <a:pt x="48659" y="0"/>
                    </a:lnTo>
                    <a:close/>
                  </a:path>
                </a:pathLst>
              </a:custGeom>
              <a:grpFill/>
              <a:ln w="7705" cap="flat">
                <a:noFill/>
                <a:prstDash val="solid"/>
                <a:miter/>
              </a:ln>
            </p:spPr>
            <p:txBody>
              <a:bodyPr rtlCol="0" anchor="ctr"/>
              <a:lstStyle/>
              <a:p>
                <a:endParaRPr lang="pl-PL"/>
              </a:p>
            </p:txBody>
          </p:sp>
          <p:sp>
            <p:nvSpPr>
              <p:cNvPr id="62" name="Dowolny kształt: kształt 61">
                <a:extLst>
                  <a:ext uri="{FF2B5EF4-FFF2-40B4-BE49-F238E27FC236}">
                    <a16:creationId xmlns:a16="http://schemas.microsoft.com/office/drawing/2014/main" id="{4708C287-9CA9-716F-5681-9C8AF110F4BD}"/>
                  </a:ext>
                </a:extLst>
              </p:cNvPr>
              <p:cNvSpPr/>
              <p:nvPr/>
            </p:nvSpPr>
            <p:spPr>
              <a:xfrm>
                <a:off x="7674694" y="1626926"/>
                <a:ext cx="63851" cy="81510"/>
              </a:xfrm>
              <a:custGeom>
                <a:avLst/>
                <a:gdLst>
                  <a:gd name="connsiteX0" fmla="*/ 45729 w 63851"/>
                  <a:gd name="connsiteY0" fmla="*/ 41796 h 81510"/>
                  <a:gd name="connsiteX1" fmla="*/ 45729 w 63851"/>
                  <a:gd name="connsiteY1" fmla="*/ 21669 h 81510"/>
                  <a:gd name="connsiteX2" fmla="*/ 41256 w 63851"/>
                  <a:gd name="connsiteY2" fmla="*/ 17042 h 81510"/>
                  <a:gd name="connsiteX3" fmla="*/ 18508 w 63851"/>
                  <a:gd name="connsiteY3" fmla="*/ 17042 h 81510"/>
                  <a:gd name="connsiteX4" fmla="*/ 18508 w 63851"/>
                  <a:gd name="connsiteY4" fmla="*/ 46346 h 81510"/>
                  <a:gd name="connsiteX5" fmla="*/ 41256 w 63851"/>
                  <a:gd name="connsiteY5" fmla="*/ 46346 h 81510"/>
                  <a:gd name="connsiteX6" fmla="*/ 63851 w 63851"/>
                  <a:gd name="connsiteY6" fmla="*/ 14883 h 81510"/>
                  <a:gd name="connsiteX7" fmla="*/ 63851 w 63851"/>
                  <a:gd name="connsiteY7" fmla="*/ 48505 h 81510"/>
                  <a:gd name="connsiteX8" fmla="*/ 49122 w 63851"/>
                  <a:gd name="connsiteY8" fmla="*/ 63389 h 81510"/>
                  <a:gd name="connsiteX9" fmla="*/ 18276 w 63851"/>
                  <a:gd name="connsiteY9" fmla="*/ 63389 h 81510"/>
                  <a:gd name="connsiteX10" fmla="*/ 18276 w 63851"/>
                  <a:gd name="connsiteY10" fmla="*/ 81511 h 81510"/>
                  <a:gd name="connsiteX11" fmla="*/ 0 w 63851"/>
                  <a:gd name="connsiteY11" fmla="*/ 81511 h 81510"/>
                  <a:gd name="connsiteX12" fmla="*/ 0 w 63851"/>
                  <a:gd name="connsiteY12" fmla="*/ 0 h 81510"/>
                  <a:gd name="connsiteX13" fmla="*/ 48891 w 63851"/>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51" h="81510">
                    <a:moveTo>
                      <a:pt x="45729" y="41796"/>
                    </a:moveTo>
                    <a:lnTo>
                      <a:pt x="45729" y="21669"/>
                    </a:lnTo>
                    <a:lnTo>
                      <a:pt x="41256" y="17042"/>
                    </a:lnTo>
                    <a:lnTo>
                      <a:pt x="18508" y="17042"/>
                    </a:lnTo>
                    <a:lnTo>
                      <a:pt x="18508" y="46346"/>
                    </a:lnTo>
                    <a:lnTo>
                      <a:pt x="41256" y="46346"/>
                    </a:lnTo>
                    <a:close/>
                    <a:moveTo>
                      <a:pt x="63851" y="14883"/>
                    </a:moveTo>
                    <a:lnTo>
                      <a:pt x="63851" y="48505"/>
                    </a:lnTo>
                    <a:lnTo>
                      <a:pt x="49122" y="63389"/>
                    </a:lnTo>
                    <a:lnTo>
                      <a:pt x="18276" y="63389"/>
                    </a:lnTo>
                    <a:lnTo>
                      <a:pt x="18276" y="81511"/>
                    </a:lnTo>
                    <a:lnTo>
                      <a:pt x="0" y="81511"/>
                    </a:lnTo>
                    <a:lnTo>
                      <a:pt x="0" y="0"/>
                    </a:lnTo>
                    <a:lnTo>
                      <a:pt x="48891" y="0"/>
                    </a:lnTo>
                    <a:close/>
                  </a:path>
                </a:pathLst>
              </a:custGeom>
              <a:grpFill/>
              <a:ln w="7705" cap="flat">
                <a:noFill/>
                <a:prstDash val="solid"/>
                <a:miter/>
              </a:ln>
            </p:spPr>
            <p:txBody>
              <a:bodyPr rtlCol="0" anchor="ctr"/>
              <a:lstStyle/>
              <a:p>
                <a:endParaRPr lang="pl-PL"/>
              </a:p>
            </p:txBody>
          </p:sp>
          <p:sp>
            <p:nvSpPr>
              <p:cNvPr id="63" name="Dowolny kształt: kształt 62">
                <a:extLst>
                  <a:ext uri="{FF2B5EF4-FFF2-40B4-BE49-F238E27FC236}">
                    <a16:creationId xmlns:a16="http://schemas.microsoft.com/office/drawing/2014/main" id="{82B07E89-470A-C56B-1E66-07FC90C1B8E5}"/>
                  </a:ext>
                </a:extLst>
              </p:cNvPr>
              <p:cNvSpPr/>
              <p:nvPr/>
            </p:nvSpPr>
            <p:spPr>
              <a:xfrm>
                <a:off x="7579843" y="1626926"/>
                <a:ext cx="81587" cy="81510"/>
              </a:xfrm>
              <a:custGeom>
                <a:avLst/>
                <a:gdLst>
                  <a:gd name="connsiteX0" fmla="*/ 63928 w 81587"/>
                  <a:gd name="connsiteY0" fmla="*/ 36861 h 81510"/>
                  <a:gd name="connsiteX1" fmla="*/ 63928 w 81587"/>
                  <a:gd name="connsiteY1" fmla="*/ 30460 h 81510"/>
                  <a:gd name="connsiteX2" fmla="*/ 50742 w 81587"/>
                  <a:gd name="connsiteY2" fmla="*/ 17659 h 81510"/>
                  <a:gd name="connsiteX3" fmla="*/ 44495 w 81587"/>
                  <a:gd name="connsiteY3" fmla="*/ 17659 h 81510"/>
                  <a:gd name="connsiteX4" fmla="*/ 17428 w 81587"/>
                  <a:gd name="connsiteY4" fmla="*/ 44727 h 81510"/>
                  <a:gd name="connsiteX5" fmla="*/ 17428 w 81587"/>
                  <a:gd name="connsiteY5" fmla="*/ 51050 h 81510"/>
                  <a:gd name="connsiteX6" fmla="*/ 30229 w 81587"/>
                  <a:gd name="connsiteY6" fmla="*/ 64005 h 81510"/>
                  <a:gd name="connsiteX7" fmla="*/ 36630 w 81587"/>
                  <a:gd name="connsiteY7" fmla="*/ 64005 h 81510"/>
                  <a:gd name="connsiteX8" fmla="*/ 81588 w 81587"/>
                  <a:gd name="connsiteY8" fmla="*/ 24060 h 81510"/>
                  <a:gd name="connsiteX9" fmla="*/ 81588 w 81587"/>
                  <a:gd name="connsiteY9" fmla="*/ 44958 h 81510"/>
                  <a:gd name="connsiteX10" fmla="*/ 44958 w 81587"/>
                  <a:gd name="connsiteY10" fmla="*/ 81511 h 81510"/>
                  <a:gd name="connsiteX11" fmla="*/ 24060 w 81587"/>
                  <a:gd name="connsiteY11" fmla="*/ 81511 h 81510"/>
                  <a:gd name="connsiteX12" fmla="*/ 0 w 81587"/>
                  <a:gd name="connsiteY12" fmla="*/ 57528 h 81510"/>
                  <a:gd name="connsiteX13" fmla="*/ 0 w 81587"/>
                  <a:gd name="connsiteY13" fmla="*/ 36553 h 81510"/>
                  <a:gd name="connsiteX14" fmla="*/ 36475 w 81587"/>
                  <a:gd name="connsiteY14" fmla="*/ 0 h 81510"/>
                  <a:gd name="connsiteX15" fmla="*/ 57528 w 81587"/>
                  <a:gd name="connsiteY15"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587" h="81510">
                    <a:moveTo>
                      <a:pt x="63928" y="36861"/>
                    </a:moveTo>
                    <a:lnTo>
                      <a:pt x="63928" y="30460"/>
                    </a:lnTo>
                    <a:lnTo>
                      <a:pt x="50742" y="17659"/>
                    </a:lnTo>
                    <a:lnTo>
                      <a:pt x="44495" y="17659"/>
                    </a:lnTo>
                    <a:lnTo>
                      <a:pt x="17428" y="44727"/>
                    </a:lnTo>
                    <a:lnTo>
                      <a:pt x="17428" y="51050"/>
                    </a:lnTo>
                    <a:lnTo>
                      <a:pt x="30229" y="64005"/>
                    </a:lnTo>
                    <a:lnTo>
                      <a:pt x="36630" y="64005"/>
                    </a:lnTo>
                    <a:close/>
                    <a:moveTo>
                      <a:pt x="81588" y="24060"/>
                    </a:moveTo>
                    <a:lnTo>
                      <a:pt x="81588" y="44958"/>
                    </a:lnTo>
                    <a:lnTo>
                      <a:pt x="44958" y="81511"/>
                    </a:lnTo>
                    <a:lnTo>
                      <a:pt x="24060" y="81511"/>
                    </a:lnTo>
                    <a:lnTo>
                      <a:pt x="0" y="57528"/>
                    </a:lnTo>
                    <a:lnTo>
                      <a:pt x="0" y="36553"/>
                    </a:lnTo>
                    <a:lnTo>
                      <a:pt x="36475" y="0"/>
                    </a:lnTo>
                    <a:lnTo>
                      <a:pt x="57528" y="0"/>
                    </a:lnTo>
                    <a:close/>
                  </a:path>
                </a:pathLst>
              </a:custGeom>
              <a:grpFill/>
              <a:ln w="7705" cap="flat">
                <a:noFill/>
                <a:prstDash val="solid"/>
                <a:miter/>
              </a:ln>
            </p:spPr>
            <p:txBody>
              <a:bodyPr rtlCol="0" anchor="ctr"/>
              <a:lstStyle/>
              <a:p>
                <a:endParaRPr lang="pl-PL"/>
              </a:p>
            </p:txBody>
          </p:sp>
          <p:sp>
            <p:nvSpPr>
              <p:cNvPr id="64" name="Dowolny kształt: kształt 63">
                <a:extLst>
                  <a:ext uri="{FF2B5EF4-FFF2-40B4-BE49-F238E27FC236}">
                    <a16:creationId xmlns:a16="http://schemas.microsoft.com/office/drawing/2014/main" id="{741037C1-8C14-C127-ADA0-155707F62EFA}"/>
                  </a:ext>
                </a:extLst>
              </p:cNvPr>
              <p:cNvSpPr/>
              <p:nvPr/>
            </p:nvSpPr>
            <p:spPr>
              <a:xfrm>
                <a:off x="7502189" y="1626926"/>
                <a:ext cx="66704" cy="87139"/>
              </a:xfrm>
              <a:custGeom>
                <a:avLst/>
                <a:gdLst>
                  <a:gd name="connsiteX0" fmla="*/ 45343 w 66704"/>
                  <a:gd name="connsiteY0" fmla="*/ 39791 h 87139"/>
                  <a:gd name="connsiteX1" fmla="*/ 45343 w 66704"/>
                  <a:gd name="connsiteY1" fmla="*/ 21669 h 87139"/>
                  <a:gd name="connsiteX2" fmla="*/ 40871 w 66704"/>
                  <a:gd name="connsiteY2" fmla="*/ 17042 h 87139"/>
                  <a:gd name="connsiteX3" fmla="*/ 17736 w 66704"/>
                  <a:gd name="connsiteY3" fmla="*/ 17042 h 87139"/>
                  <a:gd name="connsiteX4" fmla="*/ 17736 w 66704"/>
                  <a:gd name="connsiteY4" fmla="*/ 44264 h 87139"/>
                  <a:gd name="connsiteX5" fmla="*/ 40871 w 66704"/>
                  <a:gd name="connsiteY5" fmla="*/ 44264 h 87139"/>
                  <a:gd name="connsiteX6" fmla="*/ 66704 w 66704"/>
                  <a:gd name="connsiteY6" fmla="*/ 74724 h 87139"/>
                  <a:gd name="connsiteX7" fmla="*/ 54289 w 66704"/>
                  <a:gd name="connsiteY7" fmla="*/ 87140 h 87139"/>
                  <a:gd name="connsiteX8" fmla="*/ 28147 w 66704"/>
                  <a:gd name="connsiteY8" fmla="*/ 61306 h 87139"/>
                  <a:gd name="connsiteX9" fmla="*/ 18122 w 66704"/>
                  <a:gd name="connsiteY9" fmla="*/ 61306 h 87139"/>
                  <a:gd name="connsiteX10" fmla="*/ 18122 w 66704"/>
                  <a:gd name="connsiteY10" fmla="*/ 81511 h 87139"/>
                  <a:gd name="connsiteX11" fmla="*/ 0 w 66704"/>
                  <a:gd name="connsiteY11" fmla="*/ 81511 h 87139"/>
                  <a:gd name="connsiteX12" fmla="*/ 0 w 66704"/>
                  <a:gd name="connsiteY12" fmla="*/ 0 h 87139"/>
                  <a:gd name="connsiteX13" fmla="*/ 48737 w 66704"/>
                  <a:gd name="connsiteY13" fmla="*/ 0 h 87139"/>
                  <a:gd name="connsiteX14" fmla="*/ 63620 w 66704"/>
                  <a:gd name="connsiteY14" fmla="*/ 14883 h 87139"/>
                  <a:gd name="connsiteX15" fmla="*/ 63620 w 66704"/>
                  <a:gd name="connsiteY15" fmla="*/ 46423 h 87139"/>
                  <a:gd name="connsiteX16" fmla="*/ 51281 w 66704"/>
                  <a:gd name="connsiteY16" fmla="*/ 58993 h 8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704" h="87139">
                    <a:moveTo>
                      <a:pt x="45343" y="39791"/>
                    </a:moveTo>
                    <a:lnTo>
                      <a:pt x="45343" y="21669"/>
                    </a:lnTo>
                    <a:lnTo>
                      <a:pt x="40871" y="17042"/>
                    </a:lnTo>
                    <a:lnTo>
                      <a:pt x="17736" y="17042"/>
                    </a:lnTo>
                    <a:lnTo>
                      <a:pt x="17736" y="44264"/>
                    </a:lnTo>
                    <a:lnTo>
                      <a:pt x="40871" y="44264"/>
                    </a:lnTo>
                    <a:close/>
                    <a:moveTo>
                      <a:pt x="66704" y="74724"/>
                    </a:moveTo>
                    <a:lnTo>
                      <a:pt x="54289" y="87140"/>
                    </a:lnTo>
                    <a:lnTo>
                      <a:pt x="28147" y="61306"/>
                    </a:lnTo>
                    <a:lnTo>
                      <a:pt x="18122" y="61306"/>
                    </a:lnTo>
                    <a:lnTo>
                      <a:pt x="18122" y="81511"/>
                    </a:lnTo>
                    <a:lnTo>
                      <a:pt x="0" y="81511"/>
                    </a:lnTo>
                    <a:lnTo>
                      <a:pt x="0" y="0"/>
                    </a:lnTo>
                    <a:lnTo>
                      <a:pt x="48737" y="0"/>
                    </a:lnTo>
                    <a:lnTo>
                      <a:pt x="63620" y="14883"/>
                    </a:lnTo>
                    <a:lnTo>
                      <a:pt x="63620" y="46423"/>
                    </a:lnTo>
                    <a:lnTo>
                      <a:pt x="51281" y="58993"/>
                    </a:lnTo>
                    <a:close/>
                  </a:path>
                </a:pathLst>
              </a:custGeom>
              <a:grpFill/>
              <a:ln w="7705" cap="flat">
                <a:noFill/>
                <a:prstDash val="solid"/>
                <a:miter/>
              </a:ln>
            </p:spPr>
            <p:txBody>
              <a:bodyPr rtlCol="0" anchor="ctr"/>
              <a:lstStyle/>
              <a:p>
                <a:endParaRPr lang="pl-PL"/>
              </a:p>
            </p:txBody>
          </p:sp>
          <p:sp>
            <p:nvSpPr>
              <p:cNvPr id="65" name="Dowolny kształt: kształt 64">
                <a:extLst>
                  <a:ext uri="{FF2B5EF4-FFF2-40B4-BE49-F238E27FC236}">
                    <a16:creationId xmlns:a16="http://schemas.microsoft.com/office/drawing/2014/main" id="{E4287AA4-B03A-6C3F-ADAD-066257B74137}"/>
                  </a:ext>
                </a:extLst>
              </p:cNvPr>
              <p:cNvSpPr/>
              <p:nvPr/>
            </p:nvSpPr>
            <p:spPr>
              <a:xfrm>
                <a:off x="7420370" y="1626926"/>
                <a:ext cx="63542" cy="81510"/>
              </a:xfrm>
              <a:custGeom>
                <a:avLst/>
                <a:gdLst>
                  <a:gd name="connsiteX0" fmla="*/ 63543 w 63542"/>
                  <a:gd name="connsiteY0" fmla="*/ 49816 h 81510"/>
                  <a:gd name="connsiteX1" fmla="*/ 63543 w 63542"/>
                  <a:gd name="connsiteY1" fmla="*/ 66704 h 81510"/>
                  <a:gd name="connsiteX2" fmla="*/ 48814 w 63542"/>
                  <a:gd name="connsiteY2" fmla="*/ 81511 h 81510"/>
                  <a:gd name="connsiteX3" fmla="*/ 14806 w 63542"/>
                  <a:gd name="connsiteY3" fmla="*/ 81511 h 81510"/>
                  <a:gd name="connsiteX4" fmla="*/ 0 w 63542"/>
                  <a:gd name="connsiteY4" fmla="*/ 66704 h 81510"/>
                  <a:gd name="connsiteX5" fmla="*/ 0 w 63542"/>
                  <a:gd name="connsiteY5" fmla="*/ 14883 h 81510"/>
                  <a:gd name="connsiteX6" fmla="*/ 14806 w 63542"/>
                  <a:gd name="connsiteY6" fmla="*/ 0 h 81510"/>
                  <a:gd name="connsiteX7" fmla="*/ 48814 w 63542"/>
                  <a:gd name="connsiteY7" fmla="*/ 0 h 81510"/>
                  <a:gd name="connsiteX8" fmla="*/ 63543 w 63542"/>
                  <a:gd name="connsiteY8" fmla="*/ 14883 h 81510"/>
                  <a:gd name="connsiteX9" fmla="*/ 63543 w 63542"/>
                  <a:gd name="connsiteY9" fmla="*/ 33159 h 81510"/>
                  <a:gd name="connsiteX10" fmla="*/ 45421 w 63542"/>
                  <a:gd name="connsiteY10" fmla="*/ 33159 h 81510"/>
                  <a:gd name="connsiteX11" fmla="*/ 45421 w 63542"/>
                  <a:gd name="connsiteY11" fmla="*/ 21669 h 81510"/>
                  <a:gd name="connsiteX12" fmla="*/ 40794 w 63542"/>
                  <a:gd name="connsiteY12" fmla="*/ 17042 h 81510"/>
                  <a:gd name="connsiteX13" fmla="*/ 22672 w 63542"/>
                  <a:gd name="connsiteY13" fmla="*/ 17042 h 81510"/>
                  <a:gd name="connsiteX14" fmla="*/ 18199 w 63542"/>
                  <a:gd name="connsiteY14" fmla="*/ 21669 h 81510"/>
                  <a:gd name="connsiteX15" fmla="*/ 18199 w 63542"/>
                  <a:gd name="connsiteY15" fmla="*/ 59995 h 81510"/>
                  <a:gd name="connsiteX16" fmla="*/ 22672 w 63542"/>
                  <a:gd name="connsiteY16" fmla="*/ 64468 h 81510"/>
                  <a:gd name="connsiteX17" fmla="*/ 40794 w 63542"/>
                  <a:gd name="connsiteY17" fmla="*/ 64468 h 81510"/>
                  <a:gd name="connsiteX18" fmla="*/ 45421 w 63542"/>
                  <a:gd name="connsiteY18" fmla="*/ 59995 h 81510"/>
                  <a:gd name="connsiteX19" fmla="*/ 45421 w 63542"/>
                  <a:gd name="connsiteY19" fmla="*/ 49816 h 81510"/>
                  <a:gd name="connsiteX20" fmla="*/ 63543 w 63542"/>
                  <a:gd name="connsiteY20" fmla="*/ 49816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42" h="81510">
                    <a:moveTo>
                      <a:pt x="63543" y="49816"/>
                    </a:moveTo>
                    <a:lnTo>
                      <a:pt x="63543" y="66704"/>
                    </a:lnTo>
                    <a:lnTo>
                      <a:pt x="48814" y="81511"/>
                    </a:lnTo>
                    <a:lnTo>
                      <a:pt x="14806" y="81511"/>
                    </a:lnTo>
                    <a:lnTo>
                      <a:pt x="0" y="66704"/>
                    </a:lnTo>
                    <a:lnTo>
                      <a:pt x="0" y="14883"/>
                    </a:lnTo>
                    <a:lnTo>
                      <a:pt x="14806" y="0"/>
                    </a:lnTo>
                    <a:lnTo>
                      <a:pt x="48814" y="0"/>
                    </a:lnTo>
                    <a:lnTo>
                      <a:pt x="63543" y="14883"/>
                    </a:lnTo>
                    <a:lnTo>
                      <a:pt x="63543" y="33159"/>
                    </a:lnTo>
                    <a:lnTo>
                      <a:pt x="45421" y="33159"/>
                    </a:lnTo>
                    <a:lnTo>
                      <a:pt x="45421" y="21669"/>
                    </a:lnTo>
                    <a:lnTo>
                      <a:pt x="40794" y="17042"/>
                    </a:lnTo>
                    <a:lnTo>
                      <a:pt x="22672" y="17042"/>
                    </a:lnTo>
                    <a:lnTo>
                      <a:pt x="18199" y="21669"/>
                    </a:lnTo>
                    <a:lnTo>
                      <a:pt x="18199" y="59995"/>
                    </a:lnTo>
                    <a:lnTo>
                      <a:pt x="22672" y="64468"/>
                    </a:lnTo>
                    <a:lnTo>
                      <a:pt x="40794" y="64468"/>
                    </a:lnTo>
                    <a:lnTo>
                      <a:pt x="45421" y="59995"/>
                    </a:lnTo>
                    <a:lnTo>
                      <a:pt x="45421" y="49816"/>
                    </a:lnTo>
                    <a:lnTo>
                      <a:pt x="63543" y="49816"/>
                    </a:lnTo>
                    <a:close/>
                  </a:path>
                </a:pathLst>
              </a:custGeom>
              <a:grpFill/>
              <a:ln w="7705" cap="flat">
                <a:noFill/>
                <a:prstDash val="solid"/>
                <a:miter/>
              </a:ln>
            </p:spPr>
            <p:txBody>
              <a:bodyPr rtlCol="0" anchor="ctr"/>
              <a:lstStyle/>
              <a:p>
                <a:endParaRPr lang="pl-PL"/>
              </a:p>
            </p:txBody>
          </p:sp>
        </p:grpSp>
        <p:grpSp>
          <p:nvGrpSpPr>
            <p:cNvPr id="46" name="Grupa 45">
              <a:extLst>
                <a:ext uri="{FF2B5EF4-FFF2-40B4-BE49-F238E27FC236}">
                  <a16:creationId xmlns:a16="http://schemas.microsoft.com/office/drawing/2014/main" id="{4A1C17D1-27FF-2CD5-136D-08A827670B8E}"/>
                </a:ext>
              </a:extLst>
            </p:cNvPr>
            <p:cNvGrpSpPr/>
            <p:nvPr/>
          </p:nvGrpSpPr>
          <p:grpSpPr>
            <a:xfrm>
              <a:off x="6782436" y="6613430"/>
              <a:ext cx="736310" cy="80830"/>
              <a:chOff x="6096000" y="1613646"/>
              <a:chExt cx="881036" cy="96718"/>
            </a:xfrm>
            <a:solidFill>
              <a:schemeClr val="tx2"/>
            </a:solidFill>
          </p:grpSpPr>
          <p:sp>
            <p:nvSpPr>
              <p:cNvPr id="53" name="Dowolny kształt: kształt 52">
                <a:extLst>
                  <a:ext uri="{FF2B5EF4-FFF2-40B4-BE49-F238E27FC236}">
                    <a16:creationId xmlns:a16="http://schemas.microsoft.com/office/drawing/2014/main" id="{4F7B24CD-E0C5-3FAF-5958-76B647713ACA}"/>
                  </a:ext>
                </a:extLst>
              </p:cNvPr>
              <p:cNvSpPr/>
              <p:nvPr/>
            </p:nvSpPr>
            <p:spPr>
              <a:xfrm>
                <a:off x="6896914" y="1614742"/>
                <a:ext cx="80122" cy="93694"/>
              </a:xfrm>
              <a:custGeom>
                <a:avLst/>
                <a:gdLst>
                  <a:gd name="connsiteX0" fmla="*/ 61769 w 80122"/>
                  <a:gd name="connsiteY0" fmla="*/ 46886 h 93694"/>
                  <a:gd name="connsiteX1" fmla="*/ 31926 w 80122"/>
                  <a:gd name="connsiteY1" fmla="*/ 14960 h 93694"/>
                  <a:gd name="connsiteX2" fmla="*/ 18199 w 80122"/>
                  <a:gd name="connsiteY2" fmla="*/ 14960 h 93694"/>
                  <a:gd name="connsiteX3" fmla="*/ 18199 w 80122"/>
                  <a:gd name="connsiteY3" fmla="*/ 78117 h 93694"/>
                  <a:gd name="connsiteX4" fmla="*/ 31926 w 80122"/>
                  <a:gd name="connsiteY4" fmla="*/ 78117 h 93694"/>
                  <a:gd name="connsiteX5" fmla="*/ 62000 w 80122"/>
                  <a:gd name="connsiteY5" fmla="*/ 46655 h 93694"/>
                  <a:gd name="connsiteX6" fmla="*/ 31926 w 80122"/>
                  <a:gd name="connsiteY6" fmla="*/ 0 h 93694"/>
                  <a:gd name="connsiteX7" fmla="*/ 80122 w 80122"/>
                  <a:gd name="connsiteY7" fmla="*/ 46886 h 93694"/>
                  <a:gd name="connsiteX8" fmla="*/ 31926 w 80122"/>
                  <a:gd name="connsiteY8" fmla="*/ 93695 h 93694"/>
                  <a:gd name="connsiteX9" fmla="*/ 0 w 80122"/>
                  <a:gd name="connsiteY9" fmla="*/ 93695 h 93694"/>
                  <a:gd name="connsiteX10" fmla="*/ 0 w 80122"/>
                  <a:gd name="connsiteY10" fmla="*/ 0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22" h="93694">
                    <a:moveTo>
                      <a:pt x="61769" y="46886"/>
                    </a:moveTo>
                    <a:cubicBezTo>
                      <a:pt x="61769" y="25756"/>
                      <a:pt x="52361" y="14960"/>
                      <a:pt x="31926" y="14960"/>
                    </a:cubicBezTo>
                    <a:lnTo>
                      <a:pt x="18199" y="14960"/>
                    </a:lnTo>
                    <a:lnTo>
                      <a:pt x="18199" y="78117"/>
                    </a:lnTo>
                    <a:lnTo>
                      <a:pt x="31926" y="78117"/>
                    </a:lnTo>
                    <a:cubicBezTo>
                      <a:pt x="52592" y="78117"/>
                      <a:pt x="62000" y="67707"/>
                      <a:pt x="62000" y="46655"/>
                    </a:cubicBezTo>
                    <a:moveTo>
                      <a:pt x="31926" y="0"/>
                    </a:moveTo>
                    <a:cubicBezTo>
                      <a:pt x="63851" y="0"/>
                      <a:pt x="80122" y="19356"/>
                      <a:pt x="80122" y="46886"/>
                    </a:cubicBezTo>
                    <a:cubicBezTo>
                      <a:pt x="80122" y="74416"/>
                      <a:pt x="63851" y="93695"/>
                      <a:pt x="31926" y="93695"/>
                    </a:cubicBezTo>
                    <a:lnTo>
                      <a:pt x="0" y="93695"/>
                    </a:lnTo>
                    <a:lnTo>
                      <a:pt x="0" y="0"/>
                    </a:lnTo>
                    <a:close/>
                  </a:path>
                </a:pathLst>
              </a:custGeom>
              <a:grpFill/>
              <a:ln w="7705" cap="flat">
                <a:noFill/>
                <a:prstDash val="solid"/>
                <a:miter/>
              </a:ln>
            </p:spPr>
            <p:txBody>
              <a:bodyPr rtlCol="0" anchor="ctr"/>
              <a:lstStyle/>
              <a:p>
                <a:endParaRPr lang="pl-PL"/>
              </a:p>
            </p:txBody>
          </p:sp>
          <p:sp>
            <p:nvSpPr>
              <p:cNvPr id="54" name="Dowolny kształt: kształt 53">
                <a:extLst>
                  <a:ext uri="{FF2B5EF4-FFF2-40B4-BE49-F238E27FC236}">
                    <a16:creationId xmlns:a16="http://schemas.microsoft.com/office/drawing/2014/main" id="{56F3675E-4559-DBD1-1289-D0D1DD02842A}"/>
                  </a:ext>
                </a:extLst>
              </p:cNvPr>
              <p:cNvSpPr/>
              <p:nvPr/>
            </p:nvSpPr>
            <p:spPr>
              <a:xfrm>
                <a:off x="6788568"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40023 h 93694"/>
                  <a:gd name="connsiteX8" fmla="*/ 61306 w 68555"/>
                  <a:gd name="connsiteY8" fmla="*/ 40023 h 93694"/>
                  <a:gd name="connsiteX9" fmla="*/ 61306 w 68555"/>
                  <a:gd name="connsiteY9" fmla="*/ 54983 h 93694"/>
                  <a:gd name="connsiteX10" fmla="*/ 18276 w 68555"/>
                  <a:gd name="connsiteY10" fmla="*/ 54983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40023"/>
                    </a:lnTo>
                    <a:lnTo>
                      <a:pt x="61306" y="40023"/>
                    </a:lnTo>
                    <a:lnTo>
                      <a:pt x="61306" y="54983"/>
                    </a:lnTo>
                    <a:lnTo>
                      <a:pt x="18276" y="54983"/>
                    </a:lnTo>
                    <a:lnTo>
                      <a:pt x="18276" y="78117"/>
                    </a:lnTo>
                    <a:lnTo>
                      <a:pt x="68555" y="78117"/>
                    </a:lnTo>
                    <a:close/>
                  </a:path>
                </a:pathLst>
              </a:custGeom>
              <a:grpFill/>
              <a:ln w="7705" cap="flat">
                <a:noFill/>
                <a:prstDash val="solid"/>
                <a:miter/>
              </a:ln>
            </p:spPr>
            <p:txBody>
              <a:bodyPr rtlCol="0" anchor="ctr"/>
              <a:lstStyle/>
              <a:p>
                <a:endParaRPr lang="pl-PL"/>
              </a:p>
            </p:txBody>
          </p:sp>
          <p:sp>
            <p:nvSpPr>
              <p:cNvPr id="55" name="Dowolny kształt: kształt 54">
                <a:extLst>
                  <a:ext uri="{FF2B5EF4-FFF2-40B4-BE49-F238E27FC236}">
                    <a16:creationId xmlns:a16="http://schemas.microsoft.com/office/drawing/2014/main" id="{F8F2B078-2D96-0738-788C-B59341CF7844}"/>
                  </a:ext>
                </a:extLst>
              </p:cNvPr>
              <p:cNvSpPr/>
              <p:nvPr/>
            </p:nvSpPr>
            <p:spPr>
              <a:xfrm>
                <a:off x="6658244" y="1614742"/>
                <a:ext cx="98629" cy="95622"/>
              </a:xfrm>
              <a:custGeom>
                <a:avLst/>
                <a:gdLst>
                  <a:gd name="connsiteX0" fmla="*/ 98630 w 98629"/>
                  <a:gd name="connsiteY0" fmla="*/ 0 h 95622"/>
                  <a:gd name="connsiteX1" fmla="*/ 50896 w 98629"/>
                  <a:gd name="connsiteY1" fmla="*/ 95623 h 95622"/>
                  <a:gd name="connsiteX2" fmla="*/ 47503 w 98629"/>
                  <a:gd name="connsiteY2" fmla="*/ 95623 h 95622"/>
                  <a:gd name="connsiteX3" fmla="*/ 0 w 98629"/>
                  <a:gd name="connsiteY3" fmla="*/ 0 h 95622"/>
                  <a:gd name="connsiteX4" fmla="*/ 20898 w 98629"/>
                  <a:gd name="connsiteY4" fmla="*/ 0 h 95622"/>
                  <a:gd name="connsiteX5" fmla="*/ 49508 w 98629"/>
                  <a:gd name="connsiteY5" fmla="*/ 60535 h 95622"/>
                  <a:gd name="connsiteX6" fmla="*/ 49816 w 98629"/>
                  <a:gd name="connsiteY6" fmla="*/ 60535 h 95622"/>
                  <a:gd name="connsiteX7" fmla="*/ 78349 w 98629"/>
                  <a:gd name="connsiteY7" fmla="*/ 0 h 95622"/>
                  <a:gd name="connsiteX8" fmla="*/ 98630 w 98629"/>
                  <a:gd name="connsiteY8" fmla="*/ 0 h 9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29" h="95622">
                    <a:moveTo>
                      <a:pt x="98630" y="0"/>
                    </a:moveTo>
                    <a:lnTo>
                      <a:pt x="50896" y="95623"/>
                    </a:lnTo>
                    <a:lnTo>
                      <a:pt x="47503" y="95623"/>
                    </a:lnTo>
                    <a:lnTo>
                      <a:pt x="0" y="0"/>
                    </a:lnTo>
                    <a:lnTo>
                      <a:pt x="20898" y="0"/>
                    </a:lnTo>
                    <a:lnTo>
                      <a:pt x="49508" y="60535"/>
                    </a:lnTo>
                    <a:lnTo>
                      <a:pt x="49816" y="60535"/>
                    </a:lnTo>
                    <a:lnTo>
                      <a:pt x="78349" y="0"/>
                    </a:lnTo>
                    <a:lnTo>
                      <a:pt x="98630" y="0"/>
                    </a:lnTo>
                    <a:close/>
                  </a:path>
                </a:pathLst>
              </a:custGeom>
              <a:grpFill/>
              <a:ln w="7705" cap="flat">
                <a:noFill/>
                <a:prstDash val="solid"/>
                <a:miter/>
              </a:ln>
            </p:spPr>
            <p:txBody>
              <a:bodyPr rtlCol="0" anchor="ctr"/>
              <a:lstStyle/>
              <a:p>
                <a:endParaRPr lang="pl-PL"/>
              </a:p>
            </p:txBody>
          </p:sp>
          <p:sp>
            <p:nvSpPr>
              <p:cNvPr id="56" name="Dowolny kształt: kształt 55">
                <a:extLst>
                  <a:ext uri="{FF2B5EF4-FFF2-40B4-BE49-F238E27FC236}">
                    <a16:creationId xmlns:a16="http://schemas.microsoft.com/office/drawing/2014/main" id="{11672B26-26E4-96C5-F592-3324A2966D7D}"/>
                  </a:ext>
                </a:extLst>
              </p:cNvPr>
              <p:cNvSpPr/>
              <p:nvPr/>
            </p:nvSpPr>
            <p:spPr>
              <a:xfrm>
                <a:off x="6556067" y="1614742"/>
                <a:ext cx="82590" cy="95105"/>
              </a:xfrm>
              <a:custGeom>
                <a:avLst/>
                <a:gdLst>
                  <a:gd name="connsiteX0" fmla="*/ 54983 w 82590"/>
                  <a:gd name="connsiteY0" fmla="*/ 29381 h 95105"/>
                  <a:gd name="connsiteX1" fmla="*/ 38172 w 82590"/>
                  <a:gd name="connsiteY1" fmla="*/ 14960 h 95105"/>
                  <a:gd name="connsiteX2" fmla="*/ 18045 w 82590"/>
                  <a:gd name="connsiteY2" fmla="*/ 14960 h 95105"/>
                  <a:gd name="connsiteX3" fmla="*/ 18045 w 82590"/>
                  <a:gd name="connsiteY3" fmla="*/ 45112 h 95105"/>
                  <a:gd name="connsiteX4" fmla="*/ 38172 w 82590"/>
                  <a:gd name="connsiteY4" fmla="*/ 45112 h 95105"/>
                  <a:gd name="connsiteX5" fmla="*/ 54648 w 82590"/>
                  <a:gd name="connsiteY5" fmla="*/ 32547 h 95105"/>
                  <a:gd name="connsiteX6" fmla="*/ 54752 w 82590"/>
                  <a:gd name="connsiteY6" fmla="*/ 29689 h 95105"/>
                  <a:gd name="connsiteX7" fmla="*/ 80971 w 82590"/>
                  <a:gd name="connsiteY7" fmla="*/ 79968 h 95105"/>
                  <a:gd name="connsiteX8" fmla="*/ 82590 w 82590"/>
                  <a:gd name="connsiteY8" fmla="*/ 93772 h 95105"/>
                  <a:gd name="connsiteX9" fmla="*/ 72565 w 82590"/>
                  <a:gd name="connsiteY9" fmla="*/ 95083 h 95105"/>
                  <a:gd name="connsiteX10" fmla="*/ 43184 w 82590"/>
                  <a:gd name="connsiteY10" fmla="*/ 77886 h 95105"/>
                  <a:gd name="connsiteX11" fmla="*/ 34933 w 82590"/>
                  <a:gd name="connsiteY11" fmla="*/ 64391 h 95105"/>
                  <a:gd name="connsiteX12" fmla="*/ 26219 w 82590"/>
                  <a:gd name="connsiteY12" fmla="*/ 59610 h 95105"/>
                  <a:gd name="connsiteX13" fmla="*/ 18045 w 82590"/>
                  <a:gd name="connsiteY13" fmla="*/ 59610 h 95105"/>
                  <a:gd name="connsiteX14" fmla="*/ 18045 w 82590"/>
                  <a:gd name="connsiteY14" fmla="*/ 94003 h 95105"/>
                  <a:gd name="connsiteX15" fmla="*/ 0 w 82590"/>
                  <a:gd name="connsiteY15" fmla="*/ 94003 h 95105"/>
                  <a:gd name="connsiteX16" fmla="*/ 0 w 82590"/>
                  <a:gd name="connsiteY16" fmla="*/ 0 h 95105"/>
                  <a:gd name="connsiteX17" fmla="*/ 38557 w 82590"/>
                  <a:gd name="connsiteY17" fmla="*/ 0 h 95105"/>
                  <a:gd name="connsiteX18" fmla="*/ 73413 w 82590"/>
                  <a:gd name="connsiteY18" fmla="*/ 28764 h 95105"/>
                  <a:gd name="connsiteX19" fmla="*/ 50279 w 82590"/>
                  <a:gd name="connsiteY19" fmla="*/ 56680 h 95105"/>
                  <a:gd name="connsiteX20" fmla="*/ 55137 w 82590"/>
                  <a:gd name="connsiteY20" fmla="*/ 62000 h 95105"/>
                  <a:gd name="connsiteX21" fmla="*/ 60304 w 82590"/>
                  <a:gd name="connsiteY21" fmla="*/ 70483 h 95105"/>
                  <a:gd name="connsiteX22" fmla="*/ 76421 w 82590"/>
                  <a:gd name="connsiteY22" fmla="*/ 80122 h 95105"/>
                  <a:gd name="connsiteX23" fmla="*/ 81433 w 82590"/>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590" h="95105">
                    <a:moveTo>
                      <a:pt x="54983" y="29381"/>
                    </a:moveTo>
                    <a:cubicBezTo>
                      <a:pt x="54983" y="20513"/>
                      <a:pt x="49662" y="14960"/>
                      <a:pt x="38172" y="14960"/>
                    </a:cubicBezTo>
                    <a:lnTo>
                      <a:pt x="18045" y="14960"/>
                    </a:lnTo>
                    <a:lnTo>
                      <a:pt x="18045" y="45112"/>
                    </a:lnTo>
                    <a:lnTo>
                      <a:pt x="38172" y="45112"/>
                    </a:lnTo>
                    <a:cubicBezTo>
                      <a:pt x="46192" y="46192"/>
                      <a:pt x="53568" y="40567"/>
                      <a:pt x="54648" y="32547"/>
                    </a:cubicBezTo>
                    <a:cubicBezTo>
                      <a:pt x="54775" y="31600"/>
                      <a:pt x="54810" y="30643"/>
                      <a:pt x="54752" y="29689"/>
                    </a:cubicBezTo>
                    <a:moveTo>
                      <a:pt x="80971" y="79968"/>
                    </a:moveTo>
                    <a:lnTo>
                      <a:pt x="82590" y="93772"/>
                    </a:lnTo>
                    <a:cubicBezTo>
                      <a:pt x="79324" y="94666"/>
                      <a:pt x="75951" y="95107"/>
                      <a:pt x="72565" y="95083"/>
                    </a:cubicBezTo>
                    <a:cubicBezTo>
                      <a:pt x="60263" y="95543"/>
                      <a:pt x="48807" y="88838"/>
                      <a:pt x="43184" y="77886"/>
                    </a:cubicBezTo>
                    <a:cubicBezTo>
                      <a:pt x="43184" y="77886"/>
                      <a:pt x="36784" y="67167"/>
                      <a:pt x="34933" y="64391"/>
                    </a:cubicBezTo>
                    <a:cubicBezTo>
                      <a:pt x="33203" y="61240"/>
                      <a:pt x="29806" y="59376"/>
                      <a:pt x="26219" y="59610"/>
                    </a:cubicBezTo>
                    <a:lnTo>
                      <a:pt x="18045" y="59610"/>
                    </a:lnTo>
                    <a:lnTo>
                      <a:pt x="18045" y="94003"/>
                    </a:lnTo>
                    <a:lnTo>
                      <a:pt x="0" y="94003"/>
                    </a:lnTo>
                    <a:lnTo>
                      <a:pt x="0" y="0"/>
                    </a:lnTo>
                    <a:lnTo>
                      <a:pt x="38557" y="0"/>
                    </a:lnTo>
                    <a:cubicBezTo>
                      <a:pt x="61692" y="0"/>
                      <a:pt x="73413" y="12030"/>
                      <a:pt x="73413" y="28764"/>
                    </a:cubicBezTo>
                    <a:cubicBezTo>
                      <a:pt x="73715" y="42527"/>
                      <a:pt x="63858" y="54420"/>
                      <a:pt x="50279" y="56680"/>
                    </a:cubicBezTo>
                    <a:cubicBezTo>
                      <a:pt x="52295" y="58044"/>
                      <a:pt x="53960" y="59868"/>
                      <a:pt x="55137" y="62000"/>
                    </a:cubicBezTo>
                    <a:cubicBezTo>
                      <a:pt x="56679" y="64545"/>
                      <a:pt x="58607" y="67784"/>
                      <a:pt x="60304" y="70483"/>
                    </a:cubicBezTo>
                    <a:cubicBezTo>
                      <a:pt x="63129" y="76753"/>
                      <a:pt x="69561" y="80600"/>
                      <a:pt x="76421" y="80122"/>
                    </a:cubicBezTo>
                    <a:cubicBezTo>
                      <a:pt x="78105" y="80186"/>
                      <a:pt x="79790" y="80031"/>
                      <a:pt x="81433" y="79660"/>
                    </a:cubicBezTo>
                  </a:path>
                </a:pathLst>
              </a:custGeom>
              <a:grpFill/>
              <a:ln w="7705" cap="flat">
                <a:noFill/>
                <a:prstDash val="solid"/>
                <a:miter/>
              </a:ln>
            </p:spPr>
            <p:txBody>
              <a:bodyPr rtlCol="0" anchor="ctr"/>
              <a:lstStyle/>
              <a:p>
                <a:endParaRPr lang="pl-PL"/>
              </a:p>
            </p:txBody>
          </p:sp>
          <p:sp>
            <p:nvSpPr>
              <p:cNvPr id="57" name="Dowolny kształt: kształt 56">
                <a:extLst>
                  <a:ext uri="{FF2B5EF4-FFF2-40B4-BE49-F238E27FC236}">
                    <a16:creationId xmlns:a16="http://schemas.microsoft.com/office/drawing/2014/main" id="{E00DE9F7-E9DF-E39B-4732-75526A686B94}"/>
                  </a:ext>
                </a:extLst>
              </p:cNvPr>
              <p:cNvSpPr/>
              <p:nvPr/>
            </p:nvSpPr>
            <p:spPr>
              <a:xfrm>
                <a:off x="6442631"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714 h 93694"/>
                  <a:gd name="connsiteX8" fmla="*/ 61306 w 68555"/>
                  <a:gd name="connsiteY8" fmla="*/ 39714 h 93694"/>
                  <a:gd name="connsiteX9" fmla="*/ 61306 w 68555"/>
                  <a:gd name="connsiteY9" fmla="*/ 54906 h 93694"/>
                  <a:gd name="connsiteX10" fmla="*/ 18276 w 68555"/>
                  <a:gd name="connsiteY10" fmla="*/ 54906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714"/>
                    </a:lnTo>
                    <a:lnTo>
                      <a:pt x="61306" y="39714"/>
                    </a:lnTo>
                    <a:lnTo>
                      <a:pt x="61306" y="54906"/>
                    </a:lnTo>
                    <a:lnTo>
                      <a:pt x="18276" y="54906"/>
                    </a:lnTo>
                    <a:lnTo>
                      <a:pt x="18276" y="78117"/>
                    </a:lnTo>
                    <a:lnTo>
                      <a:pt x="68555" y="78117"/>
                    </a:lnTo>
                    <a:close/>
                  </a:path>
                </a:pathLst>
              </a:custGeom>
              <a:grpFill/>
              <a:ln w="7705" cap="flat">
                <a:noFill/>
                <a:prstDash val="solid"/>
                <a:miter/>
              </a:ln>
            </p:spPr>
            <p:txBody>
              <a:bodyPr rtlCol="0" anchor="ctr"/>
              <a:lstStyle/>
              <a:p>
                <a:endParaRPr lang="pl-PL"/>
              </a:p>
            </p:txBody>
          </p:sp>
          <p:sp>
            <p:nvSpPr>
              <p:cNvPr id="58" name="Dowolny kształt: kształt 57">
                <a:extLst>
                  <a:ext uri="{FF2B5EF4-FFF2-40B4-BE49-F238E27FC236}">
                    <a16:creationId xmlns:a16="http://schemas.microsoft.com/office/drawing/2014/main" id="{D3E6A94C-1565-E15B-89BC-3C6045CB40F2}"/>
                  </a:ext>
                </a:extLst>
              </p:cNvPr>
              <p:cNvSpPr/>
              <p:nvPr/>
            </p:nvSpPr>
            <p:spPr>
              <a:xfrm>
                <a:off x="6322563" y="1613646"/>
                <a:ext cx="77037" cy="96453"/>
              </a:xfrm>
              <a:custGeom>
                <a:avLst/>
                <a:gdLst>
                  <a:gd name="connsiteX0" fmla="*/ 74184 w 77037"/>
                  <a:gd name="connsiteY0" fmla="*/ 10966 h 96453"/>
                  <a:gd name="connsiteX1" fmla="*/ 65702 w 77037"/>
                  <a:gd name="connsiteY1" fmla="*/ 22996 h 96453"/>
                  <a:gd name="connsiteX2" fmla="*/ 40023 w 77037"/>
                  <a:gd name="connsiteY2" fmla="*/ 15285 h 96453"/>
                  <a:gd name="connsiteX3" fmla="*/ 22363 w 77037"/>
                  <a:gd name="connsiteY3" fmla="*/ 25387 h 96453"/>
                  <a:gd name="connsiteX4" fmla="*/ 77038 w 77037"/>
                  <a:gd name="connsiteY4" fmla="*/ 65564 h 96453"/>
                  <a:gd name="connsiteX5" fmla="*/ 39329 w 77037"/>
                  <a:gd name="connsiteY5" fmla="*/ 96410 h 96453"/>
                  <a:gd name="connsiteX6" fmla="*/ 0 w 77037"/>
                  <a:gd name="connsiteY6" fmla="*/ 79599 h 96453"/>
                  <a:gd name="connsiteX7" fmla="*/ 9794 w 77037"/>
                  <a:gd name="connsiteY7" fmla="*/ 68263 h 96453"/>
                  <a:gd name="connsiteX8" fmla="*/ 39560 w 77037"/>
                  <a:gd name="connsiteY8" fmla="*/ 81064 h 96453"/>
                  <a:gd name="connsiteX9" fmla="*/ 59841 w 77037"/>
                  <a:gd name="connsiteY9" fmla="*/ 67260 h 96453"/>
                  <a:gd name="connsiteX10" fmla="*/ 3856 w 77037"/>
                  <a:gd name="connsiteY10" fmla="*/ 26544 h 96453"/>
                  <a:gd name="connsiteX11" fmla="*/ 40254 w 77037"/>
                  <a:gd name="connsiteY11" fmla="*/ 16 h 96453"/>
                  <a:gd name="connsiteX12" fmla="*/ 74184 w 77037"/>
                  <a:gd name="connsiteY12" fmla="*/ 10966 h 9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37" h="96453">
                    <a:moveTo>
                      <a:pt x="74184" y="10966"/>
                    </a:moveTo>
                    <a:lnTo>
                      <a:pt x="65702" y="22996"/>
                    </a:lnTo>
                    <a:cubicBezTo>
                      <a:pt x="58125" y="17874"/>
                      <a:pt x="49168" y="15184"/>
                      <a:pt x="40023" y="15285"/>
                    </a:cubicBezTo>
                    <a:cubicBezTo>
                      <a:pt x="26450" y="15285"/>
                      <a:pt x="22363" y="20452"/>
                      <a:pt x="22363" y="25387"/>
                    </a:cubicBezTo>
                    <a:cubicBezTo>
                      <a:pt x="22363" y="42198"/>
                      <a:pt x="77038" y="32404"/>
                      <a:pt x="77038" y="65564"/>
                    </a:cubicBezTo>
                    <a:cubicBezTo>
                      <a:pt x="77038" y="83686"/>
                      <a:pt x="61615" y="96410"/>
                      <a:pt x="39329" y="96410"/>
                    </a:cubicBezTo>
                    <a:cubicBezTo>
                      <a:pt x="24352" y="97039"/>
                      <a:pt x="9895" y="90859"/>
                      <a:pt x="0" y="79599"/>
                    </a:cubicBezTo>
                    <a:lnTo>
                      <a:pt x="9794" y="68263"/>
                    </a:lnTo>
                    <a:cubicBezTo>
                      <a:pt x="17565" y="76395"/>
                      <a:pt x="28311" y="81017"/>
                      <a:pt x="39560" y="81064"/>
                    </a:cubicBezTo>
                    <a:cubicBezTo>
                      <a:pt x="53209" y="81064"/>
                      <a:pt x="59841" y="74509"/>
                      <a:pt x="59841" y="67260"/>
                    </a:cubicBezTo>
                    <a:cubicBezTo>
                      <a:pt x="59841" y="47210"/>
                      <a:pt x="3856" y="60706"/>
                      <a:pt x="3856" y="26544"/>
                    </a:cubicBezTo>
                    <a:cubicBezTo>
                      <a:pt x="3856" y="11506"/>
                      <a:pt x="18893" y="16"/>
                      <a:pt x="40254" y="16"/>
                    </a:cubicBezTo>
                    <a:cubicBezTo>
                      <a:pt x="52478" y="-282"/>
                      <a:pt x="64441" y="3579"/>
                      <a:pt x="74184" y="10966"/>
                    </a:cubicBezTo>
                  </a:path>
                </a:pathLst>
              </a:custGeom>
              <a:grpFill/>
              <a:ln w="7705" cap="flat">
                <a:noFill/>
                <a:prstDash val="solid"/>
                <a:miter/>
              </a:ln>
            </p:spPr>
            <p:txBody>
              <a:bodyPr rtlCol="0" anchor="ctr"/>
              <a:lstStyle/>
              <a:p>
                <a:endParaRPr lang="pl-PL"/>
              </a:p>
            </p:txBody>
          </p:sp>
          <p:sp>
            <p:nvSpPr>
              <p:cNvPr id="59" name="Dowolny kształt: kształt 58">
                <a:extLst>
                  <a:ext uri="{FF2B5EF4-FFF2-40B4-BE49-F238E27FC236}">
                    <a16:creationId xmlns:a16="http://schemas.microsoft.com/office/drawing/2014/main" id="{AA749D74-9C1F-2B11-60C5-585AA6FC0D1B}"/>
                  </a:ext>
                </a:extLst>
              </p:cNvPr>
              <p:cNvSpPr/>
              <p:nvPr/>
            </p:nvSpPr>
            <p:spPr>
              <a:xfrm>
                <a:off x="6216530"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174 h 93694"/>
                  <a:gd name="connsiteX8" fmla="*/ 61306 w 68555"/>
                  <a:gd name="connsiteY8" fmla="*/ 39174 h 93694"/>
                  <a:gd name="connsiteX9" fmla="*/ 61306 w 68555"/>
                  <a:gd name="connsiteY9" fmla="*/ 54135 h 93694"/>
                  <a:gd name="connsiteX10" fmla="*/ 18276 w 68555"/>
                  <a:gd name="connsiteY10" fmla="*/ 54135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174"/>
                    </a:lnTo>
                    <a:lnTo>
                      <a:pt x="61306" y="39174"/>
                    </a:lnTo>
                    <a:lnTo>
                      <a:pt x="61306" y="54135"/>
                    </a:lnTo>
                    <a:lnTo>
                      <a:pt x="18276" y="54135"/>
                    </a:lnTo>
                    <a:lnTo>
                      <a:pt x="18276" y="78117"/>
                    </a:lnTo>
                    <a:lnTo>
                      <a:pt x="68555" y="78117"/>
                    </a:lnTo>
                    <a:close/>
                  </a:path>
                </a:pathLst>
              </a:custGeom>
              <a:grpFill/>
              <a:ln w="7705" cap="flat">
                <a:noFill/>
                <a:prstDash val="solid"/>
                <a:miter/>
              </a:ln>
            </p:spPr>
            <p:txBody>
              <a:bodyPr rtlCol="0" anchor="ctr"/>
              <a:lstStyle/>
              <a:p>
                <a:endParaRPr lang="pl-PL"/>
              </a:p>
            </p:txBody>
          </p:sp>
          <p:sp>
            <p:nvSpPr>
              <p:cNvPr id="60" name="Dowolny kształt: kształt 59">
                <a:extLst>
                  <a:ext uri="{FF2B5EF4-FFF2-40B4-BE49-F238E27FC236}">
                    <a16:creationId xmlns:a16="http://schemas.microsoft.com/office/drawing/2014/main" id="{69F3019A-8CC8-5F12-B2C9-CCAB3467CA21}"/>
                  </a:ext>
                </a:extLst>
              </p:cNvPr>
              <p:cNvSpPr/>
              <p:nvPr/>
            </p:nvSpPr>
            <p:spPr>
              <a:xfrm>
                <a:off x="6096000" y="1614742"/>
                <a:ext cx="82898" cy="95105"/>
              </a:xfrm>
              <a:custGeom>
                <a:avLst/>
                <a:gdLst>
                  <a:gd name="connsiteX0" fmla="*/ 54983 w 82898"/>
                  <a:gd name="connsiteY0" fmla="*/ 29381 h 95105"/>
                  <a:gd name="connsiteX1" fmla="*/ 38557 w 82898"/>
                  <a:gd name="connsiteY1" fmla="*/ 14960 h 95105"/>
                  <a:gd name="connsiteX2" fmla="*/ 18276 w 82898"/>
                  <a:gd name="connsiteY2" fmla="*/ 14960 h 95105"/>
                  <a:gd name="connsiteX3" fmla="*/ 18276 w 82898"/>
                  <a:gd name="connsiteY3" fmla="*/ 45112 h 95105"/>
                  <a:gd name="connsiteX4" fmla="*/ 38557 w 82898"/>
                  <a:gd name="connsiteY4" fmla="*/ 45112 h 95105"/>
                  <a:gd name="connsiteX5" fmla="*/ 54966 w 82898"/>
                  <a:gd name="connsiteY5" fmla="*/ 32459 h 95105"/>
                  <a:gd name="connsiteX6" fmla="*/ 55060 w 82898"/>
                  <a:gd name="connsiteY6" fmla="*/ 29689 h 95105"/>
                  <a:gd name="connsiteX7" fmla="*/ 81356 w 82898"/>
                  <a:gd name="connsiteY7" fmla="*/ 79968 h 95105"/>
                  <a:gd name="connsiteX8" fmla="*/ 82898 w 82898"/>
                  <a:gd name="connsiteY8" fmla="*/ 93772 h 95105"/>
                  <a:gd name="connsiteX9" fmla="*/ 72874 w 82898"/>
                  <a:gd name="connsiteY9" fmla="*/ 95083 h 95105"/>
                  <a:gd name="connsiteX10" fmla="*/ 43570 w 82898"/>
                  <a:gd name="connsiteY10" fmla="*/ 77886 h 95105"/>
                  <a:gd name="connsiteX11" fmla="*/ 35241 w 82898"/>
                  <a:gd name="connsiteY11" fmla="*/ 64391 h 95105"/>
                  <a:gd name="connsiteX12" fmla="*/ 26528 w 82898"/>
                  <a:gd name="connsiteY12" fmla="*/ 59610 h 95105"/>
                  <a:gd name="connsiteX13" fmla="*/ 18276 w 82898"/>
                  <a:gd name="connsiteY13" fmla="*/ 59610 h 95105"/>
                  <a:gd name="connsiteX14" fmla="*/ 18276 w 82898"/>
                  <a:gd name="connsiteY14" fmla="*/ 94003 h 95105"/>
                  <a:gd name="connsiteX15" fmla="*/ 0 w 82898"/>
                  <a:gd name="connsiteY15" fmla="*/ 94003 h 95105"/>
                  <a:gd name="connsiteX16" fmla="*/ 0 w 82898"/>
                  <a:gd name="connsiteY16" fmla="*/ 0 h 95105"/>
                  <a:gd name="connsiteX17" fmla="*/ 38557 w 82898"/>
                  <a:gd name="connsiteY17" fmla="*/ 0 h 95105"/>
                  <a:gd name="connsiteX18" fmla="*/ 73259 w 82898"/>
                  <a:gd name="connsiteY18" fmla="*/ 28764 h 95105"/>
                  <a:gd name="connsiteX19" fmla="*/ 50125 w 82898"/>
                  <a:gd name="connsiteY19" fmla="*/ 56680 h 95105"/>
                  <a:gd name="connsiteX20" fmla="*/ 54829 w 82898"/>
                  <a:gd name="connsiteY20" fmla="*/ 62000 h 95105"/>
                  <a:gd name="connsiteX21" fmla="*/ 59995 w 82898"/>
                  <a:gd name="connsiteY21" fmla="*/ 70483 h 95105"/>
                  <a:gd name="connsiteX22" fmla="*/ 76112 w 82898"/>
                  <a:gd name="connsiteY22" fmla="*/ 80122 h 95105"/>
                  <a:gd name="connsiteX23" fmla="*/ 81202 w 82898"/>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898" h="95105">
                    <a:moveTo>
                      <a:pt x="54983" y="29381"/>
                    </a:moveTo>
                    <a:cubicBezTo>
                      <a:pt x="54983" y="20513"/>
                      <a:pt x="49662" y="14960"/>
                      <a:pt x="38557" y="14960"/>
                    </a:cubicBezTo>
                    <a:lnTo>
                      <a:pt x="18276" y="14960"/>
                    </a:lnTo>
                    <a:lnTo>
                      <a:pt x="18276" y="45112"/>
                    </a:lnTo>
                    <a:lnTo>
                      <a:pt x="38557" y="45112"/>
                    </a:lnTo>
                    <a:cubicBezTo>
                      <a:pt x="46583" y="46149"/>
                      <a:pt x="53929" y="40484"/>
                      <a:pt x="54966" y="32459"/>
                    </a:cubicBezTo>
                    <a:cubicBezTo>
                      <a:pt x="55085" y="31541"/>
                      <a:pt x="55116" y="30613"/>
                      <a:pt x="55060" y="29689"/>
                    </a:cubicBezTo>
                    <a:moveTo>
                      <a:pt x="81356" y="79968"/>
                    </a:moveTo>
                    <a:lnTo>
                      <a:pt x="82898" y="93772"/>
                    </a:lnTo>
                    <a:cubicBezTo>
                      <a:pt x="79635" y="94677"/>
                      <a:pt x="76260" y="95118"/>
                      <a:pt x="72874" y="95083"/>
                    </a:cubicBezTo>
                    <a:cubicBezTo>
                      <a:pt x="60589" y="95552"/>
                      <a:pt x="49152" y="88840"/>
                      <a:pt x="43570" y="77886"/>
                    </a:cubicBezTo>
                    <a:cubicBezTo>
                      <a:pt x="43570" y="77886"/>
                      <a:pt x="37092" y="67167"/>
                      <a:pt x="35241" y="64391"/>
                    </a:cubicBezTo>
                    <a:cubicBezTo>
                      <a:pt x="33541" y="61212"/>
                      <a:pt x="30123" y="59336"/>
                      <a:pt x="26528" y="59610"/>
                    </a:cubicBezTo>
                    <a:lnTo>
                      <a:pt x="18276" y="59610"/>
                    </a:lnTo>
                    <a:lnTo>
                      <a:pt x="18276" y="94003"/>
                    </a:lnTo>
                    <a:lnTo>
                      <a:pt x="0" y="94003"/>
                    </a:lnTo>
                    <a:lnTo>
                      <a:pt x="0" y="0"/>
                    </a:lnTo>
                    <a:lnTo>
                      <a:pt x="38557" y="0"/>
                    </a:lnTo>
                    <a:cubicBezTo>
                      <a:pt x="61692" y="0"/>
                      <a:pt x="73259" y="12030"/>
                      <a:pt x="73259" y="28764"/>
                    </a:cubicBezTo>
                    <a:cubicBezTo>
                      <a:pt x="73561" y="42527"/>
                      <a:pt x="63704" y="54420"/>
                      <a:pt x="50125" y="56680"/>
                    </a:cubicBezTo>
                    <a:cubicBezTo>
                      <a:pt x="52085" y="58063"/>
                      <a:pt x="53696" y="59885"/>
                      <a:pt x="54829" y="62000"/>
                    </a:cubicBezTo>
                    <a:cubicBezTo>
                      <a:pt x="56371" y="64545"/>
                      <a:pt x="58299" y="67784"/>
                      <a:pt x="59995" y="70483"/>
                    </a:cubicBezTo>
                    <a:cubicBezTo>
                      <a:pt x="62855" y="76722"/>
                      <a:pt x="69263" y="80555"/>
                      <a:pt x="76112" y="80122"/>
                    </a:cubicBezTo>
                    <a:cubicBezTo>
                      <a:pt x="77822" y="80186"/>
                      <a:pt x="79532" y="80031"/>
                      <a:pt x="81202" y="79660"/>
                    </a:cubicBezTo>
                  </a:path>
                </a:pathLst>
              </a:custGeom>
              <a:grpFill/>
              <a:ln w="7705" cap="flat">
                <a:noFill/>
                <a:prstDash val="solid"/>
                <a:miter/>
              </a:ln>
            </p:spPr>
            <p:txBody>
              <a:bodyPr rtlCol="0" anchor="ctr"/>
              <a:lstStyle/>
              <a:p>
                <a:endParaRPr lang="pl-PL"/>
              </a:p>
            </p:txBody>
          </p:sp>
        </p:grpSp>
        <p:grpSp>
          <p:nvGrpSpPr>
            <p:cNvPr id="47" name="Grafika 56">
              <a:extLst>
                <a:ext uri="{FF2B5EF4-FFF2-40B4-BE49-F238E27FC236}">
                  <a16:creationId xmlns:a16="http://schemas.microsoft.com/office/drawing/2014/main" id="{9F7DD851-B5DB-6E25-BF75-12FF999D94A7}"/>
                </a:ext>
              </a:extLst>
            </p:cNvPr>
            <p:cNvGrpSpPr/>
            <p:nvPr/>
          </p:nvGrpSpPr>
          <p:grpSpPr>
            <a:xfrm>
              <a:off x="9198443" y="6612658"/>
              <a:ext cx="416676" cy="82374"/>
              <a:chOff x="8477408" y="1630224"/>
              <a:chExt cx="482208" cy="95329"/>
            </a:xfrm>
            <a:solidFill>
              <a:schemeClr val="tx2"/>
            </a:solidFill>
          </p:grpSpPr>
          <p:sp>
            <p:nvSpPr>
              <p:cNvPr id="48" name="Dowolny kształt: kształt 47">
                <a:extLst>
                  <a:ext uri="{FF2B5EF4-FFF2-40B4-BE49-F238E27FC236}">
                    <a16:creationId xmlns:a16="http://schemas.microsoft.com/office/drawing/2014/main" id="{96201661-1E28-1D6E-F09C-F3AE8B56BE9E}"/>
                  </a:ext>
                </a:extLst>
              </p:cNvPr>
              <p:cNvSpPr/>
              <p:nvPr/>
            </p:nvSpPr>
            <p:spPr>
              <a:xfrm>
                <a:off x="8868208" y="1630571"/>
                <a:ext cx="91408" cy="94981"/>
              </a:xfrm>
              <a:custGeom>
                <a:avLst/>
                <a:gdLst>
                  <a:gd name="connsiteX0" fmla="*/ 91408 w 91408"/>
                  <a:gd name="connsiteY0" fmla="*/ 48645 h 94981"/>
                  <a:gd name="connsiteX1" fmla="*/ 85526 w 91408"/>
                  <a:gd name="connsiteY1" fmla="*/ 23702 h 94981"/>
                  <a:gd name="connsiteX2" fmla="*/ 69580 w 91408"/>
                  <a:gd name="connsiteY2" fmla="*/ 6329 h 94981"/>
                  <a:gd name="connsiteX3" fmla="*/ 46511 w 91408"/>
                  <a:gd name="connsiteY3" fmla="*/ 0 h 94981"/>
                  <a:gd name="connsiteX4" fmla="*/ 22982 w 91408"/>
                  <a:gd name="connsiteY4" fmla="*/ 6242 h 94981"/>
                  <a:gd name="connsiteX5" fmla="*/ 6143 w 91408"/>
                  <a:gd name="connsiteY5" fmla="*/ 23255 h 94981"/>
                  <a:gd name="connsiteX6" fmla="*/ 0 w 91408"/>
                  <a:gd name="connsiteY6" fmla="*/ 47404 h 94981"/>
                  <a:gd name="connsiteX7" fmla="*/ 6503 w 91408"/>
                  <a:gd name="connsiteY7" fmla="*/ 71367 h 94981"/>
                  <a:gd name="connsiteX8" fmla="*/ 24050 w 91408"/>
                  <a:gd name="connsiteY8" fmla="*/ 88566 h 94981"/>
                  <a:gd name="connsiteX9" fmla="*/ 48633 w 91408"/>
                  <a:gd name="connsiteY9" fmla="*/ 94982 h 94981"/>
                  <a:gd name="connsiteX10" fmla="*/ 68054 w 91408"/>
                  <a:gd name="connsiteY10" fmla="*/ 91867 h 94981"/>
                  <a:gd name="connsiteX11" fmla="*/ 84980 w 91408"/>
                  <a:gd name="connsiteY11" fmla="*/ 82150 h 94981"/>
                  <a:gd name="connsiteX12" fmla="*/ 71280 w 91408"/>
                  <a:gd name="connsiteY12" fmla="*/ 69319 h 94981"/>
                  <a:gd name="connsiteX13" fmla="*/ 61750 w 91408"/>
                  <a:gd name="connsiteY13" fmla="*/ 75027 h 94981"/>
                  <a:gd name="connsiteX14" fmla="*/ 49539 w 91408"/>
                  <a:gd name="connsiteY14" fmla="*/ 76988 h 94981"/>
                  <a:gd name="connsiteX15" fmla="*/ 36620 w 91408"/>
                  <a:gd name="connsiteY15" fmla="*/ 74134 h 94981"/>
                  <a:gd name="connsiteX16" fmla="*/ 26817 w 91408"/>
                  <a:gd name="connsiteY16" fmla="*/ 66031 h 94981"/>
                  <a:gd name="connsiteX17" fmla="*/ 21382 w 91408"/>
                  <a:gd name="connsiteY17" fmla="*/ 54353 h 94981"/>
                  <a:gd name="connsiteX18" fmla="*/ 91408 w 91408"/>
                  <a:gd name="connsiteY18" fmla="*/ 54353 h 94981"/>
                  <a:gd name="connsiteX19" fmla="*/ 91408 w 91408"/>
                  <a:gd name="connsiteY19" fmla="*/ 48645 h 94981"/>
                  <a:gd name="connsiteX20" fmla="*/ 21208 w 91408"/>
                  <a:gd name="connsiteY20" fmla="*/ 39028 h 94981"/>
                  <a:gd name="connsiteX21" fmla="*/ 26110 w 91408"/>
                  <a:gd name="connsiteY21" fmla="*/ 27623 h 94981"/>
                  <a:gd name="connsiteX22" fmla="*/ 34759 w 91408"/>
                  <a:gd name="connsiteY22" fmla="*/ 20141 h 94981"/>
                  <a:gd name="connsiteX23" fmla="*/ 46163 w 91408"/>
                  <a:gd name="connsiteY23" fmla="*/ 17472 h 94981"/>
                  <a:gd name="connsiteX24" fmla="*/ 57295 w 91408"/>
                  <a:gd name="connsiteY24" fmla="*/ 20240 h 94981"/>
                  <a:gd name="connsiteX25" fmla="*/ 65944 w 91408"/>
                  <a:gd name="connsiteY25" fmla="*/ 27810 h 94981"/>
                  <a:gd name="connsiteX26" fmla="*/ 70759 w 91408"/>
                  <a:gd name="connsiteY26" fmla="*/ 39028 h 94981"/>
                  <a:gd name="connsiteX27" fmla="*/ 21208 w 91408"/>
                  <a:gd name="connsiteY27" fmla="*/ 39028 h 94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08" h="94981">
                    <a:moveTo>
                      <a:pt x="91408" y="48645"/>
                    </a:moveTo>
                    <a:cubicBezTo>
                      <a:pt x="91408" y="39375"/>
                      <a:pt x="89448" y="31061"/>
                      <a:pt x="85526" y="23702"/>
                    </a:cubicBezTo>
                    <a:cubicBezTo>
                      <a:pt x="81605" y="16343"/>
                      <a:pt x="76294" y="10548"/>
                      <a:pt x="69580" y="6329"/>
                    </a:cubicBezTo>
                    <a:cubicBezTo>
                      <a:pt x="62867" y="2122"/>
                      <a:pt x="55173" y="0"/>
                      <a:pt x="46511" y="0"/>
                    </a:cubicBezTo>
                    <a:cubicBezTo>
                      <a:pt x="37961" y="0"/>
                      <a:pt x="30118" y="2085"/>
                      <a:pt x="22982" y="6242"/>
                    </a:cubicBezTo>
                    <a:cubicBezTo>
                      <a:pt x="15859" y="10399"/>
                      <a:pt x="10238" y="16070"/>
                      <a:pt x="6143" y="23255"/>
                    </a:cubicBezTo>
                    <a:cubicBezTo>
                      <a:pt x="2048" y="30440"/>
                      <a:pt x="0" y="38494"/>
                      <a:pt x="0" y="47404"/>
                    </a:cubicBezTo>
                    <a:cubicBezTo>
                      <a:pt x="0" y="56190"/>
                      <a:pt x="2159" y="64182"/>
                      <a:pt x="6503" y="71367"/>
                    </a:cubicBezTo>
                    <a:cubicBezTo>
                      <a:pt x="10834" y="78552"/>
                      <a:pt x="16691" y="84285"/>
                      <a:pt x="24050" y="88566"/>
                    </a:cubicBezTo>
                    <a:cubicBezTo>
                      <a:pt x="31408" y="92847"/>
                      <a:pt x="39611" y="94982"/>
                      <a:pt x="48633" y="94982"/>
                    </a:cubicBezTo>
                    <a:cubicBezTo>
                      <a:pt x="55756" y="94982"/>
                      <a:pt x="62234" y="93939"/>
                      <a:pt x="68054" y="91867"/>
                    </a:cubicBezTo>
                    <a:cubicBezTo>
                      <a:pt x="73874" y="89795"/>
                      <a:pt x="79520" y="86556"/>
                      <a:pt x="84980" y="82150"/>
                    </a:cubicBezTo>
                    <a:lnTo>
                      <a:pt x="71280" y="69319"/>
                    </a:lnTo>
                    <a:cubicBezTo>
                      <a:pt x="68662" y="71813"/>
                      <a:pt x="65485" y="73712"/>
                      <a:pt x="61750" y="75027"/>
                    </a:cubicBezTo>
                    <a:cubicBezTo>
                      <a:pt x="58002" y="76330"/>
                      <a:pt x="53932" y="76988"/>
                      <a:pt x="49539" y="76988"/>
                    </a:cubicBezTo>
                    <a:cubicBezTo>
                      <a:pt x="44910" y="76988"/>
                      <a:pt x="40604" y="76033"/>
                      <a:pt x="36620" y="74134"/>
                    </a:cubicBezTo>
                    <a:cubicBezTo>
                      <a:pt x="32637" y="72235"/>
                      <a:pt x="29373" y="69530"/>
                      <a:pt x="26817" y="66031"/>
                    </a:cubicBezTo>
                    <a:cubicBezTo>
                      <a:pt x="24261" y="62531"/>
                      <a:pt x="22449" y="58635"/>
                      <a:pt x="21382" y="54353"/>
                    </a:cubicBezTo>
                    <a:lnTo>
                      <a:pt x="91408" y="54353"/>
                    </a:lnTo>
                    <a:lnTo>
                      <a:pt x="91408" y="48645"/>
                    </a:lnTo>
                    <a:close/>
                    <a:moveTo>
                      <a:pt x="21208" y="39028"/>
                    </a:moveTo>
                    <a:cubicBezTo>
                      <a:pt x="22163" y="34635"/>
                      <a:pt x="23789" y="30825"/>
                      <a:pt x="26110" y="27623"/>
                    </a:cubicBezTo>
                    <a:cubicBezTo>
                      <a:pt x="28430" y="24422"/>
                      <a:pt x="31309" y="21915"/>
                      <a:pt x="34759" y="20141"/>
                    </a:cubicBezTo>
                    <a:cubicBezTo>
                      <a:pt x="38196" y="18354"/>
                      <a:pt x="42006" y="17472"/>
                      <a:pt x="46163" y="17472"/>
                    </a:cubicBezTo>
                    <a:cubicBezTo>
                      <a:pt x="50196" y="17472"/>
                      <a:pt x="53919" y="18391"/>
                      <a:pt x="57295" y="20240"/>
                    </a:cubicBezTo>
                    <a:cubicBezTo>
                      <a:pt x="60682" y="22076"/>
                      <a:pt x="63561" y="24608"/>
                      <a:pt x="65944" y="27810"/>
                    </a:cubicBezTo>
                    <a:cubicBezTo>
                      <a:pt x="68314" y="31011"/>
                      <a:pt x="69928" y="34759"/>
                      <a:pt x="70759" y="39028"/>
                    </a:cubicBezTo>
                    <a:lnTo>
                      <a:pt x="21208" y="39028"/>
                    </a:lnTo>
                    <a:close/>
                  </a:path>
                </a:pathLst>
              </a:custGeom>
              <a:grpFill/>
              <a:ln w="1232" cap="flat">
                <a:noFill/>
                <a:prstDash val="solid"/>
                <a:miter/>
              </a:ln>
            </p:spPr>
            <p:txBody>
              <a:bodyPr rtlCol="0" anchor="ctr"/>
              <a:lstStyle/>
              <a:p>
                <a:endParaRPr lang="pl-PL"/>
              </a:p>
            </p:txBody>
          </p:sp>
          <p:sp>
            <p:nvSpPr>
              <p:cNvPr id="49" name="Dowolny kształt: kształt 48">
                <a:extLst>
                  <a:ext uri="{FF2B5EF4-FFF2-40B4-BE49-F238E27FC236}">
                    <a16:creationId xmlns:a16="http://schemas.microsoft.com/office/drawing/2014/main" id="{ABCCBE8F-79D4-7884-4E77-E39F7FE2B9CA}"/>
                  </a:ext>
                </a:extLst>
              </p:cNvPr>
              <p:cNvSpPr/>
              <p:nvPr userDrawn="1"/>
            </p:nvSpPr>
            <p:spPr>
              <a:xfrm>
                <a:off x="8779120" y="1630372"/>
                <a:ext cx="80550" cy="95155"/>
              </a:xfrm>
              <a:custGeom>
                <a:avLst/>
                <a:gdLst>
                  <a:gd name="connsiteX0" fmla="*/ 73415 w 80550"/>
                  <a:gd name="connsiteY0" fmla="*/ 47962 h 95155"/>
                  <a:gd name="connsiteX1" fmla="*/ 52740 w 80550"/>
                  <a:gd name="connsiteY1" fmla="*/ 39586 h 95155"/>
                  <a:gd name="connsiteX2" fmla="*/ 35454 w 80550"/>
                  <a:gd name="connsiteY2" fmla="*/ 36918 h 95155"/>
                  <a:gd name="connsiteX3" fmla="*/ 24943 w 80550"/>
                  <a:gd name="connsiteY3" fmla="*/ 33530 h 95155"/>
                  <a:gd name="connsiteX4" fmla="*/ 21729 w 80550"/>
                  <a:gd name="connsiteY4" fmla="*/ 26755 h 95155"/>
                  <a:gd name="connsiteX5" fmla="*/ 26271 w 80550"/>
                  <a:gd name="connsiteY5" fmla="*/ 19086 h 95155"/>
                  <a:gd name="connsiteX6" fmla="*/ 37948 w 80550"/>
                  <a:gd name="connsiteY6" fmla="*/ 16232 h 95155"/>
                  <a:gd name="connsiteX7" fmla="*/ 52120 w 80550"/>
                  <a:gd name="connsiteY7" fmla="*/ 18453 h 95155"/>
                  <a:gd name="connsiteX8" fmla="*/ 66639 w 80550"/>
                  <a:gd name="connsiteY8" fmla="*/ 25315 h 95155"/>
                  <a:gd name="connsiteX9" fmla="*/ 77150 w 80550"/>
                  <a:gd name="connsiteY9" fmla="*/ 11590 h 95155"/>
                  <a:gd name="connsiteX10" fmla="*/ 59330 w 80550"/>
                  <a:gd name="connsiteY10" fmla="*/ 2854 h 95155"/>
                  <a:gd name="connsiteX11" fmla="*/ 39909 w 80550"/>
                  <a:gd name="connsiteY11" fmla="*/ 0 h 95155"/>
                  <a:gd name="connsiteX12" fmla="*/ 20128 w 80550"/>
                  <a:gd name="connsiteY12" fmla="*/ 3475 h 95155"/>
                  <a:gd name="connsiteX13" fmla="*/ 7210 w 80550"/>
                  <a:gd name="connsiteY13" fmla="*/ 13365 h 95155"/>
                  <a:gd name="connsiteX14" fmla="*/ 2668 w 80550"/>
                  <a:gd name="connsiteY14" fmla="*/ 28331 h 95155"/>
                  <a:gd name="connsiteX15" fmla="*/ 9704 w 80550"/>
                  <a:gd name="connsiteY15" fmla="*/ 46064 h 95155"/>
                  <a:gd name="connsiteX16" fmla="*/ 30292 w 80550"/>
                  <a:gd name="connsiteY16" fmla="*/ 54701 h 95155"/>
                  <a:gd name="connsiteX17" fmla="*/ 47578 w 80550"/>
                  <a:gd name="connsiteY17" fmla="*/ 57195 h 95155"/>
                  <a:gd name="connsiteX18" fmla="*/ 57382 w 80550"/>
                  <a:gd name="connsiteY18" fmla="*/ 60583 h 95155"/>
                  <a:gd name="connsiteX19" fmla="*/ 60583 w 80550"/>
                  <a:gd name="connsiteY19" fmla="*/ 67358 h 95155"/>
                  <a:gd name="connsiteX20" fmla="*/ 55148 w 80550"/>
                  <a:gd name="connsiteY20" fmla="*/ 75648 h 95155"/>
                  <a:gd name="connsiteX21" fmla="*/ 40802 w 80550"/>
                  <a:gd name="connsiteY21" fmla="*/ 78763 h 95155"/>
                  <a:gd name="connsiteX22" fmla="*/ 25923 w 80550"/>
                  <a:gd name="connsiteY22" fmla="*/ 76095 h 95155"/>
                  <a:gd name="connsiteX23" fmla="*/ 11044 w 80550"/>
                  <a:gd name="connsiteY23" fmla="*/ 67718 h 95155"/>
                  <a:gd name="connsiteX24" fmla="*/ 0 w 80550"/>
                  <a:gd name="connsiteY24" fmla="*/ 82150 h 95155"/>
                  <a:gd name="connsiteX25" fmla="*/ 18267 w 80550"/>
                  <a:gd name="connsiteY25" fmla="*/ 91768 h 95155"/>
                  <a:gd name="connsiteX26" fmla="*/ 41162 w 80550"/>
                  <a:gd name="connsiteY26" fmla="*/ 95156 h 95155"/>
                  <a:gd name="connsiteX27" fmla="*/ 61390 w 80550"/>
                  <a:gd name="connsiteY27" fmla="*/ 91234 h 95155"/>
                  <a:gd name="connsiteX28" fmla="*/ 75375 w 80550"/>
                  <a:gd name="connsiteY28" fmla="*/ 80637 h 95155"/>
                  <a:gd name="connsiteX29" fmla="*/ 80550 w 80550"/>
                  <a:gd name="connsiteY29" fmla="*/ 65398 h 95155"/>
                  <a:gd name="connsiteX30" fmla="*/ 73415 w 80550"/>
                  <a:gd name="connsiteY30" fmla="*/ 47962 h 9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550" h="95155">
                    <a:moveTo>
                      <a:pt x="73415" y="47962"/>
                    </a:moveTo>
                    <a:cubicBezTo>
                      <a:pt x="68662" y="43570"/>
                      <a:pt x="61774" y="40777"/>
                      <a:pt x="52740" y="39586"/>
                    </a:cubicBezTo>
                    <a:lnTo>
                      <a:pt x="35454" y="36918"/>
                    </a:lnTo>
                    <a:cubicBezTo>
                      <a:pt x="30577" y="36211"/>
                      <a:pt x="27078" y="35081"/>
                      <a:pt x="24943" y="33530"/>
                    </a:cubicBezTo>
                    <a:cubicBezTo>
                      <a:pt x="22809" y="31992"/>
                      <a:pt x="21729" y="29733"/>
                      <a:pt x="21729" y="26755"/>
                    </a:cubicBezTo>
                    <a:cubicBezTo>
                      <a:pt x="21729" y="23541"/>
                      <a:pt x="23243" y="20997"/>
                      <a:pt x="26271" y="19086"/>
                    </a:cubicBezTo>
                    <a:cubicBezTo>
                      <a:pt x="29299" y="17187"/>
                      <a:pt x="33183" y="16232"/>
                      <a:pt x="37948" y="16232"/>
                    </a:cubicBezTo>
                    <a:cubicBezTo>
                      <a:pt x="42701" y="16232"/>
                      <a:pt x="47417" y="16976"/>
                      <a:pt x="52120" y="18453"/>
                    </a:cubicBezTo>
                    <a:cubicBezTo>
                      <a:pt x="56811" y="19942"/>
                      <a:pt x="61650" y="22225"/>
                      <a:pt x="66639" y="25315"/>
                    </a:cubicBezTo>
                    <a:lnTo>
                      <a:pt x="77150" y="11590"/>
                    </a:lnTo>
                    <a:cubicBezTo>
                      <a:pt x="71566" y="7669"/>
                      <a:pt x="65621" y="4765"/>
                      <a:pt x="59330" y="2854"/>
                    </a:cubicBezTo>
                    <a:cubicBezTo>
                      <a:pt x="53038" y="956"/>
                      <a:pt x="46560" y="0"/>
                      <a:pt x="39909" y="0"/>
                    </a:cubicBezTo>
                    <a:cubicBezTo>
                      <a:pt x="32302" y="0"/>
                      <a:pt x="25712" y="1154"/>
                      <a:pt x="20128" y="3475"/>
                    </a:cubicBezTo>
                    <a:cubicBezTo>
                      <a:pt x="14544" y="5795"/>
                      <a:pt x="10238" y="9084"/>
                      <a:pt x="7210" y="13365"/>
                    </a:cubicBezTo>
                    <a:cubicBezTo>
                      <a:pt x="4182" y="17646"/>
                      <a:pt x="2668" y="22635"/>
                      <a:pt x="2668" y="28331"/>
                    </a:cubicBezTo>
                    <a:cubicBezTo>
                      <a:pt x="2668" y="35702"/>
                      <a:pt x="5013" y="41609"/>
                      <a:pt x="9704" y="46064"/>
                    </a:cubicBezTo>
                    <a:cubicBezTo>
                      <a:pt x="14395" y="50519"/>
                      <a:pt x="21257" y="53398"/>
                      <a:pt x="30292" y="54701"/>
                    </a:cubicBezTo>
                    <a:lnTo>
                      <a:pt x="47578" y="57195"/>
                    </a:lnTo>
                    <a:cubicBezTo>
                      <a:pt x="51971" y="57791"/>
                      <a:pt x="55235" y="58920"/>
                      <a:pt x="57382" y="60583"/>
                    </a:cubicBezTo>
                    <a:cubicBezTo>
                      <a:pt x="59516" y="62246"/>
                      <a:pt x="60583" y="64504"/>
                      <a:pt x="60583" y="67358"/>
                    </a:cubicBezTo>
                    <a:cubicBezTo>
                      <a:pt x="60583" y="70808"/>
                      <a:pt x="58771" y="73563"/>
                      <a:pt x="55148" y="75648"/>
                    </a:cubicBezTo>
                    <a:cubicBezTo>
                      <a:pt x="51524" y="77733"/>
                      <a:pt x="46747" y="78763"/>
                      <a:pt x="40802" y="78763"/>
                    </a:cubicBezTo>
                    <a:cubicBezTo>
                      <a:pt x="35814" y="78763"/>
                      <a:pt x="30850" y="77869"/>
                      <a:pt x="25923" y="76095"/>
                    </a:cubicBezTo>
                    <a:cubicBezTo>
                      <a:pt x="20997" y="74308"/>
                      <a:pt x="16033" y="71516"/>
                      <a:pt x="11044" y="67718"/>
                    </a:cubicBezTo>
                    <a:lnTo>
                      <a:pt x="0" y="82150"/>
                    </a:lnTo>
                    <a:cubicBezTo>
                      <a:pt x="5113" y="86308"/>
                      <a:pt x="11193" y="89522"/>
                      <a:pt x="18267" y="91768"/>
                    </a:cubicBezTo>
                    <a:cubicBezTo>
                      <a:pt x="25328" y="94026"/>
                      <a:pt x="32972" y="95156"/>
                      <a:pt x="41162" y="95156"/>
                    </a:cubicBezTo>
                    <a:cubicBezTo>
                      <a:pt x="48757" y="95156"/>
                      <a:pt x="55508" y="93853"/>
                      <a:pt x="61390" y="91234"/>
                    </a:cubicBezTo>
                    <a:cubicBezTo>
                      <a:pt x="67272" y="88628"/>
                      <a:pt x="71925" y="85079"/>
                      <a:pt x="75375" y="80637"/>
                    </a:cubicBezTo>
                    <a:cubicBezTo>
                      <a:pt x="78825" y="76182"/>
                      <a:pt x="80550" y="71106"/>
                      <a:pt x="80550" y="65398"/>
                    </a:cubicBezTo>
                    <a:cubicBezTo>
                      <a:pt x="80550" y="58175"/>
                      <a:pt x="78167" y="52355"/>
                      <a:pt x="73415" y="47962"/>
                    </a:cubicBezTo>
                    <a:close/>
                  </a:path>
                </a:pathLst>
              </a:custGeom>
              <a:grpFill/>
              <a:ln w="1232" cap="flat">
                <a:noFill/>
                <a:prstDash val="solid"/>
                <a:miter/>
              </a:ln>
            </p:spPr>
            <p:txBody>
              <a:bodyPr rtlCol="0" anchor="ctr"/>
              <a:lstStyle/>
              <a:p>
                <a:endParaRPr lang="pl-PL"/>
              </a:p>
            </p:txBody>
          </p:sp>
          <p:sp>
            <p:nvSpPr>
              <p:cNvPr id="50" name="Dowolny kształt: kształt 49">
                <a:extLst>
                  <a:ext uri="{FF2B5EF4-FFF2-40B4-BE49-F238E27FC236}">
                    <a16:creationId xmlns:a16="http://schemas.microsoft.com/office/drawing/2014/main" id="{9B44C915-A50A-252A-A652-2D01EC50780D}"/>
                  </a:ext>
                </a:extLst>
              </p:cNvPr>
              <p:cNvSpPr/>
              <p:nvPr/>
            </p:nvSpPr>
            <p:spPr>
              <a:xfrm>
                <a:off x="8684883" y="1631998"/>
                <a:ext cx="83739" cy="93542"/>
              </a:xfrm>
              <a:custGeom>
                <a:avLst/>
                <a:gdLst>
                  <a:gd name="connsiteX0" fmla="*/ 62705 w 83739"/>
                  <a:gd name="connsiteY0" fmla="*/ 52244 h 93542"/>
                  <a:gd name="connsiteX1" fmla="*/ 60136 w 83739"/>
                  <a:gd name="connsiteY1" fmla="*/ 64331 h 93542"/>
                  <a:gd name="connsiteX2" fmla="*/ 52902 w 83739"/>
                  <a:gd name="connsiteY2" fmla="*/ 72273 h 93542"/>
                  <a:gd name="connsiteX3" fmla="*/ 41808 w 83739"/>
                  <a:gd name="connsiteY3" fmla="*/ 75015 h 93542"/>
                  <a:gd name="connsiteX4" fmla="*/ 30776 w 83739"/>
                  <a:gd name="connsiteY4" fmla="*/ 72273 h 93542"/>
                  <a:gd name="connsiteX5" fmla="*/ 23541 w 83739"/>
                  <a:gd name="connsiteY5" fmla="*/ 64331 h 93542"/>
                  <a:gd name="connsiteX6" fmla="*/ 21034 w 83739"/>
                  <a:gd name="connsiteY6" fmla="*/ 52244 h 93542"/>
                  <a:gd name="connsiteX7" fmla="*/ 21034 w 83739"/>
                  <a:gd name="connsiteY7" fmla="*/ 0 h 93542"/>
                  <a:gd name="connsiteX8" fmla="*/ 0 w 83739"/>
                  <a:gd name="connsiteY8" fmla="*/ 0 h 93542"/>
                  <a:gd name="connsiteX9" fmla="*/ 0 w 83739"/>
                  <a:gd name="connsiteY9" fmla="*/ 50779 h 93542"/>
                  <a:gd name="connsiteX10" fmla="*/ 5100 w 83739"/>
                  <a:gd name="connsiteY10" fmla="*/ 73402 h 93542"/>
                  <a:gd name="connsiteX11" fmla="*/ 19657 w 83739"/>
                  <a:gd name="connsiteY11" fmla="*/ 88306 h 93542"/>
                  <a:gd name="connsiteX12" fmla="*/ 41795 w 83739"/>
                  <a:gd name="connsiteY12" fmla="*/ 93542 h 93542"/>
                  <a:gd name="connsiteX13" fmla="*/ 64008 w 83739"/>
                  <a:gd name="connsiteY13" fmla="*/ 88306 h 93542"/>
                  <a:gd name="connsiteX14" fmla="*/ 78565 w 83739"/>
                  <a:gd name="connsiteY14" fmla="*/ 73402 h 93542"/>
                  <a:gd name="connsiteX15" fmla="*/ 83739 w 83739"/>
                  <a:gd name="connsiteY15" fmla="*/ 50779 h 93542"/>
                  <a:gd name="connsiteX16" fmla="*/ 83739 w 83739"/>
                  <a:gd name="connsiteY16" fmla="*/ 0 h 93542"/>
                  <a:gd name="connsiteX17" fmla="*/ 62705 w 83739"/>
                  <a:gd name="connsiteY17" fmla="*/ 0 h 93542"/>
                  <a:gd name="connsiteX18" fmla="*/ 62705 w 83739"/>
                  <a:gd name="connsiteY18" fmla="*/ 52244 h 9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39" h="93542">
                    <a:moveTo>
                      <a:pt x="62705" y="52244"/>
                    </a:moveTo>
                    <a:cubicBezTo>
                      <a:pt x="62705" y="56835"/>
                      <a:pt x="61849" y="60868"/>
                      <a:pt x="60136" y="64331"/>
                    </a:cubicBezTo>
                    <a:cubicBezTo>
                      <a:pt x="58424" y="67793"/>
                      <a:pt x="56004" y="70448"/>
                      <a:pt x="52902" y="72273"/>
                    </a:cubicBezTo>
                    <a:cubicBezTo>
                      <a:pt x="49787" y="74109"/>
                      <a:pt x="46089" y="75015"/>
                      <a:pt x="41808" y="75015"/>
                    </a:cubicBezTo>
                    <a:cubicBezTo>
                      <a:pt x="37601" y="75015"/>
                      <a:pt x="33928" y="74097"/>
                      <a:pt x="30776" y="72273"/>
                    </a:cubicBezTo>
                    <a:cubicBezTo>
                      <a:pt x="27624" y="70448"/>
                      <a:pt x="25216" y="67793"/>
                      <a:pt x="23541" y="64331"/>
                    </a:cubicBezTo>
                    <a:cubicBezTo>
                      <a:pt x="21866" y="60868"/>
                      <a:pt x="21034" y="56835"/>
                      <a:pt x="21034" y="52244"/>
                    </a:cubicBezTo>
                    <a:lnTo>
                      <a:pt x="21034" y="0"/>
                    </a:lnTo>
                    <a:lnTo>
                      <a:pt x="0" y="0"/>
                    </a:lnTo>
                    <a:lnTo>
                      <a:pt x="0" y="50779"/>
                    </a:lnTo>
                    <a:cubicBezTo>
                      <a:pt x="0" y="59429"/>
                      <a:pt x="1700" y="66974"/>
                      <a:pt x="5100" y="73402"/>
                    </a:cubicBezTo>
                    <a:cubicBezTo>
                      <a:pt x="8500" y="79842"/>
                      <a:pt x="13353" y="84806"/>
                      <a:pt x="19657" y="88306"/>
                    </a:cubicBezTo>
                    <a:cubicBezTo>
                      <a:pt x="25961" y="91805"/>
                      <a:pt x="33332" y="93542"/>
                      <a:pt x="41795" y="93542"/>
                    </a:cubicBezTo>
                    <a:cubicBezTo>
                      <a:pt x="50358" y="93542"/>
                      <a:pt x="57754" y="91793"/>
                      <a:pt x="64008" y="88306"/>
                    </a:cubicBezTo>
                    <a:cubicBezTo>
                      <a:pt x="70263" y="84806"/>
                      <a:pt x="75115" y="79842"/>
                      <a:pt x="78565" y="73402"/>
                    </a:cubicBezTo>
                    <a:cubicBezTo>
                      <a:pt x="82014" y="66961"/>
                      <a:pt x="83739" y="59416"/>
                      <a:pt x="83739" y="50779"/>
                    </a:cubicBezTo>
                    <a:lnTo>
                      <a:pt x="83739" y="0"/>
                    </a:lnTo>
                    <a:lnTo>
                      <a:pt x="62705" y="0"/>
                    </a:lnTo>
                    <a:lnTo>
                      <a:pt x="62705" y="52244"/>
                    </a:lnTo>
                    <a:close/>
                  </a:path>
                </a:pathLst>
              </a:custGeom>
              <a:grpFill/>
              <a:ln w="1232" cap="flat">
                <a:noFill/>
                <a:prstDash val="solid"/>
                <a:miter/>
              </a:ln>
            </p:spPr>
            <p:txBody>
              <a:bodyPr rtlCol="0" anchor="ctr"/>
              <a:lstStyle/>
              <a:p>
                <a:endParaRPr lang="pl-PL"/>
              </a:p>
            </p:txBody>
          </p:sp>
          <p:sp>
            <p:nvSpPr>
              <p:cNvPr id="51" name="Dowolny kształt: kształt 50">
                <a:extLst>
                  <a:ext uri="{FF2B5EF4-FFF2-40B4-BE49-F238E27FC236}">
                    <a16:creationId xmlns:a16="http://schemas.microsoft.com/office/drawing/2014/main" id="{761BBDFB-30E9-5B02-4327-E519AED49FE4}"/>
                  </a:ext>
                </a:extLst>
              </p:cNvPr>
              <p:cNvSpPr/>
              <p:nvPr/>
            </p:nvSpPr>
            <p:spPr>
              <a:xfrm>
                <a:off x="8574959" y="1630224"/>
                <a:ext cx="96756" cy="95329"/>
              </a:xfrm>
              <a:custGeom>
                <a:avLst/>
                <a:gdLst>
                  <a:gd name="connsiteX0" fmla="*/ 72968 w 96756"/>
                  <a:gd name="connsiteY0" fmla="*/ 6416 h 95329"/>
                  <a:gd name="connsiteX1" fmla="*/ 48471 w 96756"/>
                  <a:gd name="connsiteY1" fmla="*/ 0 h 95329"/>
                  <a:gd name="connsiteX2" fmla="*/ 23789 w 96756"/>
                  <a:gd name="connsiteY2" fmla="*/ 6416 h 95329"/>
                  <a:gd name="connsiteX3" fmla="*/ 6416 w 96756"/>
                  <a:gd name="connsiteY3" fmla="*/ 23516 h 95329"/>
                  <a:gd name="connsiteX4" fmla="*/ 0 w 96756"/>
                  <a:gd name="connsiteY4" fmla="*/ 47752 h 95329"/>
                  <a:gd name="connsiteX5" fmla="*/ 6416 w 96756"/>
                  <a:gd name="connsiteY5" fmla="*/ 71888 h 95329"/>
                  <a:gd name="connsiteX6" fmla="*/ 23789 w 96756"/>
                  <a:gd name="connsiteY6" fmla="*/ 89000 h 95329"/>
                  <a:gd name="connsiteX7" fmla="*/ 48471 w 96756"/>
                  <a:gd name="connsiteY7" fmla="*/ 95329 h 95329"/>
                  <a:gd name="connsiteX8" fmla="*/ 72968 w 96756"/>
                  <a:gd name="connsiteY8" fmla="*/ 89000 h 95329"/>
                  <a:gd name="connsiteX9" fmla="*/ 90341 w 96756"/>
                  <a:gd name="connsiteY9" fmla="*/ 71888 h 95329"/>
                  <a:gd name="connsiteX10" fmla="*/ 96757 w 96756"/>
                  <a:gd name="connsiteY10" fmla="*/ 47752 h 95329"/>
                  <a:gd name="connsiteX11" fmla="*/ 90341 w 96756"/>
                  <a:gd name="connsiteY11" fmla="*/ 23516 h 95329"/>
                  <a:gd name="connsiteX12" fmla="*/ 72968 w 96756"/>
                  <a:gd name="connsiteY12" fmla="*/ 6416 h 95329"/>
                  <a:gd name="connsiteX13" fmla="*/ 72608 w 96756"/>
                  <a:gd name="connsiteY13" fmla="*/ 62531 h 95329"/>
                  <a:gd name="connsiteX14" fmla="*/ 62544 w 96756"/>
                  <a:gd name="connsiteY14" fmla="*/ 73042 h 95329"/>
                  <a:gd name="connsiteX15" fmla="*/ 48285 w 96756"/>
                  <a:gd name="connsiteY15" fmla="*/ 76963 h 95329"/>
                  <a:gd name="connsiteX16" fmla="*/ 34300 w 96756"/>
                  <a:gd name="connsiteY16" fmla="*/ 73042 h 95329"/>
                  <a:gd name="connsiteX17" fmla="*/ 24236 w 96756"/>
                  <a:gd name="connsiteY17" fmla="*/ 62531 h 95329"/>
                  <a:gd name="connsiteX18" fmla="*/ 20500 w 96756"/>
                  <a:gd name="connsiteY18" fmla="*/ 47565 h 95329"/>
                  <a:gd name="connsiteX19" fmla="*/ 24236 w 96756"/>
                  <a:gd name="connsiteY19" fmla="*/ 32773 h 95329"/>
                  <a:gd name="connsiteX20" fmla="*/ 34300 w 96756"/>
                  <a:gd name="connsiteY20" fmla="*/ 22349 h 95329"/>
                  <a:gd name="connsiteX21" fmla="*/ 48471 w 96756"/>
                  <a:gd name="connsiteY21" fmla="*/ 18515 h 95329"/>
                  <a:gd name="connsiteX22" fmla="*/ 62643 w 96756"/>
                  <a:gd name="connsiteY22" fmla="*/ 22349 h 95329"/>
                  <a:gd name="connsiteX23" fmla="*/ 72620 w 96756"/>
                  <a:gd name="connsiteY23" fmla="*/ 32773 h 95329"/>
                  <a:gd name="connsiteX24" fmla="*/ 76269 w 96756"/>
                  <a:gd name="connsiteY24" fmla="*/ 47565 h 95329"/>
                  <a:gd name="connsiteX25" fmla="*/ 72608 w 96756"/>
                  <a:gd name="connsiteY25" fmla="*/ 62531 h 9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756" h="95329">
                    <a:moveTo>
                      <a:pt x="72968" y="6416"/>
                    </a:moveTo>
                    <a:cubicBezTo>
                      <a:pt x="65659" y="2134"/>
                      <a:pt x="57493" y="0"/>
                      <a:pt x="48471" y="0"/>
                    </a:cubicBezTo>
                    <a:cubicBezTo>
                      <a:pt x="39326" y="0"/>
                      <a:pt x="31098" y="2134"/>
                      <a:pt x="23789" y="6416"/>
                    </a:cubicBezTo>
                    <a:cubicBezTo>
                      <a:pt x="16480" y="10685"/>
                      <a:pt x="10697" y="16393"/>
                      <a:pt x="6416" y="23516"/>
                    </a:cubicBezTo>
                    <a:cubicBezTo>
                      <a:pt x="2134" y="30639"/>
                      <a:pt x="0" y="38717"/>
                      <a:pt x="0" y="47752"/>
                    </a:cubicBezTo>
                    <a:cubicBezTo>
                      <a:pt x="0" y="56661"/>
                      <a:pt x="2134" y="64715"/>
                      <a:pt x="6416" y="71888"/>
                    </a:cubicBezTo>
                    <a:cubicBezTo>
                      <a:pt x="10697" y="79073"/>
                      <a:pt x="16480" y="84781"/>
                      <a:pt x="23789" y="89000"/>
                    </a:cubicBezTo>
                    <a:cubicBezTo>
                      <a:pt x="31098" y="93220"/>
                      <a:pt x="39326" y="95329"/>
                      <a:pt x="48471" y="95329"/>
                    </a:cubicBezTo>
                    <a:cubicBezTo>
                      <a:pt x="57493" y="95329"/>
                      <a:pt x="65659" y="93220"/>
                      <a:pt x="72968" y="89000"/>
                    </a:cubicBezTo>
                    <a:cubicBezTo>
                      <a:pt x="80277" y="84781"/>
                      <a:pt x="86060" y="79085"/>
                      <a:pt x="90341" y="71888"/>
                    </a:cubicBezTo>
                    <a:cubicBezTo>
                      <a:pt x="94622" y="64703"/>
                      <a:pt x="96757" y="56661"/>
                      <a:pt x="96757" y="47752"/>
                    </a:cubicBezTo>
                    <a:cubicBezTo>
                      <a:pt x="96757" y="38730"/>
                      <a:pt x="94622" y="30639"/>
                      <a:pt x="90341" y="23516"/>
                    </a:cubicBezTo>
                    <a:cubicBezTo>
                      <a:pt x="86060" y="16393"/>
                      <a:pt x="80277" y="10685"/>
                      <a:pt x="72968" y="6416"/>
                    </a:cubicBezTo>
                    <a:close/>
                    <a:moveTo>
                      <a:pt x="72608" y="62531"/>
                    </a:moveTo>
                    <a:cubicBezTo>
                      <a:pt x="70176" y="66937"/>
                      <a:pt x="66813" y="70436"/>
                      <a:pt x="62544" y="73042"/>
                    </a:cubicBezTo>
                    <a:cubicBezTo>
                      <a:pt x="58263" y="75660"/>
                      <a:pt x="53510" y="76963"/>
                      <a:pt x="48285" y="76963"/>
                    </a:cubicBezTo>
                    <a:cubicBezTo>
                      <a:pt x="43173" y="76963"/>
                      <a:pt x="38507" y="75660"/>
                      <a:pt x="34300" y="73042"/>
                    </a:cubicBezTo>
                    <a:cubicBezTo>
                      <a:pt x="30081" y="70436"/>
                      <a:pt x="26730" y="66924"/>
                      <a:pt x="24236" y="62531"/>
                    </a:cubicBezTo>
                    <a:cubicBezTo>
                      <a:pt x="21741" y="58138"/>
                      <a:pt x="20500" y="53150"/>
                      <a:pt x="20500" y="47565"/>
                    </a:cubicBezTo>
                    <a:cubicBezTo>
                      <a:pt x="20500" y="42105"/>
                      <a:pt x="21741" y="37179"/>
                      <a:pt x="24236" y="32773"/>
                    </a:cubicBezTo>
                    <a:cubicBezTo>
                      <a:pt x="26730" y="28380"/>
                      <a:pt x="30081" y="24906"/>
                      <a:pt x="34300" y="22349"/>
                    </a:cubicBezTo>
                    <a:cubicBezTo>
                      <a:pt x="38519" y="19793"/>
                      <a:pt x="43235" y="18515"/>
                      <a:pt x="48471" y="18515"/>
                    </a:cubicBezTo>
                    <a:cubicBezTo>
                      <a:pt x="53696" y="18515"/>
                      <a:pt x="58424" y="19793"/>
                      <a:pt x="62643" y="22349"/>
                    </a:cubicBezTo>
                    <a:cubicBezTo>
                      <a:pt x="66862" y="24906"/>
                      <a:pt x="70188" y="28380"/>
                      <a:pt x="72620" y="32773"/>
                    </a:cubicBezTo>
                    <a:cubicBezTo>
                      <a:pt x="75053" y="37166"/>
                      <a:pt x="76269" y="42093"/>
                      <a:pt x="76269" y="47565"/>
                    </a:cubicBezTo>
                    <a:cubicBezTo>
                      <a:pt x="76269" y="53150"/>
                      <a:pt x="75040" y="58138"/>
                      <a:pt x="72608" y="62531"/>
                    </a:cubicBezTo>
                    <a:close/>
                  </a:path>
                </a:pathLst>
              </a:custGeom>
              <a:grpFill/>
              <a:ln w="1232" cap="flat">
                <a:noFill/>
                <a:prstDash val="solid"/>
                <a:miter/>
              </a:ln>
            </p:spPr>
            <p:txBody>
              <a:bodyPr rtlCol="0" anchor="ctr"/>
              <a:lstStyle/>
              <a:p>
                <a:endParaRPr lang="pl-PL"/>
              </a:p>
            </p:txBody>
          </p:sp>
          <p:sp>
            <p:nvSpPr>
              <p:cNvPr id="52" name="Dowolny kształt: kształt 51">
                <a:extLst>
                  <a:ext uri="{FF2B5EF4-FFF2-40B4-BE49-F238E27FC236}">
                    <a16:creationId xmlns:a16="http://schemas.microsoft.com/office/drawing/2014/main" id="{4DB67564-B5D4-C224-81C3-B228714172E8}"/>
                  </a:ext>
                </a:extLst>
              </p:cNvPr>
              <p:cNvSpPr/>
              <p:nvPr/>
            </p:nvSpPr>
            <p:spPr>
              <a:xfrm>
                <a:off x="8477408" y="1631998"/>
                <a:ext cx="83093" cy="91767"/>
              </a:xfrm>
              <a:custGeom>
                <a:avLst/>
                <a:gdLst>
                  <a:gd name="connsiteX0" fmla="*/ 62234 w 83093"/>
                  <a:gd name="connsiteY0" fmla="*/ 36645 h 91767"/>
                  <a:gd name="connsiteX1" fmla="*/ 20873 w 83093"/>
                  <a:gd name="connsiteY1" fmla="*/ 36645 h 91767"/>
                  <a:gd name="connsiteX2" fmla="*/ 20873 w 83093"/>
                  <a:gd name="connsiteY2" fmla="*/ 0 h 91767"/>
                  <a:gd name="connsiteX3" fmla="*/ 0 w 83093"/>
                  <a:gd name="connsiteY3" fmla="*/ 0 h 91767"/>
                  <a:gd name="connsiteX4" fmla="*/ 0 w 83093"/>
                  <a:gd name="connsiteY4" fmla="*/ 91768 h 91767"/>
                  <a:gd name="connsiteX5" fmla="*/ 20873 w 83093"/>
                  <a:gd name="connsiteY5" fmla="*/ 91768 h 91767"/>
                  <a:gd name="connsiteX6" fmla="*/ 20873 w 83093"/>
                  <a:gd name="connsiteY6" fmla="*/ 53398 h 91767"/>
                  <a:gd name="connsiteX7" fmla="*/ 62234 w 83093"/>
                  <a:gd name="connsiteY7" fmla="*/ 53398 h 91767"/>
                  <a:gd name="connsiteX8" fmla="*/ 62234 w 83093"/>
                  <a:gd name="connsiteY8" fmla="*/ 91768 h 91767"/>
                  <a:gd name="connsiteX9" fmla="*/ 83094 w 83093"/>
                  <a:gd name="connsiteY9" fmla="*/ 91768 h 91767"/>
                  <a:gd name="connsiteX10" fmla="*/ 83094 w 83093"/>
                  <a:gd name="connsiteY10" fmla="*/ 0 h 91767"/>
                  <a:gd name="connsiteX11" fmla="*/ 62234 w 83093"/>
                  <a:gd name="connsiteY11" fmla="*/ 0 h 9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93" h="91767">
                    <a:moveTo>
                      <a:pt x="62234" y="36645"/>
                    </a:moveTo>
                    <a:lnTo>
                      <a:pt x="20873" y="36645"/>
                    </a:lnTo>
                    <a:lnTo>
                      <a:pt x="20873" y="0"/>
                    </a:lnTo>
                    <a:lnTo>
                      <a:pt x="0" y="0"/>
                    </a:lnTo>
                    <a:lnTo>
                      <a:pt x="0" y="91768"/>
                    </a:lnTo>
                    <a:lnTo>
                      <a:pt x="20873" y="91768"/>
                    </a:lnTo>
                    <a:lnTo>
                      <a:pt x="20873" y="53398"/>
                    </a:lnTo>
                    <a:lnTo>
                      <a:pt x="62234" y="53398"/>
                    </a:lnTo>
                    <a:lnTo>
                      <a:pt x="62234" y="91768"/>
                    </a:lnTo>
                    <a:lnTo>
                      <a:pt x="83094" y="91768"/>
                    </a:lnTo>
                    <a:lnTo>
                      <a:pt x="83094" y="0"/>
                    </a:lnTo>
                    <a:lnTo>
                      <a:pt x="62234" y="0"/>
                    </a:lnTo>
                    <a:close/>
                  </a:path>
                </a:pathLst>
              </a:custGeom>
              <a:grpFill/>
              <a:ln w="1232" cap="flat">
                <a:noFill/>
                <a:prstDash val="solid"/>
                <a:miter/>
              </a:ln>
            </p:spPr>
            <p:txBody>
              <a:bodyPr rtlCol="0" anchor="ctr"/>
              <a:lstStyle/>
              <a:p>
                <a:endParaRPr lang="pl-PL"/>
              </a:p>
            </p:txBody>
          </p:sp>
        </p:grpSp>
      </p:grpSp>
      <p:grpSp>
        <p:nvGrpSpPr>
          <p:cNvPr id="2" name="Grupa 1">
            <a:extLst>
              <a:ext uri="{FF2B5EF4-FFF2-40B4-BE49-F238E27FC236}">
                <a16:creationId xmlns:a16="http://schemas.microsoft.com/office/drawing/2014/main" id="{6B25ABE6-9A8A-87B3-AD17-05E56569850D}"/>
              </a:ext>
            </a:extLst>
          </p:cNvPr>
          <p:cNvGrpSpPr/>
          <p:nvPr userDrawn="1"/>
        </p:nvGrpSpPr>
        <p:grpSpPr>
          <a:xfrm>
            <a:off x="6782436" y="6585937"/>
            <a:ext cx="5005319" cy="135817"/>
            <a:chOff x="6782436" y="6585937"/>
            <a:chExt cx="5005319" cy="135817"/>
          </a:xfrm>
        </p:grpSpPr>
        <p:grpSp>
          <p:nvGrpSpPr>
            <p:cNvPr id="3" name="Grupa 2">
              <a:extLst>
                <a:ext uri="{FF2B5EF4-FFF2-40B4-BE49-F238E27FC236}">
                  <a16:creationId xmlns:a16="http://schemas.microsoft.com/office/drawing/2014/main" id="{9592FDEF-3EB4-0034-9B36-1CAEE39F50EE}"/>
                </a:ext>
              </a:extLst>
            </p:cNvPr>
            <p:cNvGrpSpPr/>
            <p:nvPr/>
          </p:nvGrpSpPr>
          <p:grpSpPr>
            <a:xfrm>
              <a:off x="11415879" y="6585937"/>
              <a:ext cx="371876" cy="135817"/>
              <a:chOff x="10729444" y="1605025"/>
              <a:chExt cx="371876" cy="135817"/>
            </a:xfrm>
            <a:solidFill>
              <a:schemeClr val="tx2"/>
            </a:solidFill>
          </p:grpSpPr>
          <p:sp>
            <p:nvSpPr>
              <p:cNvPr id="33" name="Dowolny kształt: kształt 32">
                <a:extLst>
                  <a:ext uri="{FF2B5EF4-FFF2-40B4-BE49-F238E27FC236}">
                    <a16:creationId xmlns:a16="http://schemas.microsoft.com/office/drawing/2014/main" id="{DF6F1233-8E7E-108D-D5D0-A9C549D5F477}"/>
                  </a:ext>
                </a:extLst>
              </p:cNvPr>
              <p:cNvSpPr/>
              <p:nvPr/>
            </p:nvSpPr>
            <p:spPr>
              <a:xfrm>
                <a:off x="11035953" y="1633558"/>
                <a:ext cx="65367" cy="107284"/>
              </a:xfrm>
              <a:custGeom>
                <a:avLst/>
                <a:gdLst>
                  <a:gd name="connsiteX0" fmla="*/ 65339 w 65367"/>
                  <a:gd name="connsiteY0" fmla="*/ 0 h 107284"/>
                  <a:gd name="connsiteX1" fmla="*/ 65339 w 65367"/>
                  <a:gd name="connsiteY1" fmla="*/ 76421 h 107284"/>
                  <a:gd name="connsiteX2" fmla="*/ 55083 w 65367"/>
                  <a:gd name="connsiteY2" fmla="*/ 99555 h 107284"/>
                  <a:gd name="connsiteX3" fmla="*/ 31948 w 65367"/>
                  <a:gd name="connsiteY3" fmla="*/ 107267 h 107284"/>
                  <a:gd name="connsiteX4" fmla="*/ 9971 w 65367"/>
                  <a:gd name="connsiteY4" fmla="*/ 99555 h 107284"/>
                  <a:gd name="connsiteX5" fmla="*/ 23 w 65367"/>
                  <a:gd name="connsiteY5" fmla="*/ 76421 h 107284"/>
                  <a:gd name="connsiteX6" fmla="*/ 18530 w 65367"/>
                  <a:gd name="connsiteY6" fmla="*/ 76421 h 107284"/>
                  <a:gd name="connsiteX7" fmla="*/ 22541 w 65367"/>
                  <a:gd name="connsiteY7" fmla="*/ 87294 h 107284"/>
                  <a:gd name="connsiteX8" fmla="*/ 31486 w 65367"/>
                  <a:gd name="connsiteY8" fmla="*/ 90764 h 107284"/>
                  <a:gd name="connsiteX9" fmla="*/ 41973 w 65367"/>
                  <a:gd name="connsiteY9" fmla="*/ 86831 h 107284"/>
                  <a:gd name="connsiteX10" fmla="*/ 46677 w 65367"/>
                  <a:gd name="connsiteY10" fmla="*/ 74724 h 107284"/>
                  <a:gd name="connsiteX11" fmla="*/ 46677 w 65367"/>
                  <a:gd name="connsiteY11" fmla="*/ 63389 h 107284"/>
                  <a:gd name="connsiteX12" fmla="*/ 38966 w 65367"/>
                  <a:gd name="connsiteY12" fmla="*/ 71100 h 107284"/>
                  <a:gd name="connsiteX13" fmla="*/ 27013 w 65367"/>
                  <a:gd name="connsiteY13" fmla="*/ 73876 h 107284"/>
                  <a:gd name="connsiteX14" fmla="*/ 8968 w 65367"/>
                  <a:gd name="connsiteY14" fmla="*/ 67553 h 107284"/>
                  <a:gd name="connsiteX15" fmla="*/ 409 w 65367"/>
                  <a:gd name="connsiteY15" fmla="*/ 47734 h 107284"/>
                  <a:gd name="connsiteX16" fmla="*/ 409 w 65367"/>
                  <a:gd name="connsiteY16" fmla="*/ 0 h 107284"/>
                  <a:gd name="connsiteX17" fmla="*/ 19533 w 65367"/>
                  <a:gd name="connsiteY17" fmla="*/ 0 h 107284"/>
                  <a:gd name="connsiteX18" fmla="*/ 19533 w 65367"/>
                  <a:gd name="connsiteY18" fmla="*/ 44727 h 107284"/>
                  <a:gd name="connsiteX19" fmla="*/ 31871 w 65367"/>
                  <a:gd name="connsiteY19" fmla="*/ 58299 h 107284"/>
                  <a:gd name="connsiteX20" fmla="*/ 42359 w 65367"/>
                  <a:gd name="connsiteY20" fmla="*/ 54443 h 107284"/>
                  <a:gd name="connsiteX21" fmla="*/ 46446 w 65367"/>
                  <a:gd name="connsiteY21" fmla="*/ 44727 h 107284"/>
                  <a:gd name="connsiteX22" fmla="*/ 46446 w 65367"/>
                  <a:gd name="connsiteY22" fmla="*/ 0 h 10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367" h="107284">
                    <a:moveTo>
                      <a:pt x="65339" y="0"/>
                    </a:moveTo>
                    <a:lnTo>
                      <a:pt x="65339" y="76421"/>
                    </a:lnTo>
                    <a:cubicBezTo>
                      <a:pt x="65740" y="85315"/>
                      <a:pt x="61939" y="93880"/>
                      <a:pt x="55083" y="99555"/>
                    </a:cubicBezTo>
                    <a:cubicBezTo>
                      <a:pt x="48536" y="104797"/>
                      <a:pt x="40331" y="107531"/>
                      <a:pt x="31948" y="107267"/>
                    </a:cubicBezTo>
                    <a:cubicBezTo>
                      <a:pt x="23921" y="107503"/>
                      <a:pt x="16094" y="104756"/>
                      <a:pt x="9971" y="99555"/>
                    </a:cubicBezTo>
                    <a:cubicBezTo>
                      <a:pt x="3331" y="93741"/>
                      <a:pt x="-324" y="85239"/>
                      <a:pt x="23" y="76421"/>
                    </a:cubicBezTo>
                    <a:lnTo>
                      <a:pt x="18530" y="76421"/>
                    </a:lnTo>
                    <a:cubicBezTo>
                      <a:pt x="18276" y="80448"/>
                      <a:pt x="19733" y="84395"/>
                      <a:pt x="22541" y="87294"/>
                    </a:cubicBezTo>
                    <a:cubicBezTo>
                      <a:pt x="24939" y="89595"/>
                      <a:pt x="28162" y="90845"/>
                      <a:pt x="31486" y="90764"/>
                    </a:cubicBezTo>
                    <a:cubicBezTo>
                      <a:pt x="35349" y="90814"/>
                      <a:pt x="39097" y="89410"/>
                      <a:pt x="41973" y="86831"/>
                    </a:cubicBezTo>
                    <a:cubicBezTo>
                      <a:pt x="45143" y="83619"/>
                      <a:pt x="46847" y="79236"/>
                      <a:pt x="46677" y="74724"/>
                    </a:cubicBezTo>
                    <a:lnTo>
                      <a:pt x="46677" y="63389"/>
                    </a:lnTo>
                    <a:cubicBezTo>
                      <a:pt x="45166" y="66838"/>
                      <a:pt x="42413" y="69592"/>
                      <a:pt x="38966" y="71100"/>
                    </a:cubicBezTo>
                    <a:cubicBezTo>
                      <a:pt x="35257" y="72966"/>
                      <a:pt x="31162" y="73919"/>
                      <a:pt x="27013" y="73876"/>
                    </a:cubicBezTo>
                    <a:cubicBezTo>
                      <a:pt x="20427" y="74055"/>
                      <a:pt x="14004" y="71805"/>
                      <a:pt x="8968" y="67553"/>
                    </a:cubicBezTo>
                    <a:cubicBezTo>
                      <a:pt x="3215" y="62618"/>
                      <a:pt x="54" y="55306"/>
                      <a:pt x="409" y="47734"/>
                    </a:cubicBezTo>
                    <a:lnTo>
                      <a:pt x="409" y="0"/>
                    </a:lnTo>
                    <a:lnTo>
                      <a:pt x="19533" y="0"/>
                    </a:lnTo>
                    <a:lnTo>
                      <a:pt x="19533" y="44727"/>
                    </a:lnTo>
                    <a:cubicBezTo>
                      <a:pt x="19533" y="53826"/>
                      <a:pt x="23620" y="58299"/>
                      <a:pt x="31871" y="58299"/>
                    </a:cubicBezTo>
                    <a:cubicBezTo>
                      <a:pt x="35742" y="58449"/>
                      <a:pt x="39513" y="57064"/>
                      <a:pt x="42359" y="54443"/>
                    </a:cubicBezTo>
                    <a:cubicBezTo>
                      <a:pt x="45097" y="51972"/>
                      <a:pt x="46592" y="48412"/>
                      <a:pt x="46446" y="44727"/>
                    </a:cubicBezTo>
                    <a:lnTo>
                      <a:pt x="46446" y="0"/>
                    </a:lnTo>
                    <a:close/>
                  </a:path>
                </a:pathLst>
              </a:custGeom>
              <a:grpFill/>
              <a:ln w="7705" cap="flat">
                <a:noFill/>
                <a:prstDash val="solid"/>
                <a:miter/>
              </a:ln>
            </p:spPr>
            <p:txBody>
              <a:bodyPr rtlCol="0" anchor="ctr"/>
              <a:lstStyle/>
              <a:p>
                <a:endParaRPr lang="pl-PL"/>
              </a:p>
            </p:txBody>
          </p:sp>
          <p:sp>
            <p:nvSpPr>
              <p:cNvPr id="34" name="Dowolny kształt: kształt 33">
                <a:extLst>
                  <a:ext uri="{FF2B5EF4-FFF2-40B4-BE49-F238E27FC236}">
                    <a16:creationId xmlns:a16="http://schemas.microsoft.com/office/drawing/2014/main" id="{A6B9AF4B-454E-C451-3310-AF6FF6AF6B81}"/>
                  </a:ext>
                </a:extLst>
              </p:cNvPr>
              <p:cNvSpPr/>
              <p:nvPr/>
            </p:nvSpPr>
            <p:spPr>
              <a:xfrm>
                <a:off x="10965313" y="1631779"/>
                <a:ext cx="65265" cy="75775"/>
              </a:xfrm>
              <a:custGeom>
                <a:avLst/>
                <a:gdLst>
                  <a:gd name="connsiteX0" fmla="*/ 45370 w 65265"/>
                  <a:gd name="connsiteY0" fmla="*/ 45812 h 75775"/>
                  <a:gd name="connsiteX1" fmla="*/ 45370 w 65265"/>
                  <a:gd name="connsiteY1" fmla="*/ 42341 h 75775"/>
                  <a:gd name="connsiteX2" fmla="*/ 45370 w 65265"/>
                  <a:gd name="connsiteY2" fmla="*/ 38794 h 75775"/>
                  <a:gd name="connsiteX3" fmla="*/ 35268 w 65265"/>
                  <a:gd name="connsiteY3" fmla="*/ 42573 h 75775"/>
                  <a:gd name="connsiteX4" fmla="*/ 24626 w 65265"/>
                  <a:gd name="connsiteY4" fmla="*/ 45426 h 75775"/>
                  <a:gd name="connsiteX5" fmla="*/ 19690 w 65265"/>
                  <a:gd name="connsiteY5" fmla="*/ 54371 h 75775"/>
                  <a:gd name="connsiteX6" fmla="*/ 28250 w 65265"/>
                  <a:gd name="connsiteY6" fmla="*/ 62546 h 75775"/>
                  <a:gd name="connsiteX7" fmla="*/ 35961 w 65265"/>
                  <a:gd name="connsiteY7" fmla="*/ 60695 h 75775"/>
                  <a:gd name="connsiteX8" fmla="*/ 45215 w 65265"/>
                  <a:gd name="connsiteY8" fmla="*/ 45812 h 75775"/>
                  <a:gd name="connsiteX9" fmla="*/ 65111 w 65265"/>
                  <a:gd name="connsiteY9" fmla="*/ 29463 h 75775"/>
                  <a:gd name="connsiteX10" fmla="*/ 65111 w 65265"/>
                  <a:gd name="connsiteY10" fmla="*/ 74267 h 75775"/>
                  <a:gd name="connsiteX11" fmla="*/ 47375 w 65265"/>
                  <a:gd name="connsiteY11" fmla="*/ 74267 h 75775"/>
                  <a:gd name="connsiteX12" fmla="*/ 45524 w 65265"/>
                  <a:gd name="connsiteY12" fmla="*/ 68329 h 75775"/>
                  <a:gd name="connsiteX13" fmla="*/ 24394 w 65265"/>
                  <a:gd name="connsiteY13" fmla="*/ 75655 h 75775"/>
                  <a:gd name="connsiteX14" fmla="*/ 7815 w 65265"/>
                  <a:gd name="connsiteY14" fmla="*/ 71105 h 75775"/>
                  <a:gd name="connsiteX15" fmla="*/ 103 w 65265"/>
                  <a:gd name="connsiteY15" fmla="*/ 55682 h 75775"/>
                  <a:gd name="connsiteX16" fmla="*/ 12056 w 65265"/>
                  <a:gd name="connsiteY16" fmla="*/ 34938 h 75775"/>
                  <a:gd name="connsiteX17" fmla="*/ 33648 w 65265"/>
                  <a:gd name="connsiteY17" fmla="*/ 30311 h 75775"/>
                  <a:gd name="connsiteX18" fmla="*/ 45215 w 65265"/>
                  <a:gd name="connsiteY18" fmla="*/ 24065 h 75775"/>
                  <a:gd name="connsiteX19" fmla="*/ 41668 w 65265"/>
                  <a:gd name="connsiteY19" fmla="*/ 17433 h 75775"/>
                  <a:gd name="connsiteX20" fmla="*/ 33957 w 65265"/>
                  <a:gd name="connsiteY20" fmla="*/ 14888 h 75775"/>
                  <a:gd name="connsiteX21" fmla="*/ 25783 w 65265"/>
                  <a:gd name="connsiteY21" fmla="*/ 17433 h 75775"/>
                  <a:gd name="connsiteX22" fmla="*/ 21618 w 65265"/>
                  <a:gd name="connsiteY22" fmla="*/ 23834 h 75775"/>
                  <a:gd name="connsiteX23" fmla="*/ 2802 w 65265"/>
                  <a:gd name="connsiteY23" fmla="*/ 23834 h 75775"/>
                  <a:gd name="connsiteX24" fmla="*/ 6889 w 65265"/>
                  <a:gd name="connsiteY24" fmla="*/ 11110 h 75775"/>
                  <a:gd name="connsiteX25" fmla="*/ 18148 w 65265"/>
                  <a:gd name="connsiteY25" fmla="*/ 2781 h 75775"/>
                  <a:gd name="connsiteX26" fmla="*/ 34419 w 65265"/>
                  <a:gd name="connsiteY26" fmla="*/ 5 h 75775"/>
                  <a:gd name="connsiteX27" fmla="*/ 65265 w 65265"/>
                  <a:gd name="connsiteY27" fmla="*/ 29463 h 7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65" h="75775">
                    <a:moveTo>
                      <a:pt x="45370" y="45812"/>
                    </a:moveTo>
                    <a:cubicBezTo>
                      <a:pt x="45431" y="44656"/>
                      <a:pt x="45431" y="43497"/>
                      <a:pt x="45370" y="42341"/>
                    </a:cubicBezTo>
                    <a:cubicBezTo>
                      <a:pt x="45370" y="40722"/>
                      <a:pt x="45370" y="39488"/>
                      <a:pt x="45370" y="38794"/>
                    </a:cubicBezTo>
                    <a:cubicBezTo>
                      <a:pt x="42300" y="40738"/>
                      <a:pt x="38861" y="42024"/>
                      <a:pt x="35268" y="42573"/>
                    </a:cubicBezTo>
                    <a:cubicBezTo>
                      <a:pt x="31604" y="43015"/>
                      <a:pt x="28019" y="43976"/>
                      <a:pt x="24626" y="45426"/>
                    </a:cubicBezTo>
                    <a:cubicBezTo>
                      <a:pt x="21287" y="47099"/>
                      <a:pt x="19328" y="50656"/>
                      <a:pt x="19690" y="54371"/>
                    </a:cubicBezTo>
                    <a:cubicBezTo>
                      <a:pt x="19690" y="59692"/>
                      <a:pt x="22466" y="62546"/>
                      <a:pt x="28250" y="62546"/>
                    </a:cubicBezTo>
                    <a:cubicBezTo>
                      <a:pt x="30918" y="62446"/>
                      <a:pt x="33540" y="61817"/>
                      <a:pt x="35961" y="60695"/>
                    </a:cubicBezTo>
                    <a:cubicBezTo>
                      <a:pt x="42161" y="58530"/>
                      <a:pt x="46017" y="52332"/>
                      <a:pt x="45215" y="45812"/>
                    </a:cubicBezTo>
                    <a:moveTo>
                      <a:pt x="65111" y="29463"/>
                    </a:moveTo>
                    <a:lnTo>
                      <a:pt x="65111" y="74267"/>
                    </a:lnTo>
                    <a:lnTo>
                      <a:pt x="47375" y="74267"/>
                    </a:lnTo>
                    <a:cubicBezTo>
                      <a:pt x="46619" y="72335"/>
                      <a:pt x="46002" y="70350"/>
                      <a:pt x="45524" y="68329"/>
                    </a:cubicBezTo>
                    <a:cubicBezTo>
                      <a:pt x="39879" y="73720"/>
                      <a:pt x="32167" y="76394"/>
                      <a:pt x="24394" y="75655"/>
                    </a:cubicBezTo>
                    <a:cubicBezTo>
                      <a:pt x="18534" y="75864"/>
                      <a:pt x="12750" y="74277"/>
                      <a:pt x="7815" y="71105"/>
                    </a:cubicBezTo>
                    <a:cubicBezTo>
                      <a:pt x="2818" y="67586"/>
                      <a:pt x="-82" y="61792"/>
                      <a:pt x="103" y="55682"/>
                    </a:cubicBezTo>
                    <a:cubicBezTo>
                      <a:pt x="-776" y="46918"/>
                      <a:pt x="4028" y="38570"/>
                      <a:pt x="12056" y="34938"/>
                    </a:cubicBezTo>
                    <a:cubicBezTo>
                      <a:pt x="19004" y="32402"/>
                      <a:pt x="26268" y="30845"/>
                      <a:pt x="33648" y="30311"/>
                    </a:cubicBezTo>
                    <a:cubicBezTo>
                      <a:pt x="41359" y="29386"/>
                      <a:pt x="45215" y="27150"/>
                      <a:pt x="45215" y="24065"/>
                    </a:cubicBezTo>
                    <a:cubicBezTo>
                      <a:pt x="45262" y="21389"/>
                      <a:pt x="43920" y="18878"/>
                      <a:pt x="41668" y="17433"/>
                    </a:cubicBezTo>
                    <a:cubicBezTo>
                      <a:pt x="39432" y="15790"/>
                      <a:pt x="36733" y="14899"/>
                      <a:pt x="33957" y="14888"/>
                    </a:cubicBezTo>
                    <a:cubicBezTo>
                      <a:pt x="31026" y="14810"/>
                      <a:pt x="28150" y="15705"/>
                      <a:pt x="25783" y="17433"/>
                    </a:cubicBezTo>
                    <a:cubicBezTo>
                      <a:pt x="23639" y="18968"/>
                      <a:pt x="22150" y="21253"/>
                      <a:pt x="21618" y="23834"/>
                    </a:cubicBezTo>
                    <a:lnTo>
                      <a:pt x="2802" y="23834"/>
                    </a:lnTo>
                    <a:cubicBezTo>
                      <a:pt x="3149" y="19331"/>
                      <a:pt x="4552" y="14973"/>
                      <a:pt x="6889" y="11110"/>
                    </a:cubicBezTo>
                    <a:cubicBezTo>
                      <a:pt x="9642" y="7188"/>
                      <a:pt x="13590" y="4266"/>
                      <a:pt x="18148" y="2781"/>
                    </a:cubicBezTo>
                    <a:cubicBezTo>
                      <a:pt x="23353" y="861"/>
                      <a:pt x="28875" y="-80"/>
                      <a:pt x="34419" y="5"/>
                    </a:cubicBezTo>
                    <a:cubicBezTo>
                      <a:pt x="54986" y="5"/>
                      <a:pt x="65265" y="9825"/>
                      <a:pt x="65265" y="29463"/>
                    </a:cubicBezTo>
                  </a:path>
                </a:pathLst>
              </a:custGeom>
              <a:grpFill/>
              <a:ln w="7705" cap="flat">
                <a:noFill/>
                <a:prstDash val="solid"/>
                <a:miter/>
              </a:ln>
            </p:spPr>
            <p:txBody>
              <a:bodyPr rtlCol="0" anchor="ctr"/>
              <a:lstStyle/>
              <a:p>
                <a:endParaRPr lang="pl-PL"/>
              </a:p>
            </p:txBody>
          </p:sp>
          <p:sp>
            <p:nvSpPr>
              <p:cNvPr id="35" name="Dowolny kształt: kształt 34">
                <a:extLst>
                  <a:ext uri="{FF2B5EF4-FFF2-40B4-BE49-F238E27FC236}">
                    <a16:creationId xmlns:a16="http://schemas.microsoft.com/office/drawing/2014/main" id="{0BADFBEC-93F0-8410-FC79-0F14D120C902}"/>
                  </a:ext>
                </a:extLst>
              </p:cNvPr>
              <p:cNvSpPr/>
              <p:nvPr/>
            </p:nvSpPr>
            <p:spPr>
              <a:xfrm>
                <a:off x="10894856" y="1631069"/>
                <a:ext cx="67090" cy="77301"/>
              </a:xfrm>
              <a:custGeom>
                <a:avLst/>
                <a:gdLst>
                  <a:gd name="connsiteX0" fmla="*/ 66550 w 67090"/>
                  <a:gd name="connsiteY0" fmla="*/ 51842 h 77301"/>
                  <a:gd name="connsiteX1" fmla="*/ 62849 w 67090"/>
                  <a:gd name="connsiteY1" fmla="*/ 65260 h 77301"/>
                  <a:gd name="connsiteX2" fmla="*/ 34548 w 67090"/>
                  <a:gd name="connsiteY2" fmla="*/ 77136 h 77301"/>
                  <a:gd name="connsiteX3" fmla="*/ 10950 w 67090"/>
                  <a:gd name="connsiteY3" fmla="*/ 70812 h 77301"/>
                  <a:gd name="connsiteX4" fmla="*/ 0 w 67090"/>
                  <a:gd name="connsiteY4" fmla="*/ 51842 h 77301"/>
                  <a:gd name="connsiteX5" fmla="*/ 19664 w 67090"/>
                  <a:gd name="connsiteY5" fmla="*/ 51842 h 77301"/>
                  <a:gd name="connsiteX6" fmla="*/ 24369 w 67090"/>
                  <a:gd name="connsiteY6" fmla="*/ 60094 h 77301"/>
                  <a:gd name="connsiteX7" fmla="*/ 34393 w 67090"/>
                  <a:gd name="connsiteY7" fmla="*/ 62638 h 77301"/>
                  <a:gd name="connsiteX8" fmla="*/ 43956 w 67090"/>
                  <a:gd name="connsiteY8" fmla="*/ 60325 h 77301"/>
                  <a:gd name="connsiteX9" fmla="*/ 47811 w 67090"/>
                  <a:gd name="connsiteY9" fmla="*/ 54850 h 77301"/>
                  <a:gd name="connsiteX10" fmla="*/ 36167 w 67090"/>
                  <a:gd name="connsiteY10" fmla="*/ 47755 h 77301"/>
                  <a:gd name="connsiteX11" fmla="*/ 14652 w 67090"/>
                  <a:gd name="connsiteY11" fmla="*/ 41663 h 77301"/>
                  <a:gd name="connsiteX12" fmla="*/ 3008 w 67090"/>
                  <a:gd name="connsiteY12" fmla="*/ 24543 h 77301"/>
                  <a:gd name="connsiteX13" fmla="*/ 6323 w 67090"/>
                  <a:gd name="connsiteY13" fmla="*/ 12205 h 77301"/>
                  <a:gd name="connsiteX14" fmla="*/ 17351 w 67090"/>
                  <a:gd name="connsiteY14" fmla="*/ 3337 h 77301"/>
                  <a:gd name="connsiteX15" fmla="*/ 34008 w 67090"/>
                  <a:gd name="connsiteY15" fmla="*/ 21 h 77301"/>
                  <a:gd name="connsiteX16" fmla="*/ 54597 w 67090"/>
                  <a:gd name="connsiteY16" fmla="*/ 5805 h 77301"/>
                  <a:gd name="connsiteX17" fmla="*/ 64699 w 67090"/>
                  <a:gd name="connsiteY17" fmla="*/ 24312 h 77301"/>
                  <a:gd name="connsiteX18" fmla="*/ 45883 w 67090"/>
                  <a:gd name="connsiteY18" fmla="*/ 24312 h 77301"/>
                  <a:gd name="connsiteX19" fmla="*/ 33005 w 67090"/>
                  <a:gd name="connsiteY19" fmla="*/ 14596 h 77301"/>
                  <a:gd name="connsiteX20" fmla="*/ 25294 w 67090"/>
                  <a:gd name="connsiteY20" fmla="*/ 16678 h 77301"/>
                  <a:gd name="connsiteX21" fmla="*/ 22055 w 67090"/>
                  <a:gd name="connsiteY21" fmla="*/ 21844 h 77301"/>
                  <a:gd name="connsiteX22" fmla="*/ 33622 w 67090"/>
                  <a:gd name="connsiteY22" fmla="*/ 28553 h 77301"/>
                  <a:gd name="connsiteX23" fmla="*/ 55368 w 67090"/>
                  <a:gd name="connsiteY23" fmla="*/ 34568 h 77301"/>
                  <a:gd name="connsiteX24" fmla="*/ 67090 w 67090"/>
                  <a:gd name="connsiteY24" fmla="*/ 51611 h 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090" h="77301">
                    <a:moveTo>
                      <a:pt x="66550" y="51842"/>
                    </a:moveTo>
                    <a:cubicBezTo>
                      <a:pt x="66681" y="56584"/>
                      <a:pt x="65394" y="61257"/>
                      <a:pt x="62849" y="65260"/>
                    </a:cubicBezTo>
                    <a:cubicBezTo>
                      <a:pt x="56047" y="73768"/>
                      <a:pt x="45382" y="78239"/>
                      <a:pt x="34548" y="77136"/>
                    </a:cubicBezTo>
                    <a:cubicBezTo>
                      <a:pt x="26242" y="77335"/>
                      <a:pt x="18045" y="75139"/>
                      <a:pt x="10950" y="70812"/>
                    </a:cubicBezTo>
                    <a:cubicBezTo>
                      <a:pt x="4249" y="66821"/>
                      <a:pt x="108" y="59639"/>
                      <a:pt x="0" y="51842"/>
                    </a:cubicBezTo>
                    <a:lnTo>
                      <a:pt x="19664" y="51842"/>
                    </a:lnTo>
                    <a:cubicBezTo>
                      <a:pt x="19657" y="55232"/>
                      <a:pt x="21446" y="58372"/>
                      <a:pt x="24369" y="60094"/>
                    </a:cubicBezTo>
                    <a:cubicBezTo>
                      <a:pt x="27399" y="61873"/>
                      <a:pt x="30877" y="62756"/>
                      <a:pt x="34393" y="62638"/>
                    </a:cubicBezTo>
                    <a:cubicBezTo>
                      <a:pt x="37732" y="62729"/>
                      <a:pt x="41033" y="61930"/>
                      <a:pt x="43956" y="60325"/>
                    </a:cubicBezTo>
                    <a:cubicBezTo>
                      <a:pt x="46184" y="59386"/>
                      <a:pt x="47680" y="57261"/>
                      <a:pt x="47811" y="54850"/>
                    </a:cubicBezTo>
                    <a:cubicBezTo>
                      <a:pt x="47811" y="51842"/>
                      <a:pt x="43956" y="49452"/>
                      <a:pt x="36167" y="47755"/>
                    </a:cubicBezTo>
                    <a:cubicBezTo>
                      <a:pt x="28833" y="46343"/>
                      <a:pt x="21639" y="44305"/>
                      <a:pt x="14652" y="41663"/>
                    </a:cubicBezTo>
                    <a:cubicBezTo>
                      <a:pt x="7573" y="38954"/>
                      <a:pt x="2923" y="32124"/>
                      <a:pt x="3008" y="24543"/>
                    </a:cubicBezTo>
                    <a:cubicBezTo>
                      <a:pt x="2985" y="20207"/>
                      <a:pt x="4126" y="15944"/>
                      <a:pt x="6323" y="12205"/>
                    </a:cubicBezTo>
                    <a:cubicBezTo>
                      <a:pt x="8907" y="8102"/>
                      <a:pt x="12786" y="4981"/>
                      <a:pt x="17351" y="3337"/>
                    </a:cubicBezTo>
                    <a:cubicBezTo>
                      <a:pt x="22618" y="1095"/>
                      <a:pt x="28286" y="-34"/>
                      <a:pt x="34008" y="21"/>
                    </a:cubicBezTo>
                    <a:cubicBezTo>
                      <a:pt x="41303" y="-231"/>
                      <a:pt x="48498" y="1790"/>
                      <a:pt x="54597" y="5805"/>
                    </a:cubicBezTo>
                    <a:cubicBezTo>
                      <a:pt x="60743" y="9991"/>
                      <a:pt x="64499" y="16878"/>
                      <a:pt x="64699" y="24312"/>
                    </a:cubicBezTo>
                    <a:lnTo>
                      <a:pt x="45883" y="24312"/>
                    </a:lnTo>
                    <a:cubicBezTo>
                      <a:pt x="44881" y="17912"/>
                      <a:pt x="40640" y="14596"/>
                      <a:pt x="33005" y="14596"/>
                    </a:cubicBezTo>
                    <a:cubicBezTo>
                      <a:pt x="30299" y="14618"/>
                      <a:pt x="27646" y="15335"/>
                      <a:pt x="25294" y="16678"/>
                    </a:cubicBezTo>
                    <a:cubicBezTo>
                      <a:pt x="23281" y="17600"/>
                      <a:pt x="22009" y="19630"/>
                      <a:pt x="22055" y="21844"/>
                    </a:cubicBezTo>
                    <a:cubicBezTo>
                      <a:pt x="22055" y="24543"/>
                      <a:pt x="25757" y="26703"/>
                      <a:pt x="33622" y="28553"/>
                    </a:cubicBezTo>
                    <a:cubicBezTo>
                      <a:pt x="41041" y="29885"/>
                      <a:pt x="48320" y="31898"/>
                      <a:pt x="55368" y="34568"/>
                    </a:cubicBezTo>
                    <a:cubicBezTo>
                      <a:pt x="62455" y="37243"/>
                      <a:pt x="67129" y="44039"/>
                      <a:pt x="67090" y="51611"/>
                    </a:cubicBezTo>
                  </a:path>
                </a:pathLst>
              </a:custGeom>
              <a:grpFill/>
              <a:ln w="7705" cap="flat">
                <a:noFill/>
                <a:prstDash val="solid"/>
                <a:miter/>
              </a:ln>
            </p:spPr>
            <p:txBody>
              <a:bodyPr rtlCol="0" anchor="ctr"/>
              <a:lstStyle/>
              <a:p>
                <a:endParaRPr lang="pl-PL"/>
              </a:p>
            </p:txBody>
          </p:sp>
          <p:sp>
            <p:nvSpPr>
              <p:cNvPr id="36" name="Dowolny kształt: kształt 35">
                <a:extLst>
                  <a:ext uri="{FF2B5EF4-FFF2-40B4-BE49-F238E27FC236}">
                    <a16:creationId xmlns:a16="http://schemas.microsoft.com/office/drawing/2014/main" id="{15F4E561-9A4B-7F26-59A7-3FB46BED8CDB}"/>
                  </a:ext>
                </a:extLst>
              </p:cNvPr>
              <p:cNvSpPr/>
              <p:nvPr/>
            </p:nvSpPr>
            <p:spPr>
              <a:xfrm>
                <a:off x="10824835" y="1631579"/>
                <a:ext cx="65624" cy="74466"/>
              </a:xfrm>
              <a:custGeom>
                <a:avLst/>
                <a:gdLst>
                  <a:gd name="connsiteX0" fmla="*/ 65625 w 65624"/>
                  <a:gd name="connsiteY0" fmla="*/ 24265 h 74466"/>
                  <a:gd name="connsiteX1" fmla="*/ 65625 w 65624"/>
                  <a:gd name="connsiteY1" fmla="*/ 74467 h 74466"/>
                  <a:gd name="connsiteX2" fmla="*/ 46423 w 65624"/>
                  <a:gd name="connsiteY2" fmla="*/ 74467 h 74466"/>
                  <a:gd name="connsiteX3" fmla="*/ 46423 w 65624"/>
                  <a:gd name="connsiteY3" fmla="*/ 30666 h 74466"/>
                  <a:gd name="connsiteX4" fmla="*/ 44264 w 65624"/>
                  <a:gd name="connsiteY4" fmla="*/ 19869 h 74466"/>
                  <a:gd name="connsiteX5" fmla="*/ 33931 w 65624"/>
                  <a:gd name="connsiteY5" fmla="*/ 16245 h 74466"/>
                  <a:gd name="connsiteX6" fmla="*/ 19202 w 65624"/>
                  <a:gd name="connsiteY6" fmla="*/ 32979 h 74466"/>
                  <a:gd name="connsiteX7" fmla="*/ 19202 w 65624"/>
                  <a:gd name="connsiteY7" fmla="*/ 74467 h 74466"/>
                  <a:gd name="connsiteX8" fmla="*/ 0 w 65624"/>
                  <a:gd name="connsiteY8" fmla="*/ 74467 h 74466"/>
                  <a:gd name="connsiteX9" fmla="*/ 0 w 65624"/>
                  <a:gd name="connsiteY9" fmla="*/ 1979 h 74466"/>
                  <a:gd name="connsiteX10" fmla="*/ 18353 w 65624"/>
                  <a:gd name="connsiteY10" fmla="*/ 1979 h 74466"/>
                  <a:gd name="connsiteX11" fmla="*/ 18353 w 65624"/>
                  <a:gd name="connsiteY11" fmla="*/ 8765 h 74466"/>
                  <a:gd name="connsiteX12" fmla="*/ 18353 w 65624"/>
                  <a:gd name="connsiteY12" fmla="*/ 12621 h 74466"/>
                  <a:gd name="connsiteX13" fmla="*/ 18353 w 65624"/>
                  <a:gd name="connsiteY13" fmla="*/ 12621 h 74466"/>
                  <a:gd name="connsiteX14" fmla="*/ 28070 w 65624"/>
                  <a:gd name="connsiteY14" fmla="*/ 3444 h 74466"/>
                  <a:gd name="connsiteX15" fmla="*/ 41488 w 65624"/>
                  <a:gd name="connsiteY15" fmla="*/ 51 h 74466"/>
                  <a:gd name="connsiteX16" fmla="*/ 62386 w 65624"/>
                  <a:gd name="connsiteY16" fmla="*/ 11310 h 74466"/>
                  <a:gd name="connsiteX17" fmla="*/ 65394 w 65624"/>
                  <a:gd name="connsiteY17" fmla="*/ 24342 h 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24" h="74466">
                    <a:moveTo>
                      <a:pt x="65625" y="24265"/>
                    </a:moveTo>
                    <a:lnTo>
                      <a:pt x="65625" y="74467"/>
                    </a:lnTo>
                    <a:lnTo>
                      <a:pt x="46423" y="74467"/>
                    </a:lnTo>
                    <a:lnTo>
                      <a:pt x="46423" y="30666"/>
                    </a:lnTo>
                    <a:cubicBezTo>
                      <a:pt x="46701" y="26937"/>
                      <a:pt x="45961" y="23203"/>
                      <a:pt x="44264" y="19869"/>
                    </a:cubicBezTo>
                    <a:cubicBezTo>
                      <a:pt x="41534" y="17175"/>
                      <a:pt x="37748" y="15845"/>
                      <a:pt x="33931" y="16245"/>
                    </a:cubicBezTo>
                    <a:cubicBezTo>
                      <a:pt x="24060" y="16245"/>
                      <a:pt x="19202" y="21797"/>
                      <a:pt x="19202" y="32979"/>
                    </a:cubicBezTo>
                    <a:lnTo>
                      <a:pt x="19202" y="74467"/>
                    </a:lnTo>
                    <a:lnTo>
                      <a:pt x="0" y="74467"/>
                    </a:lnTo>
                    <a:lnTo>
                      <a:pt x="0" y="1979"/>
                    </a:lnTo>
                    <a:lnTo>
                      <a:pt x="18353" y="1979"/>
                    </a:lnTo>
                    <a:lnTo>
                      <a:pt x="18353" y="8765"/>
                    </a:lnTo>
                    <a:cubicBezTo>
                      <a:pt x="18176" y="10044"/>
                      <a:pt x="18176" y="11342"/>
                      <a:pt x="18353" y="12621"/>
                    </a:cubicBezTo>
                    <a:lnTo>
                      <a:pt x="18353" y="12621"/>
                    </a:lnTo>
                    <a:cubicBezTo>
                      <a:pt x="20621" y="8672"/>
                      <a:pt x="23998" y="5480"/>
                      <a:pt x="28070" y="3444"/>
                    </a:cubicBezTo>
                    <a:cubicBezTo>
                      <a:pt x="32173" y="1173"/>
                      <a:pt x="36799" y="4"/>
                      <a:pt x="41488" y="51"/>
                    </a:cubicBezTo>
                    <a:cubicBezTo>
                      <a:pt x="50040" y="-527"/>
                      <a:pt x="58168" y="3850"/>
                      <a:pt x="62386" y="11310"/>
                    </a:cubicBezTo>
                    <a:cubicBezTo>
                      <a:pt x="64460" y="15335"/>
                      <a:pt x="65494" y="19815"/>
                      <a:pt x="65394" y="24342"/>
                    </a:cubicBezTo>
                  </a:path>
                </a:pathLst>
              </a:custGeom>
              <a:grpFill/>
              <a:ln w="7705" cap="flat">
                <a:noFill/>
                <a:prstDash val="solid"/>
                <a:miter/>
              </a:ln>
            </p:spPr>
            <p:txBody>
              <a:bodyPr rtlCol="0" anchor="ctr"/>
              <a:lstStyle/>
              <a:p>
                <a:endParaRPr lang="pl-PL"/>
              </a:p>
            </p:txBody>
          </p:sp>
          <p:sp>
            <p:nvSpPr>
              <p:cNvPr id="37" name="Dowolny kształt: kształt 36">
                <a:extLst>
                  <a:ext uri="{FF2B5EF4-FFF2-40B4-BE49-F238E27FC236}">
                    <a16:creationId xmlns:a16="http://schemas.microsoft.com/office/drawing/2014/main" id="{09182A7C-1DCF-2ACD-F40F-0B2FDBE0189C}"/>
                  </a:ext>
                </a:extLst>
              </p:cNvPr>
              <p:cNvSpPr/>
              <p:nvPr/>
            </p:nvSpPr>
            <p:spPr>
              <a:xfrm>
                <a:off x="10800005" y="1669725"/>
                <a:ext cx="19124" cy="36244"/>
              </a:xfrm>
              <a:custGeom>
                <a:avLst/>
                <a:gdLst>
                  <a:gd name="connsiteX0" fmla="*/ 0 w 19124"/>
                  <a:gd name="connsiteY0" fmla="*/ 0 h 36244"/>
                  <a:gd name="connsiteX1" fmla="*/ 19124 w 19124"/>
                  <a:gd name="connsiteY1" fmla="*/ 0 h 36244"/>
                  <a:gd name="connsiteX2" fmla="*/ 19124 w 19124"/>
                  <a:gd name="connsiteY2" fmla="*/ 36244 h 36244"/>
                  <a:gd name="connsiteX3" fmla="*/ 0 w 19124"/>
                  <a:gd name="connsiteY3" fmla="*/ 36244 h 36244"/>
                </a:gdLst>
                <a:ahLst/>
                <a:cxnLst>
                  <a:cxn ang="0">
                    <a:pos x="connsiteX0" y="connsiteY0"/>
                  </a:cxn>
                  <a:cxn ang="0">
                    <a:pos x="connsiteX1" y="connsiteY1"/>
                  </a:cxn>
                  <a:cxn ang="0">
                    <a:pos x="connsiteX2" y="connsiteY2"/>
                  </a:cxn>
                  <a:cxn ang="0">
                    <a:pos x="connsiteX3" y="connsiteY3"/>
                  </a:cxn>
                </a:cxnLst>
                <a:rect l="l" t="t" r="r" b="b"/>
                <a:pathLst>
                  <a:path w="19124" h="36244">
                    <a:moveTo>
                      <a:pt x="0" y="0"/>
                    </a:moveTo>
                    <a:lnTo>
                      <a:pt x="19124" y="0"/>
                    </a:lnTo>
                    <a:lnTo>
                      <a:pt x="19124" y="36244"/>
                    </a:lnTo>
                    <a:lnTo>
                      <a:pt x="0" y="36244"/>
                    </a:lnTo>
                    <a:close/>
                  </a:path>
                </a:pathLst>
              </a:custGeom>
              <a:grpFill/>
              <a:ln w="7705" cap="flat">
                <a:noFill/>
                <a:prstDash val="solid"/>
                <a:miter/>
              </a:ln>
            </p:spPr>
            <p:txBody>
              <a:bodyPr rtlCol="0" anchor="ctr"/>
              <a:lstStyle/>
              <a:p>
                <a:endParaRPr lang="pl-PL"/>
              </a:p>
            </p:txBody>
          </p:sp>
          <p:sp>
            <p:nvSpPr>
              <p:cNvPr id="38" name="Dowolny kształt: kształt 37">
                <a:extLst>
                  <a:ext uri="{FF2B5EF4-FFF2-40B4-BE49-F238E27FC236}">
                    <a16:creationId xmlns:a16="http://schemas.microsoft.com/office/drawing/2014/main" id="{80777550-516E-5A6F-C6EA-CA0B573F3D1E}"/>
                  </a:ext>
                </a:extLst>
              </p:cNvPr>
              <p:cNvSpPr/>
              <p:nvPr/>
            </p:nvSpPr>
            <p:spPr>
              <a:xfrm>
                <a:off x="10800005" y="1605025"/>
                <a:ext cx="19124" cy="19124"/>
              </a:xfrm>
              <a:custGeom>
                <a:avLst/>
                <a:gdLst>
                  <a:gd name="connsiteX0" fmla="*/ 0 w 19124"/>
                  <a:gd name="connsiteY0" fmla="*/ 0 h 19124"/>
                  <a:gd name="connsiteX1" fmla="*/ 19124 w 19124"/>
                  <a:gd name="connsiteY1" fmla="*/ 0 h 19124"/>
                  <a:gd name="connsiteX2" fmla="*/ 19124 w 19124"/>
                  <a:gd name="connsiteY2" fmla="*/ 19125 h 19124"/>
                  <a:gd name="connsiteX3" fmla="*/ 0 w 19124"/>
                  <a:gd name="connsiteY3" fmla="*/ 19125 h 19124"/>
                </a:gdLst>
                <a:ahLst/>
                <a:cxnLst>
                  <a:cxn ang="0">
                    <a:pos x="connsiteX0" y="connsiteY0"/>
                  </a:cxn>
                  <a:cxn ang="0">
                    <a:pos x="connsiteX1" y="connsiteY1"/>
                  </a:cxn>
                  <a:cxn ang="0">
                    <a:pos x="connsiteX2" y="connsiteY2"/>
                  </a:cxn>
                  <a:cxn ang="0">
                    <a:pos x="connsiteX3" y="connsiteY3"/>
                  </a:cxn>
                </a:cxnLst>
                <a:rect l="l" t="t" r="r" b="b"/>
                <a:pathLst>
                  <a:path w="19124" h="19124">
                    <a:moveTo>
                      <a:pt x="0" y="0"/>
                    </a:moveTo>
                    <a:lnTo>
                      <a:pt x="19124" y="0"/>
                    </a:lnTo>
                    <a:lnTo>
                      <a:pt x="19124" y="19125"/>
                    </a:lnTo>
                    <a:lnTo>
                      <a:pt x="0" y="19125"/>
                    </a:lnTo>
                    <a:close/>
                  </a:path>
                </a:pathLst>
              </a:custGeom>
              <a:grpFill/>
              <a:ln w="7705" cap="flat">
                <a:noFill/>
                <a:prstDash val="solid"/>
                <a:miter/>
              </a:ln>
            </p:spPr>
            <p:txBody>
              <a:bodyPr rtlCol="0" anchor="ctr"/>
              <a:lstStyle/>
              <a:p>
                <a:endParaRPr lang="pl-PL"/>
              </a:p>
            </p:txBody>
          </p:sp>
          <p:sp>
            <p:nvSpPr>
              <p:cNvPr id="39" name="Dowolny kształt: kształt 38">
                <a:extLst>
                  <a:ext uri="{FF2B5EF4-FFF2-40B4-BE49-F238E27FC236}">
                    <a16:creationId xmlns:a16="http://schemas.microsoft.com/office/drawing/2014/main" id="{278C3BD2-C4F1-0115-6418-9B510F64D416}"/>
                  </a:ext>
                </a:extLst>
              </p:cNvPr>
              <p:cNvSpPr/>
              <p:nvPr/>
            </p:nvSpPr>
            <p:spPr>
              <a:xfrm>
                <a:off x="10729444" y="1631301"/>
                <a:ext cx="66550" cy="77069"/>
              </a:xfrm>
              <a:custGeom>
                <a:avLst/>
                <a:gdLst>
                  <a:gd name="connsiteX0" fmla="*/ 66088 w 66550"/>
                  <a:gd name="connsiteY0" fmla="*/ 51611 h 77069"/>
                  <a:gd name="connsiteX1" fmla="*/ 62386 w 66550"/>
                  <a:gd name="connsiteY1" fmla="*/ 65029 h 77069"/>
                  <a:gd name="connsiteX2" fmla="*/ 34085 w 66550"/>
                  <a:gd name="connsiteY2" fmla="*/ 76904 h 77069"/>
                  <a:gd name="connsiteX3" fmla="*/ 10951 w 66550"/>
                  <a:gd name="connsiteY3" fmla="*/ 70581 h 77069"/>
                  <a:gd name="connsiteX4" fmla="*/ 0 w 66550"/>
                  <a:gd name="connsiteY4" fmla="*/ 51611 h 77069"/>
                  <a:gd name="connsiteX5" fmla="*/ 19665 w 66550"/>
                  <a:gd name="connsiteY5" fmla="*/ 51611 h 77069"/>
                  <a:gd name="connsiteX6" fmla="*/ 24291 w 66550"/>
                  <a:gd name="connsiteY6" fmla="*/ 60093 h 77069"/>
                  <a:gd name="connsiteX7" fmla="*/ 34316 w 66550"/>
                  <a:gd name="connsiteY7" fmla="*/ 62638 h 77069"/>
                  <a:gd name="connsiteX8" fmla="*/ 43416 w 66550"/>
                  <a:gd name="connsiteY8" fmla="*/ 60556 h 77069"/>
                  <a:gd name="connsiteX9" fmla="*/ 47349 w 66550"/>
                  <a:gd name="connsiteY9" fmla="*/ 55081 h 77069"/>
                  <a:gd name="connsiteX10" fmla="*/ 35781 w 66550"/>
                  <a:gd name="connsiteY10" fmla="*/ 47986 h 77069"/>
                  <a:gd name="connsiteX11" fmla="*/ 14267 w 66550"/>
                  <a:gd name="connsiteY11" fmla="*/ 41894 h 77069"/>
                  <a:gd name="connsiteX12" fmla="*/ 2777 w 66550"/>
                  <a:gd name="connsiteY12" fmla="*/ 24775 h 77069"/>
                  <a:gd name="connsiteX13" fmla="*/ 5938 w 66550"/>
                  <a:gd name="connsiteY13" fmla="*/ 12436 h 77069"/>
                  <a:gd name="connsiteX14" fmla="*/ 16580 w 66550"/>
                  <a:gd name="connsiteY14" fmla="*/ 3337 h 77069"/>
                  <a:gd name="connsiteX15" fmla="*/ 33314 w 66550"/>
                  <a:gd name="connsiteY15" fmla="*/ 21 h 77069"/>
                  <a:gd name="connsiteX16" fmla="*/ 53827 w 66550"/>
                  <a:gd name="connsiteY16" fmla="*/ 5804 h 77069"/>
                  <a:gd name="connsiteX17" fmla="*/ 64006 w 66550"/>
                  <a:gd name="connsiteY17" fmla="*/ 24312 h 77069"/>
                  <a:gd name="connsiteX18" fmla="*/ 45113 w 66550"/>
                  <a:gd name="connsiteY18" fmla="*/ 24312 h 77069"/>
                  <a:gd name="connsiteX19" fmla="*/ 32967 w 66550"/>
                  <a:gd name="connsiteY19" fmla="*/ 14530 h 77069"/>
                  <a:gd name="connsiteX20" fmla="*/ 32466 w 66550"/>
                  <a:gd name="connsiteY20" fmla="*/ 14596 h 77069"/>
                  <a:gd name="connsiteX21" fmla="*/ 24754 w 66550"/>
                  <a:gd name="connsiteY21" fmla="*/ 16678 h 77069"/>
                  <a:gd name="connsiteX22" fmla="*/ 21361 w 66550"/>
                  <a:gd name="connsiteY22" fmla="*/ 21844 h 77069"/>
                  <a:gd name="connsiteX23" fmla="*/ 33083 w 66550"/>
                  <a:gd name="connsiteY23" fmla="*/ 28553 h 77069"/>
                  <a:gd name="connsiteX24" fmla="*/ 54983 w 66550"/>
                  <a:gd name="connsiteY24" fmla="*/ 34568 h 77069"/>
                  <a:gd name="connsiteX25" fmla="*/ 66550 w 66550"/>
                  <a:gd name="connsiteY25" fmla="*/ 51611 h 7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550" h="77069">
                    <a:moveTo>
                      <a:pt x="66088" y="51611"/>
                    </a:moveTo>
                    <a:cubicBezTo>
                      <a:pt x="66188" y="56348"/>
                      <a:pt x="64900" y="61011"/>
                      <a:pt x="62386" y="65029"/>
                    </a:cubicBezTo>
                    <a:cubicBezTo>
                      <a:pt x="55577" y="73536"/>
                      <a:pt x="44920" y="78008"/>
                      <a:pt x="34085" y="76904"/>
                    </a:cubicBezTo>
                    <a:cubicBezTo>
                      <a:pt x="25926" y="77040"/>
                      <a:pt x="17906" y="74846"/>
                      <a:pt x="10951" y="70581"/>
                    </a:cubicBezTo>
                    <a:cubicBezTo>
                      <a:pt x="4165" y="66680"/>
                      <a:pt x="-15" y="59441"/>
                      <a:pt x="0" y="51611"/>
                    </a:cubicBezTo>
                    <a:lnTo>
                      <a:pt x="19665" y="51611"/>
                    </a:lnTo>
                    <a:cubicBezTo>
                      <a:pt x="19472" y="55087"/>
                      <a:pt x="21268" y="58372"/>
                      <a:pt x="24291" y="60093"/>
                    </a:cubicBezTo>
                    <a:cubicBezTo>
                      <a:pt x="27322" y="61881"/>
                      <a:pt x="30800" y="62764"/>
                      <a:pt x="34316" y="62638"/>
                    </a:cubicBezTo>
                    <a:cubicBezTo>
                      <a:pt x="37478" y="62765"/>
                      <a:pt x="40624" y="62047"/>
                      <a:pt x="43416" y="60556"/>
                    </a:cubicBezTo>
                    <a:cubicBezTo>
                      <a:pt x="45698" y="59672"/>
                      <a:pt x="47241" y="57524"/>
                      <a:pt x="47349" y="55081"/>
                    </a:cubicBezTo>
                    <a:cubicBezTo>
                      <a:pt x="47349" y="52073"/>
                      <a:pt x="43493" y="49683"/>
                      <a:pt x="35781" y="47986"/>
                    </a:cubicBezTo>
                    <a:cubicBezTo>
                      <a:pt x="28448" y="46587"/>
                      <a:pt x="21245" y="44548"/>
                      <a:pt x="14267" y="41894"/>
                    </a:cubicBezTo>
                    <a:cubicBezTo>
                      <a:pt x="7234" y="39153"/>
                      <a:pt x="2645" y="32323"/>
                      <a:pt x="2777" y="24775"/>
                    </a:cubicBezTo>
                    <a:cubicBezTo>
                      <a:pt x="2653" y="20447"/>
                      <a:pt x="3748" y="16172"/>
                      <a:pt x="5938" y="12436"/>
                    </a:cubicBezTo>
                    <a:cubicBezTo>
                      <a:pt x="8390" y="8320"/>
                      <a:pt x="12130" y="5124"/>
                      <a:pt x="16580" y="3337"/>
                    </a:cubicBezTo>
                    <a:cubicBezTo>
                      <a:pt x="21870" y="1101"/>
                      <a:pt x="27569" y="-27"/>
                      <a:pt x="33314" y="21"/>
                    </a:cubicBezTo>
                    <a:cubicBezTo>
                      <a:pt x="40586" y="-230"/>
                      <a:pt x="47758" y="1792"/>
                      <a:pt x="53827" y="5804"/>
                    </a:cubicBezTo>
                    <a:cubicBezTo>
                      <a:pt x="60073" y="9910"/>
                      <a:pt x="63882" y="16839"/>
                      <a:pt x="64006" y="24312"/>
                    </a:cubicBezTo>
                    <a:lnTo>
                      <a:pt x="45113" y="24312"/>
                    </a:lnTo>
                    <a:cubicBezTo>
                      <a:pt x="44457" y="18257"/>
                      <a:pt x="39020" y="13877"/>
                      <a:pt x="32967" y="14530"/>
                    </a:cubicBezTo>
                    <a:cubicBezTo>
                      <a:pt x="32797" y="14548"/>
                      <a:pt x="32635" y="14570"/>
                      <a:pt x="32466" y="14596"/>
                    </a:cubicBezTo>
                    <a:cubicBezTo>
                      <a:pt x="29759" y="14625"/>
                      <a:pt x="27106" y="15341"/>
                      <a:pt x="24754" y="16678"/>
                    </a:cubicBezTo>
                    <a:cubicBezTo>
                      <a:pt x="22710" y="17585"/>
                      <a:pt x="21384" y="19606"/>
                      <a:pt x="21361" y="21844"/>
                    </a:cubicBezTo>
                    <a:cubicBezTo>
                      <a:pt x="21361" y="24543"/>
                      <a:pt x="25217" y="26703"/>
                      <a:pt x="33083" y="28553"/>
                    </a:cubicBezTo>
                    <a:cubicBezTo>
                      <a:pt x="40547" y="29916"/>
                      <a:pt x="47873" y="31929"/>
                      <a:pt x="54983" y="34568"/>
                    </a:cubicBezTo>
                    <a:cubicBezTo>
                      <a:pt x="61993" y="37311"/>
                      <a:pt x="66589" y="44084"/>
                      <a:pt x="66550" y="51611"/>
                    </a:cubicBezTo>
                  </a:path>
                </a:pathLst>
              </a:custGeom>
              <a:grpFill/>
              <a:ln w="7705" cap="flat">
                <a:noFill/>
                <a:prstDash val="solid"/>
                <a:miter/>
              </a:ln>
            </p:spPr>
            <p:txBody>
              <a:bodyPr rtlCol="0" anchor="ctr"/>
              <a:lstStyle/>
              <a:p>
                <a:endParaRPr lang="pl-PL"/>
              </a:p>
            </p:txBody>
          </p:sp>
        </p:grpSp>
        <p:grpSp>
          <p:nvGrpSpPr>
            <p:cNvPr id="4" name="Grupa 3">
              <a:extLst>
                <a:ext uri="{FF2B5EF4-FFF2-40B4-BE49-F238E27FC236}">
                  <a16:creationId xmlns:a16="http://schemas.microsoft.com/office/drawing/2014/main" id="{727D9CB7-93C5-5387-C392-6B65C95CA5FB}"/>
                </a:ext>
              </a:extLst>
            </p:cNvPr>
            <p:cNvGrpSpPr/>
            <p:nvPr/>
          </p:nvGrpSpPr>
          <p:grpSpPr>
            <a:xfrm>
              <a:off x="10264555" y="6612936"/>
              <a:ext cx="522375" cy="81818"/>
              <a:chOff x="9578120" y="1626926"/>
              <a:chExt cx="522375" cy="81818"/>
            </a:xfrm>
            <a:solidFill>
              <a:schemeClr val="tx2"/>
            </a:solidFill>
          </p:grpSpPr>
          <p:sp>
            <p:nvSpPr>
              <p:cNvPr id="27" name="Dowolny kształt: kształt 26">
                <a:extLst>
                  <a:ext uri="{FF2B5EF4-FFF2-40B4-BE49-F238E27FC236}">
                    <a16:creationId xmlns:a16="http://schemas.microsoft.com/office/drawing/2014/main" id="{D1FC9DDC-6A2F-F4C0-34E1-BD30BE1C781B}"/>
                  </a:ext>
                </a:extLst>
              </p:cNvPr>
              <p:cNvSpPr/>
              <p:nvPr/>
            </p:nvSpPr>
            <p:spPr>
              <a:xfrm>
                <a:off x="10073968" y="1627234"/>
                <a:ext cx="26527" cy="81510"/>
              </a:xfrm>
              <a:custGeom>
                <a:avLst/>
                <a:gdLst>
                  <a:gd name="connsiteX0" fmla="*/ 17814 w 26527"/>
                  <a:gd name="connsiteY0" fmla="*/ 68478 h 81510"/>
                  <a:gd name="connsiteX1" fmla="*/ 17814 w 26527"/>
                  <a:gd name="connsiteY1" fmla="*/ 12493 h 81510"/>
                  <a:gd name="connsiteX2" fmla="*/ 13341 w 26527"/>
                  <a:gd name="connsiteY2" fmla="*/ 8020 h 81510"/>
                  <a:gd name="connsiteX3" fmla="*/ 8868 w 26527"/>
                  <a:gd name="connsiteY3" fmla="*/ 12493 h 81510"/>
                  <a:gd name="connsiteX4" fmla="*/ 8868 w 26527"/>
                  <a:gd name="connsiteY4" fmla="*/ 68478 h 81510"/>
                  <a:gd name="connsiteX5" fmla="*/ 13341 w 26527"/>
                  <a:gd name="connsiteY5" fmla="*/ 72951 h 81510"/>
                  <a:gd name="connsiteX6" fmla="*/ 17814 w 26527"/>
                  <a:gd name="connsiteY6" fmla="*/ 68478 h 81510"/>
                  <a:gd name="connsiteX7" fmla="*/ 26528 w 26527"/>
                  <a:gd name="connsiteY7" fmla="*/ 17891 h 81510"/>
                  <a:gd name="connsiteX8" fmla="*/ 26528 w 26527"/>
                  <a:gd name="connsiteY8" fmla="*/ 63620 h 81510"/>
                  <a:gd name="connsiteX9" fmla="*/ 13341 w 26527"/>
                  <a:gd name="connsiteY9" fmla="*/ 81511 h 81510"/>
                  <a:gd name="connsiteX10" fmla="*/ 0 w 26527"/>
                  <a:gd name="connsiteY10" fmla="*/ 63620 h 81510"/>
                  <a:gd name="connsiteX11" fmla="*/ 0 w 26527"/>
                  <a:gd name="connsiteY11" fmla="*/ 17891 h 81510"/>
                  <a:gd name="connsiteX12" fmla="*/ 13341 w 26527"/>
                  <a:gd name="connsiteY12" fmla="*/ 0 h 81510"/>
                  <a:gd name="connsiteX13" fmla="*/ 26528 w 26527"/>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527" h="81510">
                    <a:moveTo>
                      <a:pt x="17814" y="68478"/>
                    </a:moveTo>
                    <a:lnTo>
                      <a:pt x="17814" y="12493"/>
                    </a:lnTo>
                    <a:cubicBezTo>
                      <a:pt x="17814" y="10022"/>
                      <a:pt x="15809" y="8020"/>
                      <a:pt x="13341" y="8020"/>
                    </a:cubicBezTo>
                    <a:cubicBezTo>
                      <a:pt x="10873" y="8020"/>
                      <a:pt x="8868" y="10022"/>
                      <a:pt x="8868" y="12493"/>
                    </a:cubicBezTo>
                    <a:lnTo>
                      <a:pt x="8868" y="68478"/>
                    </a:lnTo>
                    <a:cubicBezTo>
                      <a:pt x="8868" y="70948"/>
                      <a:pt x="10873" y="72951"/>
                      <a:pt x="13341" y="72951"/>
                    </a:cubicBezTo>
                    <a:cubicBezTo>
                      <a:pt x="15809" y="72951"/>
                      <a:pt x="17814" y="70948"/>
                      <a:pt x="17814" y="68478"/>
                    </a:cubicBezTo>
                    <a:moveTo>
                      <a:pt x="26528" y="17891"/>
                    </a:moveTo>
                    <a:lnTo>
                      <a:pt x="26528" y="63620"/>
                    </a:lnTo>
                    <a:cubicBezTo>
                      <a:pt x="26528" y="75573"/>
                      <a:pt x="22055" y="81511"/>
                      <a:pt x="13341" y="81511"/>
                    </a:cubicBezTo>
                    <a:cubicBezTo>
                      <a:pt x="4627" y="81511"/>
                      <a:pt x="0" y="75573"/>
                      <a:pt x="0" y="63620"/>
                    </a:cubicBezTo>
                    <a:lnTo>
                      <a:pt x="0" y="17891"/>
                    </a:lnTo>
                    <a:cubicBezTo>
                      <a:pt x="0" y="6015"/>
                      <a:pt x="4473" y="0"/>
                      <a:pt x="13341" y="0"/>
                    </a:cubicBezTo>
                    <a:cubicBezTo>
                      <a:pt x="22209" y="0"/>
                      <a:pt x="26528" y="6015"/>
                      <a:pt x="26528" y="17891"/>
                    </a:cubicBezTo>
                  </a:path>
                </a:pathLst>
              </a:custGeom>
              <a:grpFill/>
              <a:ln w="7705" cap="flat">
                <a:noFill/>
                <a:prstDash val="solid"/>
                <a:miter/>
              </a:ln>
            </p:spPr>
            <p:txBody>
              <a:bodyPr rtlCol="0" anchor="ctr"/>
              <a:lstStyle/>
              <a:p>
                <a:endParaRPr lang="pl-PL"/>
              </a:p>
            </p:txBody>
          </p:sp>
          <p:sp>
            <p:nvSpPr>
              <p:cNvPr id="28" name="Dowolny kształt: kształt 27">
                <a:extLst>
                  <a:ext uri="{FF2B5EF4-FFF2-40B4-BE49-F238E27FC236}">
                    <a16:creationId xmlns:a16="http://schemas.microsoft.com/office/drawing/2014/main" id="{FB5CD6A1-B85F-FDB1-7532-32A5796D22C9}"/>
                  </a:ext>
                </a:extLst>
              </p:cNvPr>
              <p:cNvSpPr/>
              <p:nvPr/>
            </p:nvSpPr>
            <p:spPr>
              <a:xfrm>
                <a:off x="9975570" y="1626926"/>
                <a:ext cx="26373" cy="81510"/>
              </a:xfrm>
              <a:custGeom>
                <a:avLst/>
                <a:gdLst>
                  <a:gd name="connsiteX0" fmla="*/ 26373 w 26373"/>
                  <a:gd name="connsiteY0" fmla="*/ 0 h 81510"/>
                  <a:gd name="connsiteX1" fmla="*/ 26373 w 26373"/>
                  <a:gd name="connsiteY1" fmla="*/ 8251 h 81510"/>
                  <a:gd name="connsiteX2" fmla="*/ 17737 w 26373"/>
                  <a:gd name="connsiteY2" fmla="*/ 8251 h 81510"/>
                  <a:gd name="connsiteX3" fmla="*/ 17737 w 26373"/>
                  <a:gd name="connsiteY3" fmla="*/ 81511 h 81510"/>
                  <a:gd name="connsiteX4" fmla="*/ 8791 w 26373"/>
                  <a:gd name="connsiteY4" fmla="*/ 81511 h 81510"/>
                  <a:gd name="connsiteX5" fmla="*/ 8791 w 26373"/>
                  <a:gd name="connsiteY5" fmla="*/ 8251 h 81510"/>
                  <a:gd name="connsiteX6" fmla="*/ 0 w 26373"/>
                  <a:gd name="connsiteY6" fmla="*/ 8251 h 81510"/>
                  <a:gd name="connsiteX7" fmla="*/ 0 w 26373"/>
                  <a:gd name="connsiteY7" fmla="*/ 0 h 81510"/>
                  <a:gd name="connsiteX8" fmla="*/ 26373 w 26373"/>
                  <a:gd name="connsiteY8"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1510">
                    <a:moveTo>
                      <a:pt x="26373" y="0"/>
                    </a:moveTo>
                    <a:lnTo>
                      <a:pt x="26373" y="8251"/>
                    </a:lnTo>
                    <a:lnTo>
                      <a:pt x="17737" y="8251"/>
                    </a:lnTo>
                    <a:lnTo>
                      <a:pt x="17737" y="81511"/>
                    </a:lnTo>
                    <a:lnTo>
                      <a:pt x="8791" y="81511"/>
                    </a:lnTo>
                    <a:lnTo>
                      <a:pt x="8791" y="8251"/>
                    </a:lnTo>
                    <a:lnTo>
                      <a:pt x="0" y="8251"/>
                    </a:lnTo>
                    <a:lnTo>
                      <a:pt x="0" y="0"/>
                    </a:lnTo>
                    <a:lnTo>
                      <a:pt x="26373" y="0"/>
                    </a:lnTo>
                    <a:close/>
                  </a:path>
                </a:pathLst>
              </a:custGeom>
              <a:grpFill/>
              <a:ln w="7705" cap="flat">
                <a:noFill/>
                <a:prstDash val="solid"/>
                <a:miter/>
              </a:ln>
            </p:spPr>
            <p:txBody>
              <a:bodyPr rtlCol="0" anchor="ctr"/>
              <a:lstStyle/>
              <a:p>
                <a:endParaRPr lang="pl-PL"/>
              </a:p>
            </p:txBody>
          </p:sp>
          <p:sp>
            <p:nvSpPr>
              <p:cNvPr id="29" name="Dowolny kształt: kształt 28">
                <a:extLst>
                  <a:ext uri="{FF2B5EF4-FFF2-40B4-BE49-F238E27FC236}">
                    <a16:creationId xmlns:a16="http://schemas.microsoft.com/office/drawing/2014/main" id="{B6F89F00-FAD3-18BB-054E-91138A63C3A4}"/>
                  </a:ext>
                </a:extLst>
              </p:cNvPr>
              <p:cNvSpPr/>
              <p:nvPr/>
            </p:nvSpPr>
            <p:spPr>
              <a:xfrm>
                <a:off x="9894291" y="1626926"/>
                <a:ext cx="8713" cy="81510"/>
              </a:xfrm>
              <a:custGeom>
                <a:avLst/>
                <a:gdLst>
                  <a:gd name="connsiteX0" fmla="*/ 0 w 8713"/>
                  <a:gd name="connsiteY0" fmla="*/ 0 h 81510"/>
                  <a:gd name="connsiteX1" fmla="*/ 8714 w 8713"/>
                  <a:gd name="connsiteY1" fmla="*/ 0 h 81510"/>
                  <a:gd name="connsiteX2" fmla="*/ 8714 w 8713"/>
                  <a:gd name="connsiteY2" fmla="*/ 81511 h 81510"/>
                  <a:gd name="connsiteX3" fmla="*/ 0 w 8713"/>
                  <a:gd name="connsiteY3" fmla="*/ 81511 h 81510"/>
                </a:gdLst>
                <a:ahLst/>
                <a:cxnLst>
                  <a:cxn ang="0">
                    <a:pos x="connsiteX0" y="connsiteY0"/>
                  </a:cxn>
                  <a:cxn ang="0">
                    <a:pos x="connsiteX1" y="connsiteY1"/>
                  </a:cxn>
                  <a:cxn ang="0">
                    <a:pos x="connsiteX2" y="connsiteY2"/>
                  </a:cxn>
                  <a:cxn ang="0">
                    <a:pos x="connsiteX3" y="connsiteY3"/>
                  </a:cxn>
                </a:cxnLst>
                <a:rect l="l" t="t" r="r" b="b"/>
                <a:pathLst>
                  <a:path w="8713" h="81510">
                    <a:moveTo>
                      <a:pt x="0" y="0"/>
                    </a:moveTo>
                    <a:lnTo>
                      <a:pt x="8714" y="0"/>
                    </a:lnTo>
                    <a:lnTo>
                      <a:pt x="8714" y="81511"/>
                    </a:lnTo>
                    <a:lnTo>
                      <a:pt x="0" y="81511"/>
                    </a:lnTo>
                    <a:close/>
                  </a:path>
                </a:pathLst>
              </a:custGeom>
              <a:grpFill/>
              <a:ln w="7705" cap="flat">
                <a:noFill/>
                <a:prstDash val="solid"/>
                <a:miter/>
              </a:ln>
            </p:spPr>
            <p:txBody>
              <a:bodyPr rtlCol="0" anchor="ctr"/>
              <a:lstStyle/>
              <a:p>
                <a:endParaRPr lang="pl-PL"/>
              </a:p>
            </p:txBody>
          </p:sp>
          <p:sp>
            <p:nvSpPr>
              <p:cNvPr id="30" name="Dowolny kształt: kształt 29">
                <a:extLst>
                  <a:ext uri="{FF2B5EF4-FFF2-40B4-BE49-F238E27FC236}">
                    <a16:creationId xmlns:a16="http://schemas.microsoft.com/office/drawing/2014/main" id="{146282C4-899D-60B6-CA1A-70F6BFC4EAB2}"/>
                  </a:ext>
                </a:extLst>
              </p:cNvPr>
              <p:cNvSpPr/>
              <p:nvPr/>
            </p:nvSpPr>
            <p:spPr>
              <a:xfrm>
                <a:off x="9793502" y="1626926"/>
                <a:ext cx="26450" cy="81510"/>
              </a:xfrm>
              <a:custGeom>
                <a:avLst/>
                <a:gdLst>
                  <a:gd name="connsiteX0" fmla="*/ 26450 w 26450"/>
                  <a:gd name="connsiteY0" fmla="*/ 0 h 81510"/>
                  <a:gd name="connsiteX1" fmla="*/ 26450 w 26450"/>
                  <a:gd name="connsiteY1" fmla="*/ 81511 h 81510"/>
                  <a:gd name="connsiteX2" fmla="*/ 17582 w 26450"/>
                  <a:gd name="connsiteY2" fmla="*/ 81511 h 81510"/>
                  <a:gd name="connsiteX3" fmla="*/ 17582 w 26450"/>
                  <a:gd name="connsiteY3" fmla="*/ 44110 h 81510"/>
                  <a:gd name="connsiteX4" fmla="*/ 8791 w 26450"/>
                  <a:gd name="connsiteY4" fmla="*/ 44110 h 81510"/>
                  <a:gd name="connsiteX5" fmla="*/ 8791 w 26450"/>
                  <a:gd name="connsiteY5" fmla="*/ 81511 h 81510"/>
                  <a:gd name="connsiteX6" fmla="*/ 0 w 26450"/>
                  <a:gd name="connsiteY6" fmla="*/ 81511 h 81510"/>
                  <a:gd name="connsiteX7" fmla="*/ 0 w 26450"/>
                  <a:gd name="connsiteY7" fmla="*/ 0 h 81510"/>
                  <a:gd name="connsiteX8" fmla="*/ 8791 w 26450"/>
                  <a:gd name="connsiteY8" fmla="*/ 0 h 81510"/>
                  <a:gd name="connsiteX9" fmla="*/ 8791 w 26450"/>
                  <a:gd name="connsiteY9" fmla="*/ 35936 h 81510"/>
                  <a:gd name="connsiteX10" fmla="*/ 17582 w 26450"/>
                  <a:gd name="connsiteY10" fmla="*/ 35936 h 81510"/>
                  <a:gd name="connsiteX11" fmla="*/ 17582 w 26450"/>
                  <a:gd name="connsiteY11" fmla="*/ 0 h 81510"/>
                  <a:gd name="connsiteX12" fmla="*/ 26450 w 26450"/>
                  <a:gd name="connsiteY12"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50" h="81510">
                    <a:moveTo>
                      <a:pt x="26450" y="0"/>
                    </a:moveTo>
                    <a:lnTo>
                      <a:pt x="26450" y="81511"/>
                    </a:lnTo>
                    <a:lnTo>
                      <a:pt x="17582" y="81511"/>
                    </a:lnTo>
                    <a:lnTo>
                      <a:pt x="17582" y="44110"/>
                    </a:lnTo>
                    <a:lnTo>
                      <a:pt x="8791" y="44110"/>
                    </a:lnTo>
                    <a:lnTo>
                      <a:pt x="8791" y="81511"/>
                    </a:lnTo>
                    <a:lnTo>
                      <a:pt x="0" y="81511"/>
                    </a:lnTo>
                    <a:lnTo>
                      <a:pt x="0" y="0"/>
                    </a:lnTo>
                    <a:lnTo>
                      <a:pt x="8791" y="0"/>
                    </a:lnTo>
                    <a:lnTo>
                      <a:pt x="8791" y="35936"/>
                    </a:lnTo>
                    <a:lnTo>
                      <a:pt x="17582" y="35936"/>
                    </a:lnTo>
                    <a:lnTo>
                      <a:pt x="17582" y="0"/>
                    </a:lnTo>
                    <a:lnTo>
                      <a:pt x="26450" y="0"/>
                    </a:lnTo>
                    <a:close/>
                  </a:path>
                </a:pathLst>
              </a:custGeom>
              <a:grpFill/>
              <a:ln w="7705" cap="flat">
                <a:noFill/>
                <a:prstDash val="solid"/>
                <a:miter/>
              </a:ln>
            </p:spPr>
            <p:txBody>
              <a:bodyPr rtlCol="0" anchor="ctr"/>
              <a:lstStyle/>
              <a:p>
                <a:endParaRPr lang="pl-PL"/>
              </a:p>
            </p:txBody>
          </p:sp>
          <p:sp>
            <p:nvSpPr>
              <p:cNvPr id="31" name="Dowolny kształt: kształt 30">
                <a:extLst>
                  <a:ext uri="{FF2B5EF4-FFF2-40B4-BE49-F238E27FC236}">
                    <a16:creationId xmlns:a16="http://schemas.microsoft.com/office/drawing/2014/main" id="{0BA5CF76-639D-79B8-5EDD-64FC374F69F5}"/>
                  </a:ext>
                </a:extLst>
              </p:cNvPr>
              <p:cNvSpPr/>
              <p:nvPr/>
            </p:nvSpPr>
            <p:spPr>
              <a:xfrm>
                <a:off x="9692790" y="1627234"/>
                <a:ext cx="26450" cy="81510"/>
              </a:xfrm>
              <a:custGeom>
                <a:avLst/>
                <a:gdLst>
                  <a:gd name="connsiteX0" fmla="*/ 17582 w 26450"/>
                  <a:gd name="connsiteY0" fmla="*/ 68478 h 81510"/>
                  <a:gd name="connsiteX1" fmla="*/ 17582 w 26450"/>
                  <a:gd name="connsiteY1" fmla="*/ 12493 h 81510"/>
                  <a:gd name="connsiteX2" fmla="*/ 13264 w 26450"/>
                  <a:gd name="connsiteY2" fmla="*/ 7943 h 81510"/>
                  <a:gd name="connsiteX3" fmla="*/ 8945 w 26450"/>
                  <a:gd name="connsiteY3" fmla="*/ 12493 h 81510"/>
                  <a:gd name="connsiteX4" fmla="*/ 8945 w 26450"/>
                  <a:gd name="connsiteY4" fmla="*/ 68478 h 81510"/>
                  <a:gd name="connsiteX5" fmla="*/ 13264 w 26450"/>
                  <a:gd name="connsiteY5" fmla="*/ 73105 h 81510"/>
                  <a:gd name="connsiteX6" fmla="*/ 17582 w 26450"/>
                  <a:gd name="connsiteY6" fmla="*/ 68478 h 81510"/>
                  <a:gd name="connsiteX7" fmla="*/ 26450 w 26450"/>
                  <a:gd name="connsiteY7" fmla="*/ 17891 h 81510"/>
                  <a:gd name="connsiteX8" fmla="*/ 26450 w 26450"/>
                  <a:gd name="connsiteY8" fmla="*/ 63620 h 81510"/>
                  <a:gd name="connsiteX9" fmla="*/ 13264 w 26450"/>
                  <a:gd name="connsiteY9" fmla="*/ 81511 h 81510"/>
                  <a:gd name="connsiteX10" fmla="*/ 0 w 26450"/>
                  <a:gd name="connsiteY10" fmla="*/ 63620 h 81510"/>
                  <a:gd name="connsiteX11" fmla="*/ 0 w 26450"/>
                  <a:gd name="connsiteY11" fmla="*/ 17891 h 81510"/>
                  <a:gd name="connsiteX12" fmla="*/ 13264 w 26450"/>
                  <a:gd name="connsiteY12" fmla="*/ 0 h 81510"/>
                  <a:gd name="connsiteX13" fmla="*/ 26450 w 26450"/>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50" h="81510">
                    <a:moveTo>
                      <a:pt x="17582" y="68478"/>
                    </a:moveTo>
                    <a:lnTo>
                      <a:pt x="17582" y="12493"/>
                    </a:lnTo>
                    <a:cubicBezTo>
                      <a:pt x="17582" y="9485"/>
                      <a:pt x="16194" y="7943"/>
                      <a:pt x="13264" y="7943"/>
                    </a:cubicBezTo>
                    <a:cubicBezTo>
                      <a:pt x="10333" y="7943"/>
                      <a:pt x="8945" y="9485"/>
                      <a:pt x="8945" y="12493"/>
                    </a:cubicBezTo>
                    <a:lnTo>
                      <a:pt x="8945" y="68478"/>
                    </a:lnTo>
                    <a:cubicBezTo>
                      <a:pt x="8945" y="71486"/>
                      <a:pt x="10256" y="73105"/>
                      <a:pt x="13264" y="73105"/>
                    </a:cubicBezTo>
                    <a:cubicBezTo>
                      <a:pt x="16271" y="73105"/>
                      <a:pt x="17582" y="71486"/>
                      <a:pt x="17582" y="68478"/>
                    </a:cubicBezTo>
                    <a:moveTo>
                      <a:pt x="26450" y="17891"/>
                    </a:moveTo>
                    <a:lnTo>
                      <a:pt x="26450" y="63620"/>
                    </a:lnTo>
                    <a:cubicBezTo>
                      <a:pt x="26450" y="75573"/>
                      <a:pt x="22055" y="81511"/>
                      <a:pt x="13264" y="81511"/>
                    </a:cubicBezTo>
                    <a:cubicBezTo>
                      <a:pt x="4473" y="81511"/>
                      <a:pt x="0" y="75573"/>
                      <a:pt x="0" y="63620"/>
                    </a:cubicBezTo>
                    <a:lnTo>
                      <a:pt x="0" y="17891"/>
                    </a:lnTo>
                    <a:cubicBezTo>
                      <a:pt x="0" y="6015"/>
                      <a:pt x="4395" y="0"/>
                      <a:pt x="13264" y="0"/>
                    </a:cubicBezTo>
                    <a:cubicBezTo>
                      <a:pt x="22132" y="0"/>
                      <a:pt x="26450" y="6015"/>
                      <a:pt x="26450" y="17891"/>
                    </a:cubicBezTo>
                  </a:path>
                </a:pathLst>
              </a:custGeom>
              <a:grpFill/>
              <a:ln w="7705" cap="flat">
                <a:noFill/>
                <a:prstDash val="solid"/>
                <a:miter/>
              </a:ln>
            </p:spPr>
            <p:txBody>
              <a:bodyPr rtlCol="0" anchor="ctr"/>
              <a:lstStyle/>
              <a:p>
                <a:endParaRPr lang="pl-PL"/>
              </a:p>
            </p:txBody>
          </p:sp>
          <p:sp>
            <p:nvSpPr>
              <p:cNvPr id="32" name="Dowolny kształt: kształt 31">
                <a:extLst>
                  <a:ext uri="{FF2B5EF4-FFF2-40B4-BE49-F238E27FC236}">
                    <a16:creationId xmlns:a16="http://schemas.microsoft.com/office/drawing/2014/main" id="{1E2143AB-7078-D8E9-8B1B-3F1951F18779}"/>
                  </a:ext>
                </a:extLst>
              </p:cNvPr>
              <p:cNvSpPr/>
              <p:nvPr/>
            </p:nvSpPr>
            <p:spPr>
              <a:xfrm>
                <a:off x="9578120" y="1626926"/>
                <a:ext cx="40639" cy="81510"/>
              </a:xfrm>
              <a:custGeom>
                <a:avLst/>
                <a:gdLst>
                  <a:gd name="connsiteX0" fmla="*/ 40640 w 40639"/>
                  <a:gd name="connsiteY0" fmla="*/ 0 h 81510"/>
                  <a:gd name="connsiteX1" fmla="*/ 40640 w 40639"/>
                  <a:gd name="connsiteY1" fmla="*/ 81511 h 81510"/>
                  <a:gd name="connsiteX2" fmla="*/ 32697 w 40639"/>
                  <a:gd name="connsiteY2" fmla="*/ 81511 h 81510"/>
                  <a:gd name="connsiteX3" fmla="*/ 32697 w 40639"/>
                  <a:gd name="connsiteY3" fmla="*/ 17659 h 81510"/>
                  <a:gd name="connsiteX4" fmla="*/ 31463 w 40639"/>
                  <a:gd name="connsiteY4" fmla="*/ 27530 h 81510"/>
                  <a:gd name="connsiteX5" fmla="*/ 23829 w 40639"/>
                  <a:gd name="connsiteY5" fmla="*/ 81511 h 81510"/>
                  <a:gd name="connsiteX6" fmla="*/ 16580 w 40639"/>
                  <a:gd name="connsiteY6" fmla="*/ 81511 h 81510"/>
                  <a:gd name="connsiteX7" fmla="*/ 8791 w 40639"/>
                  <a:gd name="connsiteY7" fmla="*/ 26836 h 81510"/>
                  <a:gd name="connsiteX8" fmla="*/ 8020 w 40639"/>
                  <a:gd name="connsiteY8" fmla="*/ 17814 h 81510"/>
                  <a:gd name="connsiteX9" fmla="*/ 8020 w 40639"/>
                  <a:gd name="connsiteY9" fmla="*/ 81511 h 81510"/>
                  <a:gd name="connsiteX10" fmla="*/ 0 w 40639"/>
                  <a:gd name="connsiteY10" fmla="*/ 81511 h 81510"/>
                  <a:gd name="connsiteX11" fmla="*/ 0 w 40639"/>
                  <a:gd name="connsiteY11" fmla="*/ 0 h 81510"/>
                  <a:gd name="connsiteX12" fmla="*/ 12955 w 40639"/>
                  <a:gd name="connsiteY12" fmla="*/ 0 h 81510"/>
                  <a:gd name="connsiteX13" fmla="*/ 18739 w 40639"/>
                  <a:gd name="connsiteY13" fmla="*/ 44033 h 81510"/>
                  <a:gd name="connsiteX14" fmla="*/ 20204 w 40639"/>
                  <a:gd name="connsiteY14" fmla="*/ 58376 h 81510"/>
                  <a:gd name="connsiteX15" fmla="*/ 21438 w 40639"/>
                  <a:gd name="connsiteY15" fmla="*/ 44110 h 81510"/>
                  <a:gd name="connsiteX16" fmla="*/ 27376 w 40639"/>
                  <a:gd name="connsiteY16" fmla="*/ 0 h 81510"/>
                  <a:gd name="connsiteX17" fmla="*/ 40640 w 40639"/>
                  <a:gd name="connsiteY17"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639" h="81510">
                    <a:moveTo>
                      <a:pt x="40640" y="0"/>
                    </a:moveTo>
                    <a:lnTo>
                      <a:pt x="40640" y="81511"/>
                    </a:lnTo>
                    <a:lnTo>
                      <a:pt x="32697" y="81511"/>
                    </a:lnTo>
                    <a:lnTo>
                      <a:pt x="32697" y="17659"/>
                    </a:lnTo>
                    <a:lnTo>
                      <a:pt x="31463" y="27530"/>
                    </a:lnTo>
                    <a:lnTo>
                      <a:pt x="23829" y="81511"/>
                    </a:lnTo>
                    <a:lnTo>
                      <a:pt x="16580" y="81511"/>
                    </a:lnTo>
                    <a:lnTo>
                      <a:pt x="8791" y="26836"/>
                    </a:lnTo>
                    <a:lnTo>
                      <a:pt x="8020" y="17814"/>
                    </a:lnTo>
                    <a:lnTo>
                      <a:pt x="8020" y="81511"/>
                    </a:lnTo>
                    <a:lnTo>
                      <a:pt x="0" y="81511"/>
                    </a:lnTo>
                    <a:lnTo>
                      <a:pt x="0" y="0"/>
                    </a:lnTo>
                    <a:lnTo>
                      <a:pt x="12955" y="0"/>
                    </a:lnTo>
                    <a:lnTo>
                      <a:pt x="18739" y="44033"/>
                    </a:lnTo>
                    <a:lnTo>
                      <a:pt x="20204" y="58376"/>
                    </a:lnTo>
                    <a:lnTo>
                      <a:pt x="21438" y="44110"/>
                    </a:lnTo>
                    <a:lnTo>
                      <a:pt x="27376" y="0"/>
                    </a:lnTo>
                    <a:lnTo>
                      <a:pt x="40640" y="0"/>
                    </a:lnTo>
                    <a:close/>
                  </a:path>
                </a:pathLst>
              </a:custGeom>
              <a:grpFill/>
              <a:ln w="7705" cap="flat">
                <a:noFill/>
                <a:prstDash val="solid"/>
                <a:miter/>
              </a:ln>
            </p:spPr>
            <p:txBody>
              <a:bodyPr rtlCol="0" anchor="ctr"/>
              <a:lstStyle/>
              <a:p>
                <a:endParaRPr lang="pl-PL"/>
              </a:p>
            </p:txBody>
          </p:sp>
        </p:grpSp>
        <p:grpSp>
          <p:nvGrpSpPr>
            <p:cNvPr id="5" name="Grupa 4">
              <a:extLst>
                <a:ext uri="{FF2B5EF4-FFF2-40B4-BE49-F238E27FC236}">
                  <a16:creationId xmlns:a16="http://schemas.microsoft.com/office/drawing/2014/main" id="{619528BC-CC3C-8261-652B-5E0040951265}"/>
                </a:ext>
              </a:extLst>
            </p:cNvPr>
            <p:cNvGrpSpPr/>
            <p:nvPr/>
          </p:nvGrpSpPr>
          <p:grpSpPr>
            <a:xfrm>
              <a:off x="8106805" y="6610276"/>
              <a:ext cx="399068" cy="87139"/>
              <a:chOff x="7420370" y="1626926"/>
              <a:chExt cx="399068" cy="87139"/>
            </a:xfrm>
            <a:solidFill>
              <a:schemeClr val="tx2"/>
            </a:solidFill>
          </p:grpSpPr>
          <p:sp>
            <p:nvSpPr>
              <p:cNvPr id="22" name="Dowolny kształt: kształt 21">
                <a:extLst>
                  <a:ext uri="{FF2B5EF4-FFF2-40B4-BE49-F238E27FC236}">
                    <a16:creationId xmlns:a16="http://schemas.microsoft.com/office/drawing/2014/main" id="{556A259D-343B-4937-2F93-8EAEA3DC931F}"/>
                  </a:ext>
                </a:extLst>
              </p:cNvPr>
              <p:cNvSpPr/>
              <p:nvPr/>
            </p:nvSpPr>
            <p:spPr>
              <a:xfrm>
                <a:off x="7755896" y="1626926"/>
                <a:ext cx="63542" cy="81510"/>
              </a:xfrm>
              <a:custGeom>
                <a:avLst/>
                <a:gdLst>
                  <a:gd name="connsiteX0" fmla="*/ 45421 w 63542"/>
                  <a:gd name="connsiteY0" fmla="*/ 41796 h 81510"/>
                  <a:gd name="connsiteX1" fmla="*/ 45421 w 63542"/>
                  <a:gd name="connsiteY1" fmla="*/ 21669 h 81510"/>
                  <a:gd name="connsiteX2" fmla="*/ 40948 w 63542"/>
                  <a:gd name="connsiteY2" fmla="*/ 17042 h 81510"/>
                  <a:gd name="connsiteX3" fmla="*/ 18199 w 63542"/>
                  <a:gd name="connsiteY3" fmla="*/ 17042 h 81510"/>
                  <a:gd name="connsiteX4" fmla="*/ 18199 w 63542"/>
                  <a:gd name="connsiteY4" fmla="*/ 46346 h 81510"/>
                  <a:gd name="connsiteX5" fmla="*/ 40948 w 63542"/>
                  <a:gd name="connsiteY5" fmla="*/ 46346 h 81510"/>
                  <a:gd name="connsiteX6" fmla="*/ 63543 w 63542"/>
                  <a:gd name="connsiteY6" fmla="*/ 14883 h 81510"/>
                  <a:gd name="connsiteX7" fmla="*/ 63543 w 63542"/>
                  <a:gd name="connsiteY7" fmla="*/ 48505 h 81510"/>
                  <a:gd name="connsiteX8" fmla="*/ 48659 w 63542"/>
                  <a:gd name="connsiteY8" fmla="*/ 63389 h 81510"/>
                  <a:gd name="connsiteX9" fmla="*/ 18199 w 63542"/>
                  <a:gd name="connsiteY9" fmla="*/ 63389 h 81510"/>
                  <a:gd name="connsiteX10" fmla="*/ 18199 w 63542"/>
                  <a:gd name="connsiteY10" fmla="*/ 81511 h 81510"/>
                  <a:gd name="connsiteX11" fmla="*/ 0 w 63542"/>
                  <a:gd name="connsiteY11" fmla="*/ 81511 h 81510"/>
                  <a:gd name="connsiteX12" fmla="*/ 0 w 63542"/>
                  <a:gd name="connsiteY12" fmla="*/ 0 h 81510"/>
                  <a:gd name="connsiteX13" fmla="*/ 48659 w 63542"/>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42" h="81510">
                    <a:moveTo>
                      <a:pt x="45421" y="41796"/>
                    </a:moveTo>
                    <a:lnTo>
                      <a:pt x="45421" y="21669"/>
                    </a:lnTo>
                    <a:lnTo>
                      <a:pt x="40948" y="17042"/>
                    </a:lnTo>
                    <a:lnTo>
                      <a:pt x="18199" y="17042"/>
                    </a:lnTo>
                    <a:lnTo>
                      <a:pt x="18199" y="46346"/>
                    </a:lnTo>
                    <a:lnTo>
                      <a:pt x="40948" y="46346"/>
                    </a:lnTo>
                    <a:close/>
                    <a:moveTo>
                      <a:pt x="63543" y="14883"/>
                    </a:moveTo>
                    <a:lnTo>
                      <a:pt x="63543" y="48505"/>
                    </a:lnTo>
                    <a:lnTo>
                      <a:pt x="48659" y="63389"/>
                    </a:lnTo>
                    <a:lnTo>
                      <a:pt x="18199" y="63389"/>
                    </a:lnTo>
                    <a:lnTo>
                      <a:pt x="18199" y="81511"/>
                    </a:lnTo>
                    <a:lnTo>
                      <a:pt x="0" y="81511"/>
                    </a:lnTo>
                    <a:lnTo>
                      <a:pt x="0" y="0"/>
                    </a:lnTo>
                    <a:lnTo>
                      <a:pt x="48659" y="0"/>
                    </a:lnTo>
                    <a:close/>
                  </a:path>
                </a:pathLst>
              </a:custGeom>
              <a:grpFill/>
              <a:ln w="7705" cap="flat">
                <a:noFill/>
                <a:prstDash val="solid"/>
                <a:miter/>
              </a:ln>
            </p:spPr>
            <p:txBody>
              <a:bodyPr rtlCol="0" anchor="ctr"/>
              <a:lstStyle/>
              <a:p>
                <a:endParaRPr lang="pl-PL"/>
              </a:p>
            </p:txBody>
          </p:sp>
          <p:sp>
            <p:nvSpPr>
              <p:cNvPr id="23" name="Dowolny kształt: kształt 22">
                <a:extLst>
                  <a:ext uri="{FF2B5EF4-FFF2-40B4-BE49-F238E27FC236}">
                    <a16:creationId xmlns:a16="http://schemas.microsoft.com/office/drawing/2014/main" id="{1F42D0DB-93A7-5157-7821-EFA4390F3928}"/>
                  </a:ext>
                </a:extLst>
              </p:cNvPr>
              <p:cNvSpPr/>
              <p:nvPr/>
            </p:nvSpPr>
            <p:spPr>
              <a:xfrm>
                <a:off x="7674694" y="1626926"/>
                <a:ext cx="63851" cy="81510"/>
              </a:xfrm>
              <a:custGeom>
                <a:avLst/>
                <a:gdLst>
                  <a:gd name="connsiteX0" fmla="*/ 45729 w 63851"/>
                  <a:gd name="connsiteY0" fmla="*/ 41796 h 81510"/>
                  <a:gd name="connsiteX1" fmla="*/ 45729 w 63851"/>
                  <a:gd name="connsiteY1" fmla="*/ 21669 h 81510"/>
                  <a:gd name="connsiteX2" fmla="*/ 41256 w 63851"/>
                  <a:gd name="connsiteY2" fmla="*/ 17042 h 81510"/>
                  <a:gd name="connsiteX3" fmla="*/ 18508 w 63851"/>
                  <a:gd name="connsiteY3" fmla="*/ 17042 h 81510"/>
                  <a:gd name="connsiteX4" fmla="*/ 18508 w 63851"/>
                  <a:gd name="connsiteY4" fmla="*/ 46346 h 81510"/>
                  <a:gd name="connsiteX5" fmla="*/ 41256 w 63851"/>
                  <a:gd name="connsiteY5" fmla="*/ 46346 h 81510"/>
                  <a:gd name="connsiteX6" fmla="*/ 63851 w 63851"/>
                  <a:gd name="connsiteY6" fmla="*/ 14883 h 81510"/>
                  <a:gd name="connsiteX7" fmla="*/ 63851 w 63851"/>
                  <a:gd name="connsiteY7" fmla="*/ 48505 h 81510"/>
                  <a:gd name="connsiteX8" fmla="*/ 49122 w 63851"/>
                  <a:gd name="connsiteY8" fmla="*/ 63389 h 81510"/>
                  <a:gd name="connsiteX9" fmla="*/ 18276 w 63851"/>
                  <a:gd name="connsiteY9" fmla="*/ 63389 h 81510"/>
                  <a:gd name="connsiteX10" fmla="*/ 18276 w 63851"/>
                  <a:gd name="connsiteY10" fmla="*/ 81511 h 81510"/>
                  <a:gd name="connsiteX11" fmla="*/ 0 w 63851"/>
                  <a:gd name="connsiteY11" fmla="*/ 81511 h 81510"/>
                  <a:gd name="connsiteX12" fmla="*/ 0 w 63851"/>
                  <a:gd name="connsiteY12" fmla="*/ 0 h 81510"/>
                  <a:gd name="connsiteX13" fmla="*/ 48891 w 63851"/>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51" h="81510">
                    <a:moveTo>
                      <a:pt x="45729" y="41796"/>
                    </a:moveTo>
                    <a:lnTo>
                      <a:pt x="45729" y="21669"/>
                    </a:lnTo>
                    <a:lnTo>
                      <a:pt x="41256" y="17042"/>
                    </a:lnTo>
                    <a:lnTo>
                      <a:pt x="18508" y="17042"/>
                    </a:lnTo>
                    <a:lnTo>
                      <a:pt x="18508" y="46346"/>
                    </a:lnTo>
                    <a:lnTo>
                      <a:pt x="41256" y="46346"/>
                    </a:lnTo>
                    <a:close/>
                    <a:moveTo>
                      <a:pt x="63851" y="14883"/>
                    </a:moveTo>
                    <a:lnTo>
                      <a:pt x="63851" y="48505"/>
                    </a:lnTo>
                    <a:lnTo>
                      <a:pt x="49122" y="63389"/>
                    </a:lnTo>
                    <a:lnTo>
                      <a:pt x="18276" y="63389"/>
                    </a:lnTo>
                    <a:lnTo>
                      <a:pt x="18276" y="81511"/>
                    </a:lnTo>
                    <a:lnTo>
                      <a:pt x="0" y="81511"/>
                    </a:lnTo>
                    <a:lnTo>
                      <a:pt x="0" y="0"/>
                    </a:lnTo>
                    <a:lnTo>
                      <a:pt x="48891" y="0"/>
                    </a:lnTo>
                    <a:close/>
                  </a:path>
                </a:pathLst>
              </a:custGeom>
              <a:grpFill/>
              <a:ln w="7705" cap="flat">
                <a:noFill/>
                <a:prstDash val="solid"/>
                <a:miter/>
              </a:ln>
            </p:spPr>
            <p:txBody>
              <a:bodyPr rtlCol="0" anchor="ctr"/>
              <a:lstStyle/>
              <a:p>
                <a:endParaRPr lang="pl-PL"/>
              </a:p>
            </p:txBody>
          </p:sp>
          <p:sp>
            <p:nvSpPr>
              <p:cNvPr id="24" name="Dowolny kształt: kształt 23">
                <a:extLst>
                  <a:ext uri="{FF2B5EF4-FFF2-40B4-BE49-F238E27FC236}">
                    <a16:creationId xmlns:a16="http://schemas.microsoft.com/office/drawing/2014/main" id="{0BE00BDB-C85B-4ADD-8C49-BD48E21816A9}"/>
                  </a:ext>
                </a:extLst>
              </p:cNvPr>
              <p:cNvSpPr/>
              <p:nvPr/>
            </p:nvSpPr>
            <p:spPr>
              <a:xfrm>
                <a:off x="7579843" y="1626926"/>
                <a:ext cx="81587" cy="81510"/>
              </a:xfrm>
              <a:custGeom>
                <a:avLst/>
                <a:gdLst>
                  <a:gd name="connsiteX0" fmla="*/ 63928 w 81587"/>
                  <a:gd name="connsiteY0" fmla="*/ 36861 h 81510"/>
                  <a:gd name="connsiteX1" fmla="*/ 63928 w 81587"/>
                  <a:gd name="connsiteY1" fmla="*/ 30460 h 81510"/>
                  <a:gd name="connsiteX2" fmla="*/ 50742 w 81587"/>
                  <a:gd name="connsiteY2" fmla="*/ 17659 h 81510"/>
                  <a:gd name="connsiteX3" fmla="*/ 44495 w 81587"/>
                  <a:gd name="connsiteY3" fmla="*/ 17659 h 81510"/>
                  <a:gd name="connsiteX4" fmla="*/ 17428 w 81587"/>
                  <a:gd name="connsiteY4" fmla="*/ 44727 h 81510"/>
                  <a:gd name="connsiteX5" fmla="*/ 17428 w 81587"/>
                  <a:gd name="connsiteY5" fmla="*/ 51050 h 81510"/>
                  <a:gd name="connsiteX6" fmla="*/ 30229 w 81587"/>
                  <a:gd name="connsiteY6" fmla="*/ 64005 h 81510"/>
                  <a:gd name="connsiteX7" fmla="*/ 36630 w 81587"/>
                  <a:gd name="connsiteY7" fmla="*/ 64005 h 81510"/>
                  <a:gd name="connsiteX8" fmla="*/ 81588 w 81587"/>
                  <a:gd name="connsiteY8" fmla="*/ 24060 h 81510"/>
                  <a:gd name="connsiteX9" fmla="*/ 81588 w 81587"/>
                  <a:gd name="connsiteY9" fmla="*/ 44958 h 81510"/>
                  <a:gd name="connsiteX10" fmla="*/ 44958 w 81587"/>
                  <a:gd name="connsiteY10" fmla="*/ 81511 h 81510"/>
                  <a:gd name="connsiteX11" fmla="*/ 24060 w 81587"/>
                  <a:gd name="connsiteY11" fmla="*/ 81511 h 81510"/>
                  <a:gd name="connsiteX12" fmla="*/ 0 w 81587"/>
                  <a:gd name="connsiteY12" fmla="*/ 57528 h 81510"/>
                  <a:gd name="connsiteX13" fmla="*/ 0 w 81587"/>
                  <a:gd name="connsiteY13" fmla="*/ 36553 h 81510"/>
                  <a:gd name="connsiteX14" fmla="*/ 36475 w 81587"/>
                  <a:gd name="connsiteY14" fmla="*/ 0 h 81510"/>
                  <a:gd name="connsiteX15" fmla="*/ 57528 w 81587"/>
                  <a:gd name="connsiteY15"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587" h="81510">
                    <a:moveTo>
                      <a:pt x="63928" y="36861"/>
                    </a:moveTo>
                    <a:lnTo>
                      <a:pt x="63928" y="30460"/>
                    </a:lnTo>
                    <a:lnTo>
                      <a:pt x="50742" y="17659"/>
                    </a:lnTo>
                    <a:lnTo>
                      <a:pt x="44495" y="17659"/>
                    </a:lnTo>
                    <a:lnTo>
                      <a:pt x="17428" y="44727"/>
                    </a:lnTo>
                    <a:lnTo>
                      <a:pt x="17428" y="51050"/>
                    </a:lnTo>
                    <a:lnTo>
                      <a:pt x="30229" y="64005"/>
                    </a:lnTo>
                    <a:lnTo>
                      <a:pt x="36630" y="64005"/>
                    </a:lnTo>
                    <a:close/>
                    <a:moveTo>
                      <a:pt x="81588" y="24060"/>
                    </a:moveTo>
                    <a:lnTo>
                      <a:pt x="81588" y="44958"/>
                    </a:lnTo>
                    <a:lnTo>
                      <a:pt x="44958" y="81511"/>
                    </a:lnTo>
                    <a:lnTo>
                      <a:pt x="24060" y="81511"/>
                    </a:lnTo>
                    <a:lnTo>
                      <a:pt x="0" y="57528"/>
                    </a:lnTo>
                    <a:lnTo>
                      <a:pt x="0" y="36553"/>
                    </a:lnTo>
                    <a:lnTo>
                      <a:pt x="36475" y="0"/>
                    </a:lnTo>
                    <a:lnTo>
                      <a:pt x="57528" y="0"/>
                    </a:lnTo>
                    <a:close/>
                  </a:path>
                </a:pathLst>
              </a:custGeom>
              <a:grpFill/>
              <a:ln w="7705" cap="flat">
                <a:noFill/>
                <a:prstDash val="solid"/>
                <a:miter/>
              </a:ln>
            </p:spPr>
            <p:txBody>
              <a:bodyPr rtlCol="0" anchor="ctr"/>
              <a:lstStyle/>
              <a:p>
                <a:endParaRPr lang="pl-PL"/>
              </a:p>
            </p:txBody>
          </p:sp>
          <p:sp>
            <p:nvSpPr>
              <p:cNvPr id="25" name="Dowolny kształt: kształt 24">
                <a:extLst>
                  <a:ext uri="{FF2B5EF4-FFF2-40B4-BE49-F238E27FC236}">
                    <a16:creationId xmlns:a16="http://schemas.microsoft.com/office/drawing/2014/main" id="{7B4B8DAA-790B-81C6-6BC0-E401EF92A263}"/>
                  </a:ext>
                </a:extLst>
              </p:cNvPr>
              <p:cNvSpPr/>
              <p:nvPr/>
            </p:nvSpPr>
            <p:spPr>
              <a:xfrm>
                <a:off x="7502189" y="1626926"/>
                <a:ext cx="66704" cy="87139"/>
              </a:xfrm>
              <a:custGeom>
                <a:avLst/>
                <a:gdLst>
                  <a:gd name="connsiteX0" fmla="*/ 45343 w 66704"/>
                  <a:gd name="connsiteY0" fmla="*/ 39791 h 87139"/>
                  <a:gd name="connsiteX1" fmla="*/ 45343 w 66704"/>
                  <a:gd name="connsiteY1" fmla="*/ 21669 h 87139"/>
                  <a:gd name="connsiteX2" fmla="*/ 40871 w 66704"/>
                  <a:gd name="connsiteY2" fmla="*/ 17042 h 87139"/>
                  <a:gd name="connsiteX3" fmla="*/ 17736 w 66704"/>
                  <a:gd name="connsiteY3" fmla="*/ 17042 h 87139"/>
                  <a:gd name="connsiteX4" fmla="*/ 17736 w 66704"/>
                  <a:gd name="connsiteY4" fmla="*/ 44264 h 87139"/>
                  <a:gd name="connsiteX5" fmla="*/ 40871 w 66704"/>
                  <a:gd name="connsiteY5" fmla="*/ 44264 h 87139"/>
                  <a:gd name="connsiteX6" fmla="*/ 66704 w 66704"/>
                  <a:gd name="connsiteY6" fmla="*/ 74724 h 87139"/>
                  <a:gd name="connsiteX7" fmla="*/ 54289 w 66704"/>
                  <a:gd name="connsiteY7" fmla="*/ 87140 h 87139"/>
                  <a:gd name="connsiteX8" fmla="*/ 28147 w 66704"/>
                  <a:gd name="connsiteY8" fmla="*/ 61306 h 87139"/>
                  <a:gd name="connsiteX9" fmla="*/ 18122 w 66704"/>
                  <a:gd name="connsiteY9" fmla="*/ 61306 h 87139"/>
                  <a:gd name="connsiteX10" fmla="*/ 18122 w 66704"/>
                  <a:gd name="connsiteY10" fmla="*/ 81511 h 87139"/>
                  <a:gd name="connsiteX11" fmla="*/ 0 w 66704"/>
                  <a:gd name="connsiteY11" fmla="*/ 81511 h 87139"/>
                  <a:gd name="connsiteX12" fmla="*/ 0 w 66704"/>
                  <a:gd name="connsiteY12" fmla="*/ 0 h 87139"/>
                  <a:gd name="connsiteX13" fmla="*/ 48737 w 66704"/>
                  <a:gd name="connsiteY13" fmla="*/ 0 h 87139"/>
                  <a:gd name="connsiteX14" fmla="*/ 63620 w 66704"/>
                  <a:gd name="connsiteY14" fmla="*/ 14883 h 87139"/>
                  <a:gd name="connsiteX15" fmla="*/ 63620 w 66704"/>
                  <a:gd name="connsiteY15" fmla="*/ 46423 h 87139"/>
                  <a:gd name="connsiteX16" fmla="*/ 51281 w 66704"/>
                  <a:gd name="connsiteY16" fmla="*/ 58993 h 8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704" h="87139">
                    <a:moveTo>
                      <a:pt x="45343" y="39791"/>
                    </a:moveTo>
                    <a:lnTo>
                      <a:pt x="45343" y="21669"/>
                    </a:lnTo>
                    <a:lnTo>
                      <a:pt x="40871" y="17042"/>
                    </a:lnTo>
                    <a:lnTo>
                      <a:pt x="17736" y="17042"/>
                    </a:lnTo>
                    <a:lnTo>
                      <a:pt x="17736" y="44264"/>
                    </a:lnTo>
                    <a:lnTo>
                      <a:pt x="40871" y="44264"/>
                    </a:lnTo>
                    <a:close/>
                    <a:moveTo>
                      <a:pt x="66704" y="74724"/>
                    </a:moveTo>
                    <a:lnTo>
                      <a:pt x="54289" y="87140"/>
                    </a:lnTo>
                    <a:lnTo>
                      <a:pt x="28147" y="61306"/>
                    </a:lnTo>
                    <a:lnTo>
                      <a:pt x="18122" y="61306"/>
                    </a:lnTo>
                    <a:lnTo>
                      <a:pt x="18122" y="81511"/>
                    </a:lnTo>
                    <a:lnTo>
                      <a:pt x="0" y="81511"/>
                    </a:lnTo>
                    <a:lnTo>
                      <a:pt x="0" y="0"/>
                    </a:lnTo>
                    <a:lnTo>
                      <a:pt x="48737" y="0"/>
                    </a:lnTo>
                    <a:lnTo>
                      <a:pt x="63620" y="14883"/>
                    </a:lnTo>
                    <a:lnTo>
                      <a:pt x="63620" y="46423"/>
                    </a:lnTo>
                    <a:lnTo>
                      <a:pt x="51281" y="58993"/>
                    </a:lnTo>
                    <a:close/>
                  </a:path>
                </a:pathLst>
              </a:custGeom>
              <a:grpFill/>
              <a:ln w="7705" cap="flat">
                <a:noFill/>
                <a:prstDash val="solid"/>
                <a:miter/>
              </a:ln>
            </p:spPr>
            <p:txBody>
              <a:bodyPr rtlCol="0" anchor="ctr"/>
              <a:lstStyle/>
              <a:p>
                <a:endParaRPr lang="pl-PL"/>
              </a:p>
            </p:txBody>
          </p:sp>
          <p:sp>
            <p:nvSpPr>
              <p:cNvPr id="26" name="Dowolny kształt: kształt 25">
                <a:extLst>
                  <a:ext uri="{FF2B5EF4-FFF2-40B4-BE49-F238E27FC236}">
                    <a16:creationId xmlns:a16="http://schemas.microsoft.com/office/drawing/2014/main" id="{6B9FED05-63B0-9330-4664-BF2066F516C3}"/>
                  </a:ext>
                </a:extLst>
              </p:cNvPr>
              <p:cNvSpPr/>
              <p:nvPr/>
            </p:nvSpPr>
            <p:spPr>
              <a:xfrm>
                <a:off x="7420370" y="1626926"/>
                <a:ext cx="63542" cy="81510"/>
              </a:xfrm>
              <a:custGeom>
                <a:avLst/>
                <a:gdLst>
                  <a:gd name="connsiteX0" fmla="*/ 63543 w 63542"/>
                  <a:gd name="connsiteY0" fmla="*/ 49816 h 81510"/>
                  <a:gd name="connsiteX1" fmla="*/ 63543 w 63542"/>
                  <a:gd name="connsiteY1" fmla="*/ 66704 h 81510"/>
                  <a:gd name="connsiteX2" fmla="*/ 48814 w 63542"/>
                  <a:gd name="connsiteY2" fmla="*/ 81511 h 81510"/>
                  <a:gd name="connsiteX3" fmla="*/ 14806 w 63542"/>
                  <a:gd name="connsiteY3" fmla="*/ 81511 h 81510"/>
                  <a:gd name="connsiteX4" fmla="*/ 0 w 63542"/>
                  <a:gd name="connsiteY4" fmla="*/ 66704 h 81510"/>
                  <a:gd name="connsiteX5" fmla="*/ 0 w 63542"/>
                  <a:gd name="connsiteY5" fmla="*/ 14883 h 81510"/>
                  <a:gd name="connsiteX6" fmla="*/ 14806 w 63542"/>
                  <a:gd name="connsiteY6" fmla="*/ 0 h 81510"/>
                  <a:gd name="connsiteX7" fmla="*/ 48814 w 63542"/>
                  <a:gd name="connsiteY7" fmla="*/ 0 h 81510"/>
                  <a:gd name="connsiteX8" fmla="*/ 63543 w 63542"/>
                  <a:gd name="connsiteY8" fmla="*/ 14883 h 81510"/>
                  <a:gd name="connsiteX9" fmla="*/ 63543 w 63542"/>
                  <a:gd name="connsiteY9" fmla="*/ 33159 h 81510"/>
                  <a:gd name="connsiteX10" fmla="*/ 45421 w 63542"/>
                  <a:gd name="connsiteY10" fmla="*/ 33159 h 81510"/>
                  <a:gd name="connsiteX11" fmla="*/ 45421 w 63542"/>
                  <a:gd name="connsiteY11" fmla="*/ 21669 h 81510"/>
                  <a:gd name="connsiteX12" fmla="*/ 40794 w 63542"/>
                  <a:gd name="connsiteY12" fmla="*/ 17042 h 81510"/>
                  <a:gd name="connsiteX13" fmla="*/ 22672 w 63542"/>
                  <a:gd name="connsiteY13" fmla="*/ 17042 h 81510"/>
                  <a:gd name="connsiteX14" fmla="*/ 18199 w 63542"/>
                  <a:gd name="connsiteY14" fmla="*/ 21669 h 81510"/>
                  <a:gd name="connsiteX15" fmla="*/ 18199 w 63542"/>
                  <a:gd name="connsiteY15" fmla="*/ 59995 h 81510"/>
                  <a:gd name="connsiteX16" fmla="*/ 22672 w 63542"/>
                  <a:gd name="connsiteY16" fmla="*/ 64468 h 81510"/>
                  <a:gd name="connsiteX17" fmla="*/ 40794 w 63542"/>
                  <a:gd name="connsiteY17" fmla="*/ 64468 h 81510"/>
                  <a:gd name="connsiteX18" fmla="*/ 45421 w 63542"/>
                  <a:gd name="connsiteY18" fmla="*/ 59995 h 81510"/>
                  <a:gd name="connsiteX19" fmla="*/ 45421 w 63542"/>
                  <a:gd name="connsiteY19" fmla="*/ 49816 h 81510"/>
                  <a:gd name="connsiteX20" fmla="*/ 63543 w 63542"/>
                  <a:gd name="connsiteY20" fmla="*/ 49816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42" h="81510">
                    <a:moveTo>
                      <a:pt x="63543" y="49816"/>
                    </a:moveTo>
                    <a:lnTo>
                      <a:pt x="63543" y="66704"/>
                    </a:lnTo>
                    <a:lnTo>
                      <a:pt x="48814" y="81511"/>
                    </a:lnTo>
                    <a:lnTo>
                      <a:pt x="14806" y="81511"/>
                    </a:lnTo>
                    <a:lnTo>
                      <a:pt x="0" y="66704"/>
                    </a:lnTo>
                    <a:lnTo>
                      <a:pt x="0" y="14883"/>
                    </a:lnTo>
                    <a:lnTo>
                      <a:pt x="14806" y="0"/>
                    </a:lnTo>
                    <a:lnTo>
                      <a:pt x="48814" y="0"/>
                    </a:lnTo>
                    <a:lnTo>
                      <a:pt x="63543" y="14883"/>
                    </a:lnTo>
                    <a:lnTo>
                      <a:pt x="63543" y="33159"/>
                    </a:lnTo>
                    <a:lnTo>
                      <a:pt x="45421" y="33159"/>
                    </a:lnTo>
                    <a:lnTo>
                      <a:pt x="45421" y="21669"/>
                    </a:lnTo>
                    <a:lnTo>
                      <a:pt x="40794" y="17042"/>
                    </a:lnTo>
                    <a:lnTo>
                      <a:pt x="22672" y="17042"/>
                    </a:lnTo>
                    <a:lnTo>
                      <a:pt x="18199" y="21669"/>
                    </a:lnTo>
                    <a:lnTo>
                      <a:pt x="18199" y="59995"/>
                    </a:lnTo>
                    <a:lnTo>
                      <a:pt x="22672" y="64468"/>
                    </a:lnTo>
                    <a:lnTo>
                      <a:pt x="40794" y="64468"/>
                    </a:lnTo>
                    <a:lnTo>
                      <a:pt x="45421" y="59995"/>
                    </a:lnTo>
                    <a:lnTo>
                      <a:pt x="45421" y="49816"/>
                    </a:lnTo>
                    <a:lnTo>
                      <a:pt x="63543" y="49816"/>
                    </a:lnTo>
                    <a:close/>
                  </a:path>
                </a:pathLst>
              </a:custGeom>
              <a:grpFill/>
              <a:ln w="7705" cap="flat">
                <a:noFill/>
                <a:prstDash val="solid"/>
                <a:miter/>
              </a:ln>
            </p:spPr>
            <p:txBody>
              <a:bodyPr rtlCol="0" anchor="ctr"/>
              <a:lstStyle/>
              <a:p>
                <a:endParaRPr lang="pl-PL"/>
              </a:p>
            </p:txBody>
          </p:sp>
        </p:grpSp>
        <p:grpSp>
          <p:nvGrpSpPr>
            <p:cNvPr id="6" name="Grupa 5">
              <a:extLst>
                <a:ext uri="{FF2B5EF4-FFF2-40B4-BE49-F238E27FC236}">
                  <a16:creationId xmlns:a16="http://schemas.microsoft.com/office/drawing/2014/main" id="{645433DD-EF50-5581-ADBD-779A974E1414}"/>
                </a:ext>
              </a:extLst>
            </p:cNvPr>
            <p:cNvGrpSpPr/>
            <p:nvPr/>
          </p:nvGrpSpPr>
          <p:grpSpPr>
            <a:xfrm>
              <a:off x="6782436" y="6613430"/>
              <a:ext cx="736310" cy="80830"/>
              <a:chOff x="6096000" y="1613646"/>
              <a:chExt cx="881036" cy="96718"/>
            </a:xfrm>
            <a:solidFill>
              <a:schemeClr val="tx2"/>
            </a:solidFill>
          </p:grpSpPr>
          <p:sp>
            <p:nvSpPr>
              <p:cNvPr id="14" name="Dowolny kształt: kształt 13">
                <a:extLst>
                  <a:ext uri="{FF2B5EF4-FFF2-40B4-BE49-F238E27FC236}">
                    <a16:creationId xmlns:a16="http://schemas.microsoft.com/office/drawing/2014/main" id="{5579E0DC-7B60-6F05-9075-1F1F7E7C392D}"/>
                  </a:ext>
                </a:extLst>
              </p:cNvPr>
              <p:cNvSpPr/>
              <p:nvPr/>
            </p:nvSpPr>
            <p:spPr>
              <a:xfrm>
                <a:off x="6896914" y="1614742"/>
                <a:ext cx="80122" cy="93694"/>
              </a:xfrm>
              <a:custGeom>
                <a:avLst/>
                <a:gdLst>
                  <a:gd name="connsiteX0" fmla="*/ 61769 w 80122"/>
                  <a:gd name="connsiteY0" fmla="*/ 46886 h 93694"/>
                  <a:gd name="connsiteX1" fmla="*/ 31926 w 80122"/>
                  <a:gd name="connsiteY1" fmla="*/ 14960 h 93694"/>
                  <a:gd name="connsiteX2" fmla="*/ 18199 w 80122"/>
                  <a:gd name="connsiteY2" fmla="*/ 14960 h 93694"/>
                  <a:gd name="connsiteX3" fmla="*/ 18199 w 80122"/>
                  <a:gd name="connsiteY3" fmla="*/ 78117 h 93694"/>
                  <a:gd name="connsiteX4" fmla="*/ 31926 w 80122"/>
                  <a:gd name="connsiteY4" fmla="*/ 78117 h 93694"/>
                  <a:gd name="connsiteX5" fmla="*/ 62000 w 80122"/>
                  <a:gd name="connsiteY5" fmla="*/ 46655 h 93694"/>
                  <a:gd name="connsiteX6" fmla="*/ 31926 w 80122"/>
                  <a:gd name="connsiteY6" fmla="*/ 0 h 93694"/>
                  <a:gd name="connsiteX7" fmla="*/ 80122 w 80122"/>
                  <a:gd name="connsiteY7" fmla="*/ 46886 h 93694"/>
                  <a:gd name="connsiteX8" fmla="*/ 31926 w 80122"/>
                  <a:gd name="connsiteY8" fmla="*/ 93695 h 93694"/>
                  <a:gd name="connsiteX9" fmla="*/ 0 w 80122"/>
                  <a:gd name="connsiteY9" fmla="*/ 93695 h 93694"/>
                  <a:gd name="connsiteX10" fmla="*/ 0 w 80122"/>
                  <a:gd name="connsiteY10" fmla="*/ 0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22" h="93694">
                    <a:moveTo>
                      <a:pt x="61769" y="46886"/>
                    </a:moveTo>
                    <a:cubicBezTo>
                      <a:pt x="61769" y="25756"/>
                      <a:pt x="52361" y="14960"/>
                      <a:pt x="31926" y="14960"/>
                    </a:cubicBezTo>
                    <a:lnTo>
                      <a:pt x="18199" y="14960"/>
                    </a:lnTo>
                    <a:lnTo>
                      <a:pt x="18199" y="78117"/>
                    </a:lnTo>
                    <a:lnTo>
                      <a:pt x="31926" y="78117"/>
                    </a:lnTo>
                    <a:cubicBezTo>
                      <a:pt x="52592" y="78117"/>
                      <a:pt x="62000" y="67707"/>
                      <a:pt x="62000" y="46655"/>
                    </a:cubicBezTo>
                    <a:moveTo>
                      <a:pt x="31926" y="0"/>
                    </a:moveTo>
                    <a:cubicBezTo>
                      <a:pt x="63851" y="0"/>
                      <a:pt x="80122" y="19356"/>
                      <a:pt x="80122" y="46886"/>
                    </a:cubicBezTo>
                    <a:cubicBezTo>
                      <a:pt x="80122" y="74416"/>
                      <a:pt x="63851" y="93695"/>
                      <a:pt x="31926" y="93695"/>
                    </a:cubicBezTo>
                    <a:lnTo>
                      <a:pt x="0" y="93695"/>
                    </a:lnTo>
                    <a:lnTo>
                      <a:pt x="0" y="0"/>
                    </a:lnTo>
                    <a:close/>
                  </a:path>
                </a:pathLst>
              </a:custGeom>
              <a:grpFill/>
              <a:ln w="7705" cap="flat">
                <a:noFill/>
                <a:prstDash val="solid"/>
                <a:miter/>
              </a:ln>
            </p:spPr>
            <p:txBody>
              <a:bodyPr rtlCol="0" anchor="ctr"/>
              <a:lstStyle/>
              <a:p>
                <a:endParaRPr lang="pl-PL"/>
              </a:p>
            </p:txBody>
          </p:sp>
          <p:sp>
            <p:nvSpPr>
              <p:cNvPr id="15" name="Dowolny kształt: kształt 14">
                <a:extLst>
                  <a:ext uri="{FF2B5EF4-FFF2-40B4-BE49-F238E27FC236}">
                    <a16:creationId xmlns:a16="http://schemas.microsoft.com/office/drawing/2014/main" id="{4C89C0BD-D5D1-9407-A8D8-9B406B600D6D}"/>
                  </a:ext>
                </a:extLst>
              </p:cNvPr>
              <p:cNvSpPr/>
              <p:nvPr/>
            </p:nvSpPr>
            <p:spPr>
              <a:xfrm>
                <a:off x="6788568"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40023 h 93694"/>
                  <a:gd name="connsiteX8" fmla="*/ 61306 w 68555"/>
                  <a:gd name="connsiteY8" fmla="*/ 40023 h 93694"/>
                  <a:gd name="connsiteX9" fmla="*/ 61306 w 68555"/>
                  <a:gd name="connsiteY9" fmla="*/ 54983 h 93694"/>
                  <a:gd name="connsiteX10" fmla="*/ 18276 w 68555"/>
                  <a:gd name="connsiteY10" fmla="*/ 54983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40023"/>
                    </a:lnTo>
                    <a:lnTo>
                      <a:pt x="61306" y="40023"/>
                    </a:lnTo>
                    <a:lnTo>
                      <a:pt x="61306" y="54983"/>
                    </a:lnTo>
                    <a:lnTo>
                      <a:pt x="18276" y="54983"/>
                    </a:lnTo>
                    <a:lnTo>
                      <a:pt x="18276" y="78117"/>
                    </a:lnTo>
                    <a:lnTo>
                      <a:pt x="68555" y="78117"/>
                    </a:lnTo>
                    <a:close/>
                  </a:path>
                </a:pathLst>
              </a:custGeom>
              <a:grpFill/>
              <a:ln w="7705" cap="flat">
                <a:noFill/>
                <a:prstDash val="solid"/>
                <a:miter/>
              </a:ln>
            </p:spPr>
            <p:txBody>
              <a:bodyPr rtlCol="0" anchor="ctr"/>
              <a:lstStyle/>
              <a:p>
                <a:endParaRPr lang="pl-PL"/>
              </a:p>
            </p:txBody>
          </p:sp>
          <p:sp>
            <p:nvSpPr>
              <p:cNvPr id="16" name="Dowolny kształt: kształt 15">
                <a:extLst>
                  <a:ext uri="{FF2B5EF4-FFF2-40B4-BE49-F238E27FC236}">
                    <a16:creationId xmlns:a16="http://schemas.microsoft.com/office/drawing/2014/main" id="{8D68ECD7-484E-0C7D-F209-1772505DD86D}"/>
                  </a:ext>
                </a:extLst>
              </p:cNvPr>
              <p:cNvSpPr/>
              <p:nvPr/>
            </p:nvSpPr>
            <p:spPr>
              <a:xfrm>
                <a:off x="6658244" y="1614742"/>
                <a:ext cx="98629" cy="95622"/>
              </a:xfrm>
              <a:custGeom>
                <a:avLst/>
                <a:gdLst>
                  <a:gd name="connsiteX0" fmla="*/ 98630 w 98629"/>
                  <a:gd name="connsiteY0" fmla="*/ 0 h 95622"/>
                  <a:gd name="connsiteX1" fmla="*/ 50896 w 98629"/>
                  <a:gd name="connsiteY1" fmla="*/ 95623 h 95622"/>
                  <a:gd name="connsiteX2" fmla="*/ 47503 w 98629"/>
                  <a:gd name="connsiteY2" fmla="*/ 95623 h 95622"/>
                  <a:gd name="connsiteX3" fmla="*/ 0 w 98629"/>
                  <a:gd name="connsiteY3" fmla="*/ 0 h 95622"/>
                  <a:gd name="connsiteX4" fmla="*/ 20898 w 98629"/>
                  <a:gd name="connsiteY4" fmla="*/ 0 h 95622"/>
                  <a:gd name="connsiteX5" fmla="*/ 49508 w 98629"/>
                  <a:gd name="connsiteY5" fmla="*/ 60535 h 95622"/>
                  <a:gd name="connsiteX6" fmla="*/ 49816 w 98629"/>
                  <a:gd name="connsiteY6" fmla="*/ 60535 h 95622"/>
                  <a:gd name="connsiteX7" fmla="*/ 78349 w 98629"/>
                  <a:gd name="connsiteY7" fmla="*/ 0 h 95622"/>
                  <a:gd name="connsiteX8" fmla="*/ 98630 w 98629"/>
                  <a:gd name="connsiteY8" fmla="*/ 0 h 9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29" h="95622">
                    <a:moveTo>
                      <a:pt x="98630" y="0"/>
                    </a:moveTo>
                    <a:lnTo>
                      <a:pt x="50896" y="95623"/>
                    </a:lnTo>
                    <a:lnTo>
                      <a:pt x="47503" y="95623"/>
                    </a:lnTo>
                    <a:lnTo>
                      <a:pt x="0" y="0"/>
                    </a:lnTo>
                    <a:lnTo>
                      <a:pt x="20898" y="0"/>
                    </a:lnTo>
                    <a:lnTo>
                      <a:pt x="49508" y="60535"/>
                    </a:lnTo>
                    <a:lnTo>
                      <a:pt x="49816" y="60535"/>
                    </a:lnTo>
                    <a:lnTo>
                      <a:pt x="78349" y="0"/>
                    </a:lnTo>
                    <a:lnTo>
                      <a:pt x="98630" y="0"/>
                    </a:lnTo>
                    <a:close/>
                  </a:path>
                </a:pathLst>
              </a:custGeom>
              <a:grpFill/>
              <a:ln w="7705" cap="flat">
                <a:noFill/>
                <a:prstDash val="solid"/>
                <a:miter/>
              </a:ln>
            </p:spPr>
            <p:txBody>
              <a:bodyPr rtlCol="0" anchor="ctr"/>
              <a:lstStyle/>
              <a:p>
                <a:endParaRPr lang="pl-PL"/>
              </a:p>
            </p:txBody>
          </p:sp>
          <p:sp>
            <p:nvSpPr>
              <p:cNvPr id="17" name="Dowolny kształt: kształt 16">
                <a:extLst>
                  <a:ext uri="{FF2B5EF4-FFF2-40B4-BE49-F238E27FC236}">
                    <a16:creationId xmlns:a16="http://schemas.microsoft.com/office/drawing/2014/main" id="{1CDDFD37-C33E-C2D5-E2D7-9065C423277E}"/>
                  </a:ext>
                </a:extLst>
              </p:cNvPr>
              <p:cNvSpPr/>
              <p:nvPr/>
            </p:nvSpPr>
            <p:spPr>
              <a:xfrm>
                <a:off x="6556067" y="1614742"/>
                <a:ext cx="82590" cy="95105"/>
              </a:xfrm>
              <a:custGeom>
                <a:avLst/>
                <a:gdLst>
                  <a:gd name="connsiteX0" fmla="*/ 54983 w 82590"/>
                  <a:gd name="connsiteY0" fmla="*/ 29381 h 95105"/>
                  <a:gd name="connsiteX1" fmla="*/ 38172 w 82590"/>
                  <a:gd name="connsiteY1" fmla="*/ 14960 h 95105"/>
                  <a:gd name="connsiteX2" fmla="*/ 18045 w 82590"/>
                  <a:gd name="connsiteY2" fmla="*/ 14960 h 95105"/>
                  <a:gd name="connsiteX3" fmla="*/ 18045 w 82590"/>
                  <a:gd name="connsiteY3" fmla="*/ 45112 h 95105"/>
                  <a:gd name="connsiteX4" fmla="*/ 38172 w 82590"/>
                  <a:gd name="connsiteY4" fmla="*/ 45112 h 95105"/>
                  <a:gd name="connsiteX5" fmla="*/ 54648 w 82590"/>
                  <a:gd name="connsiteY5" fmla="*/ 32547 h 95105"/>
                  <a:gd name="connsiteX6" fmla="*/ 54752 w 82590"/>
                  <a:gd name="connsiteY6" fmla="*/ 29689 h 95105"/>
                  <a:gd name="connsiteX7" fmla="*/ 80971 w 82590"/>
                  <a:gd name="connsiteY7" fmla="*/ 79968 h 95105"/>
                  <a:gd name="connsiteX8" fmla="*/ 82590 w 82590"/>
                  <a:gd name="connsiteY8" fmla="*/ 93772 h 95105"/>
                  <a:gd name="connsiteX9" fmla="*/ 72565 w 82590"/>
                  <a:gd name="connsiteY9" fmla="*/ 95083 h 95105"/>
                  <a:gd name="connsiteX10" fmla="*/ 43184 w 82590"/>
                  <a:gd name="connsiteY10" fmla="*/ 77886 h 95105"/>
                  <a:gd name="connsiteX11" fmla="*/ 34933 w 82590"/>
                  <a:gd name="connsiteY11" fmla="*/ 64391 h 95105"/>
                  <a:gd name="connsiteX12" fmla="*/ 26219 w 82590"/>
                  <a:gd name="connsiteY12" fmla="*/ 59610 h 95105"/>
                  <a:gd name="connsiteX13" fmla="*/ 18045 w 82590"/>
                  <a:gd name="connsiteY13" fmla="*/ 59610 h 95105"/>
                  <a:gd name="connsiteX14" fmla="*/ 18045 w 82590"/>
                  <a:gd name="connsiteY14" fmla="*/ 94003 h 95105"/>
                  <a:gd name="connsiteX15" fmla="*/ 0 w 82590"/>
                  <a:gd name="connsiteY15" fmla="*/ 94003 h 95105"/>
                  <a:gd name="connsiteX16" fmla="*/ 0 w 82590"/>
                  <a:gd name="connsiteY16" fmla="*/ 0 h 95105"/>
                  <a:gd name="connsiteX17" fmla="*/ 38557 w 82590"/>
                  <a:gd name="connsiteY17" fmla="*/ 0 h 95105"/>
                  <a:gd name="connsiteX18" fmla="*/ 73413 w 82590"/>
                  <a:gd name="connsiteY18" fmla="*/ 28764 h 95105"/>
                  <a:gd name="connsiteX19" fmla="*/ 50279 w 82590"/>
                  <a:gd name="connsiteY19" fmla="*/ 56680 h 95105"/>
                  <a:gd name="connsiteX20" fmla="*/ 55137 w 82590"/>
                  <a:gd name="connsiteY20" fmla="*/ 62000 h 95105"/>
                  <a:gd name="connsiteX21" fmla="*/ 60304 w 82590"/>
                  <a:gd name="connsiteY21" fmla="*/ 70483 h 95105"/>
                  <a:gd name="connsiteX22" fmla="*/ 76421 w 82590"/>
                  <a:gd name="connsiteY22" fmla="*/ 80122 h 95105"/>
                  <a:gd name="connsiteX23" fmla="*/ 81433 w 82590"/>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590" h="95105">
                    <a:moveTo>
                      <a:pt x="54983" y="29381"/>
                    </a:moveTo>
                    <a:cubicBezTo>
                      <a:pt x="54983" y="20513"/>
                      <a:pt x="49662" y="14960"/>
                      <a:pt x="38172" y="14960"/>
                    </a:cubicBezTo>
                    <a:lnTo>
                      <a:pt x="18045" y="14960"/>
                    </a:lnTo>
                    <a:lnTo>
                      <a:pt x="18045" y="45112"/>
                    </a:lnTo>
                    <a:lnTo>
                      <a:pt x="38172" y="45112"/>
                    </a:lnTo>
                    <a:cubicBezTo>
                      <a:pt x="46192" y="46192"/>
                      <a:pt x="53568" y="40567"/>
                      <a:pt x="54648" y="32547"/>
                    </a:cubicBezTo>
                    <a:cubicBezTo>
                      <a:pt x="54775" y="31600"/>
                      <a:pt x="54810" y="30643"/>
                      <a:pt x="54752" y="29689"/>
                    </a:cubicBezTo>
                    <a:moveTo>
                      <a:pt x="80971" y="79968"/>
                    </a:moveTo>
                    <a:lnTo>
                      <a:pt x="82590" y="93772"/>
                    </a:lnTo>
                    <a:cubicBezTo>
                      <a:pt x="79324" y="94666"/>
                      <a:pt x="75951" y="95107"/>
                      <a:pt x="72565" y="95083"/>
                    </a:cubicBezTo>
                    <a:cubicBezTo>
                      <a:pt x="60263" y="95543"/>
                      <a:pt x="48807" y="88838"/>
                      <a:pt x="43184" y="77886"/>
                    </a:cubicBezTo>
                    <a:cubicBezTo>
                      <a:pt x="43184" y="77886"/>
                      <a:pt x="36784" y="67167"/>
                      <a:pt x="34933" y="64391"/>
                    </a:cubicBezTo>
                    <a:cubicBezTo>
                      <a:pt x="33203" y="61240"/>
                      <a:pt x="29806" y="59376"/>
                      <a:pt x="26219" y="59610"/>
                    </a:cubicBezTo>
                    <a:lnTo>
                      <a:pt x="18045" y="59610"/>
                    </a:lnTo>
                    <a:lnTo>
                      <a:pt x="18045" y="94003"/>
                    </a:lnTo>
                    <a:lnTo>
                      <a:pt x="0" y="94003"/>
                    </a:lnTo>
                    <a:lnTo>
                      <a:pt x="0" y="0"/>
                    </a:lnTo>
                    <a:lnTo>
                      <a:pt x="38557" y="0"/>
                    </a:lnTo>
                    <a:cubicBezTo>
                      <a:pt x="61692" y="0"/>
                      <a:pt x="73413" y="12030"/>
                      <a:pt x="73413" y="28764"/>
                    </a:cubicBezTo>
                    <a:cubicBezTo>
                      <a:pt x="73715" y="42527"/>
                      <a:pt x="63858" y="54420"/>
                      <a:pt x="50279" y="56680"/>
                    </a:cubicBezTo>
                    <a:cubicBezTo>
                      <a:pt x="52295" y="58044"/>
                      <a:pt x="53960" y="59868"/>
                      <a:pt x="55137" y="62000"/>
                    </a:cubicBezTo>
                    <a:cubicBezTo>
                      <a:pt x="56679" y="64545"/>
                      <a:pt x="58607" y="67784"/>
                      <a:pt x="60304" y="70483"/>
                    </a:cubicBezTo>
                    <a:cubicBezTo>
                      <a:pt x="63129" y="76753"/>
                      <a:pt x="69561" y="80600"/>
                      <a:pt x="76421" y="80122"/>
                    </a:cubicBezTo>
                    <a:cubicBezTo>
                      <a:pt x="78105" y="80186"/>
                      <a:pt x="79790" y="80031"/>
                      <a:pt x="81433" y="79660"/>
                    </a:cubicBezTo>
                  </a:path>
                </a:pathLst>
              </a:custGeom>
              <a:grpFill/>
              <a:ln w="7705" cap="flat">
                <a:noFill/>
                <a:prstDash val="solid"/>
                <a:miter/>
              </a:ln>
            </p:spPr>
            <p:txBody>
              <a:bodyPr rtlCol="0" anchor="ctr"/>
              <a:lstStyle/>
              <a:p>
                <a:endParaRPr lang="pl-PL"/>
              </a:p>
            </p:txBody>
          </p:sp>
          <p:sp>
            <p:nvSpPr>
              <p:cNvPr id="18" name="Dowolny kształt: kształt 17">
                <a:extLst>
                  <a:ext uri="{FF2B5EF4-FFF2-40B4-BE49-F238E27FC236}">
                    <a16:creationId xmlns:a16="http://schemas.microsoft.com/office/drawing/2014/main" id="{F6BC0CA9-5EC1-F294-373B-E3E57BE91A98}"/>
                  </a:ext>
                </a:extLst>
              </p:cNvPr>
              <p:cNvSpPr/>
              <p:nvPr/>
            </p:nvSpPr>
            <p:spPr>
              <a:xfrm>
                <a:off x="6442631"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714 h 93694"/>
                  <a:gd name="connsiteX8" fmla="*/ 61306 w 68555"/>
                  <a:gd name="connsiteY8" fmla="*/ 39714 h 93694"/>
                  <a:gd name="connsiteX9" fmla="*/ 61306 w 68555"/>
                  <a:gd name="connsiteY9" fmla="*/ 54906 h 93694"/>
                  <a:gd name="connsiteX10" fmla="*/ 18276 w 68555"/>
                  <a:gd name="connsiteY10" fmla="*/ 54906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714"/>
                    </a:lnTo>
                    <a:lnTo>
                      <a:pt x="61306" y="39714"/>
                    </a:lnTo>
                    <a:lnTo>
                      <a:pt x="61306" y="54906"/>
                    </a:lnTo>
                    <a:lnTo>
                      <a:pt x="18276" y="54906"/>
                    </a:lnTo>
                    <a:lnTo>
                      <a:pt x="18276" y="78117"/>
                    </a:lnTo>
                    <a:lnTo>
                      <a:pt x="68555" y="78117"/>
                    </a:lnTo>
                    <a:close/>
                  </a:path>
                </a:pathLst>
              </a:custGeom>
              <a:grpFill/>
              <a:ln w="7705" cap="flat">
                <a:noFill/>
                <a:prstDash val="solid"/>
                <a:miter/>
              </a:ln>
            </p:spPr>
            <p:txBody>
              <a:bodyPr rtlCol="0" anchor="ctr"/>
              <a:lstStyle/>
              <a:p>
                <a:endParaRPr lang="pl-PL"/>
              </a:p>
            </p:txBody>
          </p:sp>
          <p:sp>
            <p:nvSpPr>
              <p:cNvPr id="19" name="Dowolny kształt: kształt 18">
                <a:extLst>
                  <a:ext uri="{FF2B5EF4-FFF2-40B4-BE49-F238E27FC236}">
                    <a16:creationId xmlns:a16="http://schemas.microsoft.com/office/drawing/2014/main" id="{6B5F63A1-AC44-DB26-4887-CA9778BAF834}"/>
                  </a:ext>
                </a:extLst>
              </p:cNvPr>
              <p:cNvSpPr/>
              <p:nvPr/>
            </p:nvSpPr>
            <p:spPr>
              <a:xfrm>
                <a:off x="6322563" y="1613646"/>
                <a:ext cx="77037" cy="96453"/>
              </a:xfrm>
              <a:custGeom>
                <a:avLst/>
                <a:gdLst>
                  <a:gd name="connsiteX0" fmla="*/ 74184 w 77037"/>
                  <a:gd name="connsiteY0" fmla="*/ 10966 h 96453"/>
                  <a:gd name="connsiteX1" fmla="*/ 65702 w 77037"/>
                  <a:gd name="connsiteY1" fmla="*/ 22996 h 96453"/>
                  <a:gd name="connsiteX2" fmla="*/ 40023 w 77037"/>
                  <a:gd name="connsiteY2" fmla="*/ 15285 h 96453"/>
                  <a:gd name="connsiteX3" fmla="*/ 22363 w 77037"/>
                  <a:gd name="connsiteY3" fmla="*/ 25387 h 96453"/>
                  <a:gd name="connsiteX4" fmla="*/ 77038 w 77037"/>
                  <a:gd name="connsiteY4" fmla="*/ 65564 h 96453"/>
                  <a:gd name="connsiteX5" fmla="*/ 39329 w 77037"/>
                  <a:gd name="connsiteY5" fmla="*/ 96410 h 96453"/>
                  <a:gd name="connsiteX6" fmla="*/ 0 w 77037"/>
                  <a:gd name="connsiteY6" fmla="*/ 79599 h 96453"/>
                  <a:gd name="connsiteX7" fmla="*/ 9794 w 77037"/>
                  <a:gd name="connsiteY7" fmla="*/ 68263 h 96453"/>
                  <a:gd name="connsiteX8" fmla="*/ 39560 w 77037"/>
                  <a:gd name="connsiteY8" fmla="*/ 81064 h 96453"/>
                  <a:gd name="connsiteX9" fmla="*/ 59841 w 77037"/>
                  <a:gd name="connsiteY9" fmla="*/ 67260 h 96453"/>
                  <a:gd name="connsiteX10" fmla="*/ 3856 w 77037"/>
                  <a:gd name="connsiteY10" fmla="*/ 26544 h 96453"/>
                  <a:gd name="connsiteX11" fmla="*/ 40254 w 77037"/>
                  <a:gd name="connsiteY11" fmla="*/ 16 h 96453"/>
                  <a:gd name="connsiteX12" fmla="*/ 74184 w 77037"/>
                  <a:gd name="connsiteY12" fmla="*/ 10966 h 9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37" h="96453">
                    <a:moveTo>
                      <a:pt x="74184" y="10966"/>
                    </a:moveTo>
                    <a:lnTo>
                      <a:pt x="65702" y="22996"/>
                    </a:lnTo>
                    <a:cubicBezTo>
                      <a:pt x="58125" y="17874"/>
                      <a:pt x="49168" y="15184"/>
                      <a:pt x="40023" y="15285"/>
                    </a:cubicBezTo>
                    <a:cubicBezTo>
                      <a:pt x="26450" y="15285"/>
                      <a:pt x="22363" y="20452"/>
                      <a:pt x="22363" y="25387"/>
                    </a:cubicBezTo>
                    <a:cubicBezTo>
                      <a:pt x="22363" y="42198"/>
                      <a:pt x="77038" y="32404"/>
                      <a:pt x="77038" y="65564"/>
                    </a:cubicBezTo>
                    <a:cubicBezTo>
                      <a:pt x="77038" y="83686"/>
                      <a:pt x="61615" y="96410"/>
                      <a:pt x="39329" y="96410"/>
                    </a:cubicBezTo>
                    <a:cubicBezTo>
                      <a:pt x="24352" y="97039"/>
                      <a:pt x="9895" y="90859"/>
                      <a:pt x="0" y="79599"/>
                    </a:cubicBezTo>
                    <a:lnTo>
                      <a:pt x="9794" y="68263"/>
                    </a:lnTo>
                    <a:cubicBezTo>
                      <a:pt x="17565" y="76395"/>
                      <a:pt x="28311" y="81017"/>
                      <a:pt x="39560" y="81064"/>
                    </a:cubicBezTo>
                    <a:cubicBezTo>
                      <a:pt x="53209" y="81064"/>
                      <a:pt x="59841" y="74509"/>
                      <a:pt x="59841" y="67260"/>
                    </a:cubicBezTo>
                    <a:cubicBezTo>
                      <a:pt x="59841" y="47210"/>
                      <a:pt x="3856" y="60706"/>
                      <a:pt x="3856" y="26544"/>
                    </a:cubicBezTo>
                    <a:cubicBezTo>
                      <a:pt x="3856" y="11506"/>
                      <a:pt x="18893" y="16"/>
                      <a:pt x="40254" y="16"/>
                    </a:cubicBezTo>
                    <a:cubicBezTo>
                      <a:pt x="52478" y="-282"/>
                      <a:pt x="64441" y="3579"/>
                      <a:pt x="74184" y="10966"/>
                    </a:cubicBezTo>
                  </a:path>
                </a:pathLst>
              </a:custGeom>
              <a:grpFill/>
              <a:ln w="7705" cap="flat">
                <a:noFill/>
                <a:prstDash val="solid"/>
                <a:miter/>
              </a:ln>
            </p:spPr>
            <p:txBody>
              <a:bodyPr rtlCol="0" anchor="ctr"/>
              <a:lstStyle/>
              <a:p>
                <a:endParaRPr lang="pl-PL"/>
              </a:p>
            </p:txBody>
          </p:sp>
          <p:sp>
            <p:nvSpPr>
              <p:cNvPr id="20" name="Dowolny kształt: kształt 19">
                <a:extLst>
                  <a:ext uri="{FF2B5EF4-FFF2-40B4-BE49-F238E27FC236}">
                    <a16:creationId xmlns:a16="http://schemas.microsoft.com/office/drawing/2014/main" id="{7D370AF0-2104-3333-5623-3AD97EE3AF00}"/>
                  </a:ext>
                </a:extLst>
              </p:cNvPr>
              <p:cNvSpPr/>
              <p:nvPr/>
            </p:nvSpPr>
            <p:spPr>
              <a:xfrm>
                <a:off x="6216530"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174 h 93694"/>
                  <a:gd name="connsiteX8" fmla="*/ 61306 w 68555"/>
                  <a:gd name="connsiteY8" fmla="*/ 39174 h 93694"/>
                  <a:gd name="connsiteX9" fmla="*/ 61306 w 68555"/>
                  <a:gd name="connsiteY9" fmla="*/ 54135 h 93694"/>
                  <a:gd name="connsiteX10" fmla="*/ 18276 w 68555"/>
                  <a:gd name="connsiteY10" fmla="*/ 54135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174"/>
                    </a:lnTo>
                    <a:lnTo>
                      <a:pt x="61306" y="39174"/>
                    </a:lnTo>
                    <a:lnTo>
                      <a:pt x="61306" y="54135"/>
                    </a:lnTo>
                    <a:lnTo>
                      <a:pt x="18276" y="54135"/>
                    </a:lnTo>
                    <a:lnTo>
                      <a:pt x="18276" y="78117"/>
                    </a:lnTo>
                    <a:lnTo>
                      <a:pt x="68555" y="78117"/>
                    </a:lnTo>
                    <a:close/>
                  </a:path>
                </a:pathLst>
              </a:custGeom>
              <a:grpFill/>
              <a:ln w="7705" cap="flat">
                <a:noFill/>
                <a:prstDash val="solid"/>
                <a:miter/>
              </a:ln>
            </p:spPr>
            <p:txBody>
              <a:bodyPr rtlCol="0" anchor="ctr"/>
              <a:lstStyle/>
              <a:p>
                <a:endParaRPr lang="pl-PL"/>
              </a:p>
            </p:txBody>
          </p:sp>
          <p:sp>
            <p:nvSpPr>
              <p:cNvPr id="21" name="Dowolny kształt: kształt 20">
                <a:extLst>
                  <a:ext uri="{FF2B5EF4-FFF2-40B4-BE49-F238E27FC236}">
                    <a16:creationId xmlns:a16="http://schemas.microsoft.com/office/drawing/2014/main" id="{EA24AD07-59D7-40B9-9532-76D214E8FF0B}"/>
                  </a:ext>
                </a:extLst>
              </p:cNvPr>
              <p:cNvSpPr/>
              <p:nvPr/>
            </p:nvSpPr>
            <p:spPr>
              <a:xfrm>
                <a:off x="6096000" y="1614742"/>
                <a:ext cx="82898" cy="95105"/>
              </a:xfrm>
              <a:custGeom>
                <a:avLst/>
                <a:gdLst>
                  <a:gd name="connsiteX0" fmla="*/ 54983 w 82898"/>
                  <a:gd name="connsiteY0" fmla="*/ 29381 h 95105"/>
                  <a:gd name="connsiteX1" fmla="*/ 38557 w 82898"/>
                  <a:gd name="connsiteY1" fmla="*/ 14960 h 95105"/>
                  <a:gd name="connsiteX2" fmla="*/ 18276 w 82898"/>
                  <a:gd name="connsiteY2" fmla="*/ 14960 h 95105"/>
                  <a:gd name="connsiteX3" fmla="*/ 18276 w 82898"/>
                  <a:gd name="connsiteY3" fmla="*/ 45112 h 95105"/>
                  <a:gd name="connsiteX4" fmla="*/ 38557 w 82898"/>
                  <a:gd name="connsiteY4" fmla="*/ 45112 h 95105"/>
                  <a:gd name="connsiteX5" fmla="*/ 54966 w 82898"/>
                  <a:gd name="connsiteY5" fmla="*/ 32459 h 95105"/>
                  <a:gd name="connsiteX6" fmla="*/ 55060 w 82898"/>
                  <a:gd name="connsiteY6" fmla="*/ 29689 h 95105"/>
                  <a:gd name="connsiteX7" fmla="*/ 81356 w 82898"/>
                  <a:gd name="connsiteY7" fmla="*/ 79968 h 95105"/>
                  <a:gd name="connsiteX8" fmla="*/ 82898 w 82898"/>
                  <a:gd name="connsiteY8" fmla="*/ 93772 h 95105"/>
                  <a:gd name="connsiteX9" fmla="*/ 72874 w 82898"/>
                  <a:gd name="connsiteY9" fmla="*/ 95083 h 95105"/>
                  <a:gd name="connsiteX10" fmla="*/ 43570 w 82898"/>
                  <a:gd name="connsiteY10" fmla="*/ 77886 h 95105"/>
                  <a:gd name="connsiteX11" fmla="*/ 35241 w 82898"/>
                  <a:gd name="connsiteY11" fmla="*/ 64391 h 95105"/>
                  <a:gd name="connsiteX12" fmla="*/ 26528 w 82898"/>
                  <a:gd name="connsiteY12" fmla="*/ 59610 h 95105"/>
                  <a:gd name="connsiteX13" fmla="*/ 18276 w 82898"/>
                  <a:gd name="connsiteY13" fmla="*/ 59610 h 95105"/>
                  <a:gd name="connsiteX14" fmla="*/ 18276 w 82898"/>
                  <a:gd name="connsiteY14" fmla="*/ 94003 h 95105"/>
                  <a:gd name="connsiteX15" fmla="*/ 0 w 82898"/>
                  <a:gd name="connsiteY15" fmla="*/ 94003 h 95105"/>
                  <a:gd name="connsiteX16" fmla="*/ 0 w 82898"/>
                  <a:gd name="connsiteY16" fmla="*/ 0 h 95105"/>
                  <a:gd name="connsiteX17" fmla="*/ 38557 w 82898"/>
                  <a:gd name="connsiteY17" fmla="*/ 0 h 95105"/>
                  <a:gd name="connsiteX18" fmla="*/ 73259 w 82898"/>
                  <a:gd name="connsiteY18" fmla="*/ 28764 h 95105"/>
                  <a:gd name="connsiteX19" fmla="*/ 50125 w 82898"/>
                  <a:gd name="connsiteY19" fmla="*/ 56680 h 95105"/>
                  <a:gd name="connsiteX20" fmla="*/ 54829 w 82898"/>
                  <a:gd name="connsiteY20" fmla="*/ 62000 h 95105"/>
                  <a:gd name="connsiteX21" fmla="*/ 59995 w 82898"/>
                  <a:gd name="connsiteY21" fmla="*/ 70483 h 95105"/>
                  <a:gd name="connsiteX22" fmla="*/ 76112 w 82898"/>
                  <a:gd name="connsiteY22" fmla="*/ 80122 h 95105"/>
                  <a:gd name="connsiteX23" fmla="*/ 81202 w 82898"/>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898" h="95105">
                    <a:moveTo>
                      <a:pt x="54983" y="29381"/>
                    </a:moveTo>
                    <a:cubicBezTo>
                      <a:pt x="54983" y="20513"/>
                      <a:pt x="49662" y="14960"/>
                      <a:pt x="38557" y="14960"/>
                    </a:cubicBezTo>
                    <a:lnTo>
                      <a:pt x="18276" y="14960"/>
                    </a:lnTo>
                    <a:lnTo>
                      <a:pt x="18276" y="45112"/>
                    </a:lnTo>
                    <a:lnTo>
                      <a:pt x="38557" y="45112"/>
                    </a:lnTo>
                    <a:cubicBezTo>
                      <a:pt x="46583" y="46149"/>
                      <a:pt x="53929" y="40484"/>
                      <a:pt x="54966" y="32459"/>
                    </a:cubicBezTo>
                    <a:cubicBezTo>
                      <a:pt x="55085" y="31541"/>
                      <a:pt x="55116" y="30613"/>
                      <a:pt x="55060" y="29689"/>
                    </a:cubicBezTo>
                    <a:moveTo>
                      <a:pt x="81356" y="79968"/>
                    </a:moveTo>
                    <a:lnTo>
                      <a:pt x="82898" y="93772"/>
                    </a:lnTo>
                    <a:cubicBezTo>
                      <a:pt x="79635" y="94677"/>
                      <a:pt x="76260" y="95118"/>
                      <a:pt x="72874" y="95083"/>
                    </a:cubicBezTo>
                    <a:cubicBezTo>
                      <a:pt x="60589" y="95552"/>
                      <a:pt x="49152" y="88840"/>
                      <a:pt x="43570" y="77886"/>
                    </a:cubicBezTo>
                    <a:cubicBezTo>
                      <a:pt x="43570" y="77886"/>
                      <a:pt x="37092" y="67167"/>
                      <a:pt x="35241" y="64391"/>
                    </a:cubicBezTo>
                    <a:cubicBezTo>
                      <a:pt x="33541" y="61212"/>
                      <a:pt x="30123" y="59336"/>
                      <a:pt x="26528" y="59610"/>
                    </a:cubicBezTo>
                    <a:lnTo>
                      <a:pt x="18276" y="59610"/>
                    </a:lnTo>
                    <a:lnTo>
                      <a:pt x="18276" y="94003"/>
                    </a:lnTo>
                    <a:lnTo>
                      <a:pt x="0" y="94003"/>
                    </a:lnTo>
                    <a:lnTo>
                      <a:pt x="0" y="0"/>
                    </a:lnTo>
                    <a:lnTo>
                      <a:pt x="38557" y="0"/>
                    </a:lnTo>
                    <a:cubicBezTo>
                      <a:pt x="61692" y="0"/>
                      <a:pt x="73259" y="12030"/>
                      <a:pt x="73259" y="28764"/>
                    </a:cubicBezTo>
                    <a:cubicBezTo>
                      <a:pt x="73561" y="42527"/>
                      <a:pt x="63704" y="54420"/>
                      <a:pt x="50125" y="56680"/>
                    </a:cubicBezTo>
                    <a:cubicBezTo>
                      <a:pt x="52085" y="58063"/>
                      <a:pt x="53696" y="59885"/>
                      <a:pt x="54829" y="62000"/>
                    </a:cubicBezTo>
                    <a:cubicBezTo>
                      <a:pt x="56371" y="64545"/>
                      <a:pt x="58299" y="67784"/>
                      <a:pt x="59995" y="70483"/>
                    </a:cubicBezTo>
                    <a:cubicBezTo>
                      <a:pt x="62855" y="76722"/>
                      <a:pt x="69263" y="80555"/>
                      <a:pt x="76112" y="80122"/>
                    </a:cubicBezTo>
                    <a:cubicBezTo>
                      <a:pt x="77822" y="80186"/>
                      <a:pt x="79532" y="80031"/>
                      <a:pt x="81202" y="79660"/>
                    </a:cubicBezTo>
                  </a:path>
                </a:pathLst>
              </a:custGeom>
              <a:grpFill/>
              <a:ln w="7705" cap="flat">
                <a:noFill/>
                <a:prstDash val="solid"/>
                <a:miter/>
              </a:ln>
            </p:spPr>
            <p:txBody>
              <a:bodyPr rtlCol="0" anchor="ctr"/>
              <a:lstStyle/>
              <a:p>
                <a:endParaRPr lang="pl-PL"/>
              </a:p>
            </p:txBody>
          </p:sp>
        </p:grpSp>
        <p:grpSp>
          <p:nvGrpSpPr>
            <p:cNvPr id="7" name="Grafika 56">
              <a:extLst>
                <a:ext uri="{FF2B5EF4-FFF2-40B4-BE49-F238E27FC236}">
                  <a16:creationId xmlns:a16="http://schemas.microsoft.com/office/drawing/2014/main" id="{8936E5B4-EBC1-8DA0-961A-921D04A40B9D}"/>
                </a:ext>
              </a:extLst>
            </p:cNvPr>
            <p:cNvGrpSpPr/>
            <p:nvPr/>
          </p:nvGrpSpPr>
          <p:grpSpPr>
            <a:xfrm>
              <a:off x="9198443" y="6612658"/>
              <a:ext cx="416676" cy="82374"/>
              <a:chOff x="8477408" y="1630224"/>
              <a:chExt cx="482208" cy="95329"/>
            </a:xfrm>
            <a:solidFill>
              <a:schemeClr val="tx2"/>
            </a:solidFill>
          </p:grpSpPr>
          <p:sp>
            <p:nvSpPr>
              <p:cNvPr id="8" name="Dowolny kształt: kształt 7">
                <a:extLst>
                  <a:ext uri="{FF2B5EF4-FFF2-40B4-BE49-F238E27FC236}">
                    <a16:creationId xmlns:a16="http://schemas.microsoft.com/office/drawing/2014/main" id="{46B62CB2-BE06-7A14-F939-643938E9132F}"/>
                  </a:ext>
                </a:extLst>
              </p:cNvPr>
              <p:cNvSpPr/>
              <p:nvPr/>
            </p:nvSpPr>
            <p:spPr>
              <a:xfrm>
                <a:off x="8868208" y="1630571"/>
                <a:ext cx="91408" cy="94981"/>
              </a:xfrm>
              <a:custGeom>
                <a:avLst/>
                <a:gdLst>
                  <a:gd name="connsiteX0" fmla="*/ 91408 w 91408"/>
                  <a:gd name="connsiteY0" fmla="*/ 48645 h 94981"/>
                  <a:gd name="connsiteX1" fmla="*/ 85526 w 91408"/>
                  <a:gd name="connsiteY1" fmla="*/ 23702 h 94981"/>
                  <a:gd name="connsiteX2" fmla="*/ 69580 w 91408"/>
                  <a:gd name="connsiteY2" fmla="*/ 6329 h 94981"/>
                  <a:gd name="connsiteX3" fmla="*/ 46511 w 91408"/>
                  <a:gd name="connsiteY3" fmla="*/ 0 h 94981"/>
                  <a:gd name="connsiteX4" fmla="*/ 22982 w 91408"/>
                  <a:gd name="connsiteY4" fmla="*/ 6242 h 94981"/>
                  <a:gd name="connsiteX5" fmla="*/ 6143 w 91408"/>
                  <a:gd name="connsiteY5" fmla="*/ 23255 h 94981"/>
                  <a:gd name="connsiteX6" fmla="*/ 0 w 91408"/>
                  <a:gd name="connsiteY6" fmla="*/ 47404 h 94981"/>
                  <a:gd name="connsiteX7" fmla="*/ 6503 w 91408"/>
                  <a:gd name="connsiteY7" fmla="*/ 71367 h 94981"/>
                  <a:gd name="connsiteX8" fmla="*/ 24050 w 91408"/>
                  <a:gd name="connsiteY8" fmla="*/ 88566 h 94981"/>
                  <a:gd name="connsiteX9" fmla="*/ 48633 w 91408"/>
                  <a:gd name="connsiteY9" fmla="*/ 94982 h 94981"/>
                  <a:gd name="connsiteX10" fmla="*/ 68054 w 91408"/>
                  <a:gd name="connsiteY10" fmla="*/ 91867 h 94981"/>
                  <a:gd name="connsiteX11" fmla="*/ 84980 w 91408"/>
                  <a:gd name="connsiteY11" fmla="*/ 82150 h 94981"/>
                  <a:gd name="connsiteX12" fmla="*/ 71280 w 91408"/>
                  <a:gd name="connsiteY12" fmla="*/ 69319 h 94981"/>
                  <a:gd name="connsiteX13" fmla="*/ 61750 w 91408"/>
                  <a:gd name="connsiteY13" fmla="*/ 75027 h 94981"/>
                  <a:gd name="connsiteX14" fmla="*/ 49539 w 91408"/>
                  <a:gd name="connsiteY14" fmla="*/ 76988 h 94981"/>
                  <a:gd name="connsiteX15" fmla="*/ 36620 w 91408"/>
                  <a:gd name="connsiteY15" fmla="*/ 74134 h 94981"/>
                  <a:gd name="connsiteX16" fmla="*/ 26817 w 91408"/>
                  <a:gd name="connsiteY16" fmla="*/ 66031 h 94981"/>
                  <a:gd name="connsiteX17" fmla="*/ 21382 w 91408"/>
                  <a:gd name="connsiteY17" fmla="*/ 54353 h 94981"/>
                  <a:gd name="connsiteX18" fmla="*/ 91408 w 91408"/>
                  <a:gd name="connsiteY18" fmla="*/ 54353 h 94981"/>
                  <a:gd name="connsiteX19" fmla="*/ 91408 w 91408"/>
                  <a:gd name="connsiteY19" fmla="*/ 48645 h 94981"/>
                  <a:gd name="connsiteX20" fmla="*/ 21208 w 91408"/>
                  <a:gd name="connsiteY20" fmla="*/ 39028 h 94981"/>
                  <a:gd name="connsiteX21" fmla="*/ 26110 w 91408"/>
                  <a:gd name="connsiteY21" fmla="*/ 27623 h 94981"/>
                  <a:gd name="connsiteX22" fmla="*/ 34759 w 91408"/>
                  <a:gd name="connsiteY22" fmla="*/ 20141 h 94981"/>
                  <a:gd name="connsiteX23" fmla="*/ 46163 w 91408"/>
                  <a:gd name="connsiteY23" fmla="*/ 17472 h 94981"/>
                  <a:gd name="connsiteX24" fmla="*/ 57295 w 91408"/>
                  <a:gd name="connsiteY24" fmla="*/ 20240 h 94981"/>
                  <a:gd name="connsiteX25" fmla="*/ 65944 w 91408"/>
                  <a:gd name="connsiteY25" fmla="*/ 27810 h 94981"/>
                  <a:gd name="connsiteX26" fmla="*/ 70759 w 91408"/>
                  <a:gd name="connsiteY26" fmla="*/ 39028 h 94981"/>
                  <a:gd name="connsiteX27" fmla="*/ 21208 w 91408"/>
                  <a:gd name="connsiteY27" fmla="*/ 39028 h 94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08" h="94981">
                    <a:moveTo>
                      <a:pt x="91408" y="48645"/>
                    </a:moveTo>
                    <a:cubicBezTo>
                      <a:pt x="91408" y="39375"/>
                      <a:pt x="89448" y="31061"/>
                      <a:pt x="85526" y="23702"/>
                    </a:cubicBezTo>
                    <a:cubicBezTo>
                      <a:pt x="81605" y="16343"/>
                      <a:pt x="76294" y="10548"/>
                      <a:pt x="69580" y="6329"/>
                    </a:cubicBezTo>
                    <a:cubicBezTo>
                      <a:pt x="62867" y="2122"/>
                      <a:pt x="55173" y="0"/>
                      <a:pt x="46511" y="0"/>
                    </a:cubicBezTo>
                    <a:cubicBezTo>
                      <a:pt x="37961" y="0"/>
                      <a:pt x="30118" y="2085"/>
                      <a:pt x="22982" y="6242"/>
                    </a:cubicBezTo>
                    <a:cubicBezTo>
                      <a:pt x="15859" y="10399"/>
                      <a:pt x="10238" y="16070"/>
                      <a:pt x="6143" y="23255"/>
                    </a:cubicBezTo>
                    <a:cubicBezTo>
                      <a:pt x="2048" y="30440"/>
                      <a:pt x="0" y="38494"/>
                      <a:pt x="0" y="47404"/>
                    </a:cubicBezTo>
                    <a:cubicBezTo>
                      <a:pt x="0" y="56190"/>
                      <a:pt x="2159" y="64182"/>
                      <a:pt x="6503" y="71367"/>
                    </a:cubicBezTo>
                    <a:cubicBezTo>
                      <a:pt x="10834" y="78552"/>
                      <a:pt x="16691" y="84285"/>
                      <a:pt x="24050" y="88566"/>
                    </a:cubicBezTo>
                    <a:cubicBezTo>
                      <a:pt x="31408" y="92847"/>
                      <a:pt x="39611" y="94982"/>
                      <a:pt x="48633" y="94982"/>
                    </a:cubicBezTo>
                    <a:cubicBezTo>
                      <a:pt x="55756" y="94982"/>
                      <a:pt x="62234" y="93939"/>
                      <a:pt x="68054" y="91867"/>
                    </a:cubicBezTo>
                    <a:cubicBezTo>
                      <a:pt x="73874" y="89795"/>
                      <a:pt x="79520" y="86556"/>
                      <a:pt x="84980" y="82150"/>
                    </a:cubicBezTo>
                    <a:lnTo>
                      <a:pt x="71280" y="69319"/>
                    </a:lnTo>
                    <a:cubicBezTo>
                      <a:pt x="68662" y="71813"/>
                      <a:pt x="65485" y="73712"/>
                      <a:pt x="61750" y="75027"/>
                    </a:cubicBezTo>
                    <a:cubicBezTo>
                      <a:pt x="58002" y="76330"/>
                      <a:pt x="53932" y="76988"/>
                      <a:pt x="49539" y="76988"/>
                    </a:cubicBezTo>
                    <a:cubicBezTo>
                      <a:pt x="44910" y="76988"/>
                      <a:pt x="40604" y="76033"/>
                      <a:pt x="36620" y="74134"/>
                    </a:cubicBezTo>
                    <a:cubicBezTo>
                      <a:pt x="32637" y="72235"/>
                      <a:pt x="29373" y="69530"/>
                      <a:pt x="26817" y="66031"/>
                    </a:cubicBezTo>
                    <a:cubicBezTo>
                      <a:pt x="24261" y="62531"/>
                      <a:pt x="22449" y="58635"/>
                      <a:pt x="21382" y="54353"/>
                    </a:cubicBezTo>
                    <a:lnTo>
                      <a:pt x="91408" y="54353"/>
                    </a:lnTo>
                    <a:lnTo>
                      <a:pt x="91408" y="48645"/>
                    </a:lnTo>
                    <a:close/>
                    <a:moveTo>
                      <a:pt x="21208" y="39028"/>
                    </a:moveTo>
                    <a:cubicBezTo>
                      <a:pt x="22163" y="34635"/>
                      <a:pt x="23789" y="30825"/>
                      <a:pt x="26110" y="27623"/>
                    </a:cubicBezTo>
                    <a:cubicBezTo>
                      <a:pt x="28430" y="24422"/>
                      <a:pt x="31309" y="21915"/>
                      <a:pt x="34759" y="20141"/>
                    </a:cubicBezTo>
                    <a:cubicBezTo>
                      <a:pt x="38196" y="18354"/>
                      <a:pt x="42006" y="17472"/>
                      <a:pt x="46163" y="17472"/>
                    </a:cubicBezTo>
                    <a:cubicBezTo>
                      <a:pt x="50196" y="17472"/>
                      <a:pt x="53919" y="18391"/>
                      <a:pt x="57295" y="20240"/>
                    </a:cubicBezTo>
                    <a:cubicBezTo>
                      <a:pt x="60682" y="22076"/>
                      <a:pt x="63561" y="24608"/>
                      <a:pt x="65944" y="27810"/>
                    </a:cubicBezTo>
                    <a:cubicBezTo>
                      <a:pt x="68314" y="31011"/>
                      <a:pt x="69928" y="34759"/>
                      <a:pt x="70759" y="39028"/>
                    </a:cubicBezTo>
                    <a:lnTo>
                      <a:pt x="21208" y="39028"/>
                    </a:lnTo>
                    <a:close/>
                  </a:path>
                </a:pathLst>
              </a:custGeom>
              <a:grpFill/>
              <a:ln w="1232" cap="flat">
                <a:noFill/>
                <a:prstDash val="solid"/>
                <a:miter/>
              </a:ln>
            </p:spPr>
            <p:txBody>
              <a:bodyPr rtlCol="0" anchor="ctr"/>
              <a:lstStyle/>
              <a:p>
                <a:endParaRPr lang="pl-PL"/>
              </a:p>
            </p:txBody>
          </p:sp>
          <p:sp>
            <p:nvSpPr>
              <p:cNvPr id="9" name="Dowolny kształt: kształt 8">
                <a:extLst>
                  <a:ext uri="{FF2B5EF4-FFF2-40B4-BE49-F238E27FC236}">
                    <a16:creationId xmlns:a16="http://schemas.microsoft.com/office/drawing/2014/main" id="{4775E564-5A7F-82FC-3446-C0BD671C26D2}"/>
                  </a:ext>
                </a:extLst>
              </p:cNvPr>
              <p:cNvSpPr/>
              <p:nvPr userDrawn="1"/>
            </p:nvSpPr>
            <p:spPr>
              <a:xfrm>
                <a:off x="8779120" y="1630372"/>
                <a:ext cx="80550" cy="95155"/>
              </a:xfrm>
              <a:custGeom>
                <a:avLst/>
                <a:gdLst>
                  <a:gd name="connsiteX0" fmla="*/ 73415 w 80550"/>
                  <a:gd name="connsiteY0" fmla="*/ 47962 h 95155"/>
                  <a:gd name="connsiteX1" fmla="*/ 52740 w 80550"/>
                  <a:gd name="connsiteY1" fmla="*/ 39586 h 95155"/>
                  <a:gd name="connsiteX2" fmla="*/ 35454 w 80550"/>
                  <a:gd name="connsiteY2" fmla="*/ 36918 h 95155"/>
                  <a:gd name="connsiteX3" fmla="*/ 24943 w 80550"/>
                  <a:gd name="connsiteY3" fmla="*/ 33530 h 95155"/>
                  <a:gd name="connsiteX4" fmla="*/ 21729 w 80550"/>
                  <a:gd name="connsiteY4" fmla="*/ 26755 h 95155"/>
                  <a:gd name="connsiteX5" fmla="*/ 26271 w 80550"/>
                  <a:gd name="connsiteY5" fmla="*/ 19086 h 95155"/>
                  <a:gd name="connsiteX6" fmla="*/ 37948 w 80550"/>
                  <a:gd name="connsiteY6" fmla="*/ 16232 h 95155"/>
                  <a:gd name="connsiteX7" fmla="*/ 52120 w 80550"/>
                  <a:gd name="connsiteY7" fmla="*/ 18453 h 95155"/>
                  <a:gd name="connsiteX8" fmla="*/ 66639 w 80550"/>
                  <a:gd name="connsiteY8" fmla="*/ 25315 h 95155"/>
                  <a:gd name="connsiteX9" fmla="*/ 77150 w 80550"/>
                  <a:gd name="connsiteY9" fmla="*/ 11590 h 95155"/>
                  <a:gd name="connsiteX10" fmla="*/ 59330 w 80550"/>
                  <a:gd name="connsiteY10" fmla="*/ 2854 h 95155"/>
                  <a:gd name="connsiteX11" fmla="*/ 39909 w 80550"/>
                  <a:gd name="connsiteY11" fmla="*/ 0 h 95155"/>
                  <a:gd name="connsiteX12" fmla="*/ 20128 w 80550"/>
                  <a:gd name="connsiteY12" fmla="*/ 3475 h 95155"/>
                  <a:gd name="connsiteX13" fmla="*/ 7210 w 80550"/>
                  <a:gd name="connsiteY13" fmla="*/ 13365 h 95155"/>
                  <a:gd name="connsiteX14" fmla="*/ 2668 w 80550"/>
                  <a:gd name="connsiteY14" fmla="*/ 28331 h 95155"/>
                  <a:gd name="connsiteX15" fmla="*/ 9704 w 80550"/>
                  <a:gd name="connsiteY15" fmla="*/ 46064 h 95155"/>
                  <a:gd name="connsiteX16" fmla="*/ 30292 w 80550"/>
                  <a:gd name="connsiteY16" fmla="*/ 54701 h 95155"/>
                  <a:gd name="connsiteX17" fmla="*/ 47578 w 80550"/>
                  <a:gd name="connsiteY17" fmla="*/ 57195 h 95155"/>
                  <a:gd name="connsiteX18" fmla="*/ 57382 w 80550"/>
                  <a:gd name="connsiteY18" fmla="*/ 60583 h 95155"/>
                  <a:gd name="connsiteX19" fmla="*/ 60583 w 80550"/>
                  <a:gd name="connsiteY19" fmla="*/ 67358 h 95155"/>
                  <a:gd name="connsiteX20" fmla="*/ 55148 w 80550"/>
                  <a:gd name="connsiteY20" fmla="*/ 75648 h 95155"/>
                  <a:gd name="connsiteX21" fmla="*/ 40802 w 80550"/>
                  <a:gd name="connsiteY21" fmla="*/ 78763 h 95155"/>
                  <a:gd name="connsiteX22" fmla="*/ 25923 w 80550"/>
                  <a:gd name="connsiteY22" fmla="*/ 76095 h 95155"/>
                  <a:gd name="connsiteX23" fmla="*/ 11044 w 80550"/>
                  <a:gd name="connsiteY23" fmla="*/ 67718 h 95155"/>
                  <a:gd name="connsiteX24" fmla="*/ 0 w 80550"/>
                  <a:gd name="connsiteY24" fmla="*/ 82150 h 95155"/>
                  <a:gd name="connsiteX25" fmla="*/ 18267 w 80550"/>
                  <a:gd name="connsiteY25" fmla="*/ 91768 h 95155"/>
                  <a:gd name="connsiteX26" fmla="*/ 41162 w 80550"/>
                  <a:gd name="connsiteY26" fmla="*/ 95156 h 95155"/>
                  <a:gd name="connsiteX27" fmla="*/ 61390 w 80550"/>
                  <a:gd name="connsiteY27" fmla="*/ 91234 h 95155"/>
                  <a:gd name="connsiteX28" fmla="*/ 75375 w 80550"/>
                  <a:gd name="connsiteY28" fmla="*/ 80637 h 95155"/>
                  <a:gd name="connsiteX29" fmla="*/ 80550 w 80550"/>
                  <a:gd name="connsiteY29" fmla="*/ 65398 h 95155"/>
                  <a:gd name="connsiteX30" fmla="*/ 73415 w 80550"/>
                  <a:gd name="connsiteY30" fmla="*/ 47962 h 9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550" h="95155">
                    <a:moveTo>
                      <a:pt x="73415" y="47962"/>
                    </a:moveTo>
                    <a:cubicBezTo>
                      <a:pt x="68662" y="43570"/>
                      <a:pt x="61774" y="40777"/>
                      <a:pt x="52740" y="39586"/>
                    </a:cubicBezTo>
                    <a:lnTo>
                      <a:pt x="35454" y="36918"/>
                    </a:lnTo>
                    <a:cubicBezTo>
                      <a:pt x="30577" y="36211"/>
                      <a:pt x="27078" y="35081"/>
                      <a:pt x="24943" y="33530"/>
                    </a:cubicBezTo>
                    <a:cubicBezTo>
                      <a:pt x="22809" y="31992"/>
                      <a:pt x="21729" y="29733"/>
                      <a:pt x="21729" y="26755"/>
                    </a:cubicBezTo>
                    <a:cubicBezTo>
                      <a:pt x="21729" y="23541"/>
                      <a:pt x="23243" y="20997"/>
                      <a:pt x="26271" y="19086"/>
                    </a:cubicBezTo>
                    <a:cubicBezTo>
                      <a:pt x="29299" y="17187"/>
                      <a:pt x="33183" y="16232"/>
                      <a:pt x="37948" y="16232"/>
                    </a:cubicBezTo>
                    <a:cubicBezTo>
                      <a:pt x="42701" y="16232"/>
                      <a:pt x="47417" y="16976"/>
                      <a:pt x="52120" y="18453"/>
                    </a:cubicBezTo>
                    <a:cubicBezTo>
                      <a:pt x="56811" y="19942"/>
                      <a:pt x="61650" y="22225"/>
                      <a:pt x="66639" y="25315"/>
                    </a:cubicBezTo>
                    <a:lnTo>
                      <a:pt x="77150" y="11590"/>
                    </a:lnTo>
                    <a:cubicBezTo>
                      <a:pt x="71566" y="7669"/>
                      <a:pt x="65621" y="4765"/>
                      <a:pt x="59330" y="2854"/>
                    </a:cubicBezTo>
                    <a:cubicBezTo>
                      <a:pt x="53038" y="956"/>
                      <a:pt x="46560" y="0"/>
                      <a:pt x="39909" y="0"/>
                    </a:cubicBezTo>
                    <a:cubicBezTo>
                      <a:pt x="32302" y="0"/>
                      <a:pt x="25712" y="1154"/>
                      <a:pt x="20128" y="3475"/>
                    </a:cubicBezTo>
                    <a:cubicBezTo>
                      <a:pt x="14544" y="5795"/>
                      <a:pt x="10238" y="9084"/>
                      <a:pt x="7210" y="13365"/>
                    </a:cubicBezTo>
                    <a:cubicBezTo>
                      <a:pt x="4182" y="17646"/>
                      <a:pt x="2668" y="22635"/>
                      <a:pt x="2668" y="28331"/>
                    </a:cubicBezTo>
                    <a:cubicBezTo>
                      <a:pt x="2668" y="35702"/>
                      <a:pt x="5013" y="41609"/>
                      <a:pt x="9704" y="46064"/>
                    </a:cubicBezTo>
                    <a:cubicBezTo>
                      <a:pt x="14395" y="50519"/>
                      <a:pt x="21257" y="53398"/>
                      <a:pt x="30292" y="54701"/>
                    </a:cubicBezTo>
                    <a:lnTo>
                      <a:pt x="47578" y="57195"/>
                    </a:lnTo>
                    <a:cubicBezTo>
                      <a:pt x="51971" y="57791"/>
                      <a:pt x="55235" y="58920"/>
                      <a:pt x="57382" y="60583"/>
                    </a:cubicBezTo>
                    <a:cubicBezTo>
                      <a:pt x="59516" y="62246"/>
                      <a:pt x="60583" y="64504"/>
                      <a:pt x="60583" y="67358"/>
                    </a:cubicBezTo>
                    <a:cubicBezTo>
                      <a:pt x="60583" y="70808"/>
                      <a:pt x="58771" y="73563"/>
                      <a:pt x="55148" y="75648"/>
                    </a:cubicBezTo>
                    <a:cubicBezTo>
                      <a:pt x="51524" y="77733"/>
                      <a:pt x="46747" y="78763"/>
                      <a:pt x="40802" y="78763"/>
                    </a:cubicBezTo>
                    <a:cubicBezTo>
                      <a:pt x="35814" y="78763"/>
                      <a:pt x="30850" y="77869"/>
                      <a:pt x="25923" y="76095"/>
                    </a:cubicBezTo>
                    <a:cubicBezTo>
                      <a:pt x="20997" y="74308"/>
                      <a:pt x="16033" y="71516"/>
                      <a:pt x="11044" y="67718"/>
                    </a:cubicBezTo>
                    <a:lnTo>
                      <a:pt x="0" y="82150"/>
                    </a:lnTo>
                    <a:cubicBezTo>
                      <a:pt x="5113" y="86308"/>
                      <a:pt x="11193" y="89522"/>
                      <a:pt x="18267" y="91768"/>
                    </a:cubicBezTo>
                    <a:cubicBezTo>
                      <a:pt x="25328" y="94026"/>
                      <a:pt x="32972" y="95156"/>
                      <a:pt x="41162" y="95156"/>
                    </a:cubicBezTo>
                    <a:cubicBezTo>
                      <a:pt x="48757" y="95156"/>
                      <a:pt x="55508" y="93853"/>
                      <a:pt x="61390" y="91234"/>
                    </a:cubicBezTo>
                    <a:cubicBezTo>
                      <a:pt x="67272" y="88628"/>
                      <a:pt x="71925" y="85079"/>
                      <a:pt x="75375" y="80637"/>
                    </a:cubicBezTo>
                    <a:cubicBezTo>
                      <a:pt x="78825" y="76182"/>
                      <a:pt x="80550" y="71106"/>
                      <a:pt x="80550" y="65398"/>
                    </a:cubicBezTo>
                    <a:cubicBezTo>
                      <a:pt x="80550" y="58175"/>
                      <a:pt x="78167" y="52355"/>
                      <a:pt x="73415" y="47962"/>
                    </a:cubicBezTo>
                    <a:close/>
                  </a:path>
                </a:pathLst>
              </a:custGeom>
              <a:grpFill/>
              <a:ln w="1232" cap="flat">
                <a:noFill/>
                <a:prstDash val="solid"/>
                <a:miter/>
              </a:ln>
            </p:spPr>
            <p:txBody>
              <a:bodyPr rtlCol="0" anchor="ctr"/>
              <a:lstStyle/>
              <a:p>
                <a:endParaRPr lang="pl-PL"/>
              </a:p>
            </p:txBody>
          </p:sp>
          <p:sp>
            <p:nvSpPr>
              <p:cNvPr id="10" name="Dowolny kształt: kształt 9">
                <a:extLst>
                  <a:ext uri="{FF2B5EF4-FFF2-40B4-BE49-F238E27FC236}">
                    <a16:creationId xmlns:a16="http://schemas.microsoft.com/office/drawing/2014/main" id="{33BC99E9-01F8-3C2A-88D5-F8736292A543}"/>
                  </a:ext>
                </a:extLst>
              </p:cNvPr>
              <p:cNvSpPr/>
              <p:nvPr/>
            </p:nvSpPr>
            <p:spPr>
              <a:xfrm>
                <a:off x="8684883" y="1631998"/>
                <a:ext cx="83739" cy="93542"/>
              </a:xfrm>
              <a:custGeom>
                <a:avLst/>
                <a:gdLst>
                  <a:gd name="connsiteX0" fmla="*/ 62705 w 83739"/>
                  <a:gd name="connsiteY0" fmla="*/ 52244 h 93542"/>
                  <a:gd name="connsiteX1" fmla="*/ 60136 w 83739"/>
                  <a:gd name="connsiteY1" fmla="*/ 64331 h 93542"/>
                  <a:gd name="connsiteX2" fmla="*/ 52902 w 83739"/>
                  <a:gd name="connsiteY2" fmla="*/ 72273 h 93542"/>
                  <a:gd name="connsiteX3" fmla="*/ 41808 w 83739"/>
                  <a:gd name="connsiteY3" fmla="*/ 75015 h 93542"/>
                  <a:gd name="connsiteX4" fmla="*/ 30776 w 83739"/>
                  <a:gd name="connsiteY4" fmla="*/ 72273 h 93542"/>
                  <a:gd name="connsiteX5" fmla="*/ 23541 w 83739"/>
                  <a:gd name="connsiteY5" fmla="*/ 64331 h 93542"/>
                  <a:gd name="connsiteX6" fmla="*/ 21034 w 83739"/>
                  <a:gd name="connsiteY6" fmla="*/ 52244 h 93542"/>
                  <a:gd name="connsiteX7" fmla="*/ 21034 w 83739"/>
                  <a:gd name="connsiteY7" fmla="*/ 0 h 93542"/>
                  <a:gd name="connsiteX8" fmla="*/ 0 w 83739"/>
                  <a:gd name="connsiteY8" fmla="*/ 0 h 93542"/>
                  <a:gd name="connsiteX9" fmla="*/ 0 w 83739"/>
                  <a:gd name="connsiteY9" fmla="*/ 50779 h 93542"/>
                  <a:gd name="connsiteX10" fmla="*/ 5100 w 83739"/>
                  <a:gd name="connsiteY10" fmla="*/ 73402 h 93542"/>
                  <a:gd name="connsiteX11" fmla="*/ 19657 w 83739"/>
                  <a:gd name="connsiteY11" fmla="*/ 88306 h 93542"/>
                  <a:gd name="connsiteX12" fmla="*/ 41795 w 83739"/>
                  <a:gd name="connsiteY12" fmla="*/ 93542 h 93542"/>
                  <a:gd name="connsiteX13" fmla="*/ 64008 w 83739"/>
                  <a:gd name="connsiteY13" fmla="*/ 88306 h 93542"/>
                  <a:gd name="connsiteX14" fmla="*/ 78565 w 83739"/>
                  <a:gd name="connsiteY14" fmla="*/ 73402 h 93542"/>
                  <a:gd name="connsiteX15" fmla="*/ 83739 w 83739"/>
                  <a:gd name="connsiteY15" fmla="*/ 50779 h 93542"/>
                  <a:gd name="connsiteX16" fmla="*/ 83739 w 83739"/>
                  <a:gd name="connsiteY16" fmla="*/ 0 h 93542"/>
                  <a:gd name="connsiteX17" fmla="*/ 62705 w 83739"/>
                  <a:gd name="connsiteY17" fmla="*/ 0 h 93542"/>
                  <a:gd name="connsiteX18" fmla="*/ 62705 w 83739"/>
                  <a:gd name="connsiteY18" fmla="*/ 52244 h 9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39" h="93542">
                    <a:moveTo>
                      <a:pt x="62705" y="52244"/>
                    </a:moveTo>
                    <a:cubicBezTo>
                      <a:pt x="62705" y="56835"/>
                      <a:pt x="61849" y="60868"/>
                      <a:pt x="60136" y="64331"/>
                    </a:cubicBezTo>
                    <a:cubicBezTo>
                      <a:pt x="58424" y="67793"/>
                      <a:pt x="56004" y="70448"/>
                      <a:pt x="52902" y="72273"/>
                    </a:cubicBezTo>
                    <a:cubicBezTo>
                      <a:pt x="49787" y="74109"/>
                      <a:pt x="46089" y="75015"/>
                      <a:pt x="41808" y="75015"/>
                    </a:cubicBezTo>
                    <a:cubicBezTo>
                      <a:pt x="37601" y="75015"/>
                      <a:pt x="33928" y="74097"/>
                      <a:pt x="30776" y="72273"/>
                    </a:cubicBezTo>
                    <a:cubicBezTo>
                      <a:pt x="27624" y="70448"/>
                      <a:pt x="25216" y="67793"/>
                      <a:pt x="23541" y="64331"/>
                    </a:cubicBezTo>
                    <a:cubicBezTo>
                      <a:pt x="21866" y="60868"/>
                      <a:pt x="21034" y="56835"/>
                      <a:pt x="21034" y="52244"/>
                    </a:cubicBezTo>
                    <a:lnTo>
                      <a:pt x="21034" y="0"/>
                    </a:lnTo>
                    <a:lnTo>
                      <a:pt x="0" y="0"/>
                    </a:lnTo>
                    <a:lnTo>
                      <a:pt x="0" y="50779"/>
                    </a:lnTo>
                    <a:cubicBezTo>
                      <a:pt x="0" y="59429"/>
                      <a:pt x="1700" y="66974"/>
                      <a:pt x="5100" y="73402"/>
                    </a:cubicBezTo>
                    <a:cubicBezTo>
                      <a:pt x="8500" y="79842"/>
                      <a:pt x="13353" y="84806"/>
                      <a:pt x="19657" y="88306"/>
                    </a:cubicBezTo>
                    <a:cubicBezTo>
                      <a:pt x="25961" y="91805"/>
                      <a:pt x="33332" y="93542"/>
                      <a:pt x="41795" y="93542"/>
                    </a:cubicBezTo>
                    <a:cubicBezTo>
                      <a:pt x="50358" y="93542"/>
                      <a:pt x="57754" y="91793"/>
                      <a:pt x="64008" y="88306"/>
                    </a:cubicBezTo>
                    <a:cubicBezTo>
                      <a:pt x="70263" y="84806"/>
                      <a:pt x="75115" y="79842"/>
                      <a:pt x="78565" y="73402"/>
                    </a:cubicBezTo>
                    <a:cubicBezTo>
                      <a:pt x="82014" y="66961"/>
                      <a:pt x="83739" y="59416"/>
                      <a:pt x="83739" y="50779"/>
                    </a:cubicBezTo>
                    <a:lnTo>
                      <a:pt x="83739" y="0"/>
                    </a:lnTo>
                    <a:lnTo>
                      <a:pt x="62705" y="0"/>
                    </a:lnTo>
                    <a:lnTo>
                      <a:pt x="62705" y="52244"/>
                    </a:lnTo>
                    <a:close/>
                  </a:path>
                </a:pathLst>
              </a:custGeom>
              <a:grpFill/>
              <a:ln w="1232" cap="flat">
                <a:noFill/>
                <a:prstDash val="solid"/>
                <a:miter/>
              </a:ln>
            </p:spPr>
            <p:txBody>
              <a:bodyPr rtlCol="0" anchor="ctr"/>
              <a:lstStyle/>
              <a:p>
                <a:endParaRPr lang="pl-PL"/>
              </a:p>
            </p:txBody>
          </p:sp>
          <p:sp>
            <p:nvSpPr>
              <p:cNvPr id="12" name="Dowolny kształt: kształt 11">
                <a:extLst>
                  <a:ext uri="{FF2B5EF4-FFF2-40B4-BE49-F238E27FC236}">
                    <a16:creationId xmlns:a16="http://schemas.microsoft.com/office/drawing/2014/main" id="{58B28E14-8C6A-E7EA-EEDA-8054CB88CC8F}"/>
                  </a:ext>
                </a:extLst>
              </p:cNvPr>
              <p:cNvSpPr/>
              <p:nvPr/>
            </p:nvSpPr>
            <p:spPr>
              <a:xfrm>
                <a:off x="8574959" y="1630224"/>
                <a:ext cx="96756" cy="95329"/>
              </a:xfrm>
              <a:custGeom>
                <a:avLst/>
                <a:gdLst>
                  <a:gd name="connsiteX0" fmla="*/ 72968 w 96756"/>
                  <a:gd name="connsiteY0" fmla="*/ 6416 h 95329"/>
                  <a:gd name="connsiteX1" fmla="*/ 48471 w 96756"/>
                  <a:gd name="connsiteY1" fmla="*/ 0 h 95329"/>
                  <a:gd name="connsiteX2" fmla="*/ 23789 w 96756"/>
                  <a:gd name="connsiteY2" fmla="*/ 6416 h 95329"/>
                  <a:gd name="connsiteX3" fmla="*/ 6416 w 96756"/>
                  <a:gd name="connsiteY3" fmla="*/ 23516 h 95329"/>
                  <a:gd name="connsiteX4" fmla="*/ 0 w 96756"/>
                  <a:gd name="connsiteY4" fmla="*/ 47752 h 95329"/>
                  <a:gd name="connsiteX5" fmla="*/ 6416 w 96756"/>
                  <a:gd name="connsiteY5" fmla="*/ 71888 h 95329"/>
                  <a:gd name="connsiteX6" fmla="*/ 23789 w 96756"/>
                  <a:gd name="connsiteY6" fmla="*/ 89000 h 95329"/>
                  <a:gd name="connsiteX7" fmla="*/ 48471 w 96756"/>
                  <a:gd name="connsiteY7" fmla="*/ 95329 h 95329"/>
                  <a:gd name="connsiteX8" fmla="*/ 72968 w 96756"/>
                  <a:gd name="connsiteY8" fmla="*/ 89000 h 95329"/>
                  <a:gd name="connsiteX9" fmla="*/ 90341 w 96756"/>
                  <a:gd name="connsiteY9" fmla="*/ 71888 h 95329"/>
                  <a:gd name="connsiteX10" fmla="*/ 96757 w 96756"/>
                  <a:gd name="connsiteY10" fmla="*/ 47752 h 95329"/>
                  <a:gd name="connsiteX11" fmla="*/ 90341 w 96756"/>
                  <a:gd name="connsiteY11" fmla="*/ 23516 h 95329"/>
                  <a:gd name="connsiteX12" fmla="*/ 72968 w 96756"/>
                  <a:gd name="connsiteY12" fmla="*/ 6416 h 95329"/>
                  <a:gd name="connsiteX13" fmla="*/ 72608 w 96756"/>
                  <a:gd name="connsiteY13" fmla="*/ 62531 h 95329"/>
                  <a:gd name="connsiteX14" fmla="*/ 62544 w 96756"/>
                  <a:gd name="connsiteY14" fmla="*/ 73042 h 95329"/>
                  <a:gd name="connsiteX15" fmla="*/ 48285 w 96756"/>
                  <a:gd name="connsiteY15" fmla="*/ 76963 h 95329"/>
                  <a:gd name="connsiteX16" fmla="*/ 34300 w 96756"/>
                  <a:gd name="connsiteY16" fmla="*/ 73042 h 95329"/>
                  <a:gd name="connsiteX17" fmla="*/ 24236 w 96756"/>
                  <a:gd name="connsiteY17" fmla="*/ 62531 h 95329"/>
                  <a:gd name="connsiteX18" fmla="*/ 20500 w 96756"/>
                  <a:gd name="connsiteY18" fmla="*/ 47565 h 95329"/>
                  <a:gd name="connsiteX19" fmla="*/ 24236 w 96756"/>
                  <a:gd name="connsiteY19" fmla="*/ 32773 h 95329"/>
                  <a:gd name="connsiteX20" fmla="*/ 34300 w 96756"/>
                  <a:gd name="connsiteY20" fmla="*/ 22349 h 95329"/>
                  <a:gd name="connsiteX21" fmla="*/ 48471 w 96756"/>
                  <a:gd name="connsiteY21" fmla="*/ 18515 h 95329"/>
                  <a:gd name="connsiteX22" fmla="*/ 62643 w 96756"/>
                  <a:gd name="connsiteY22" fmla="*/ 22349 h 95329"/>
                  <a:gd name="connsiteX23" fmla="*/ 72620 w 96756"/>
                  <a:gd name="connsiteY23" fmla="*/ 32773 h 95329"/>
                  <a:gd name="connsiteX24" fmla="*/ 76269 w 96756"/>
                  <a:gd name="connsiteY24" fmla="*/ 47565 h 95329"/>
                  <a:gd name="connsiteX25" fmla="*/ 72608 w 96756"/>
                  <a:gd name="connsiteY25" fmla="*/ 62531 h 9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756" h="95329">
                    <a:moveTo>
                      <a:pt x="72968" y="6416"/>
                    </a:moveTo>
                    <a:cubicBezTo>
                      <a:pt x="65659" y="2134"/>
                      <a:pt x="57493" y="0"/>
                      <a:pt x="48471" y="0"/>
                    </a:cubicBezTo>
                    <a:cubicBezTo>
                      <a:pt x="39326" y="0"/>
                      <a:pt x="31098" y="2134"/>
                      <a:pt x="23789" y="6416"/>
                    </a:cubicBezTo>
                    <a:cubicBezTo>
                      <a:pt x="16480" y="10685"/>
                      <a:pt x="10697" y="16393"/>
                      <a:pt x="6416" y="23516"/>
                    </a:cubicBezTo>
                    <a:cubicBezTo>
                      <a:pt x="2134" y="30639"/>
                      <a:pt x="0" y="38717"/>
                      <a:pt x="0" y="47752"/>
                    </a:cubicBezTo>
                    <a:cubicBezTo>
                      <a:pt x="0" y="56661"/>
                      <a:pt x="2134" y="64715"/>
                      <a:pt x="6416" y="71888"/>
                    </a:cubicBezTo>
                    <a:cubicBezTo>
                      <a:pt x="10697" y="79073"/>
                      <a:pt x="16480" y="84781"/>
                      <a:pt x="23789" y="89000"/>
                    </a:cubicBezTo>
                    <a:cubicBezTo>
                      <a:pt x="31098" y="93220"/>
                      <a:pt x="39326" y="95329"/>
                      <a:pt x="48471" y="95329"/>
                    </a:cubicBezTo>
                    <a:cubicBezTo>
                      <a:pt x="57493" y="95329"/>
                      <a:pt x="65659" y="93220"/>
                      <a:pt x="72968" y="89000"/>
                    </a:cubicBezTo>
                    <a:cubicBezTo>
                      <a:pt x="80277" y="84781"/>
                      <a:pt x="86060" y="79085"/>
                      <a:pt x="90341" y="71888"/>
                    </a:cubicBezTo>
                    <a:cubicBezTo>
                      <a:pt x="94622" y="64703"/>
                      <a:pt x="96757" y="56661"/>
                      <a:pt x="96757" y="47752"/>
                    </a:cubicBezTo>
                    <a:cubicBezTo>
                      <a:pt x="96757" y="38730"/>
                      <a:pt x="94622" y="30639"/>
                      <a:pt x="90341" y="23516"/>
                    </a:cubicBezTo>
                    <a:cubicBezTo>
                      <a:pt x="86060" y="16393"/>
                      <a:pt x="80277" y="10685"/>
                      <a:pt x="72968" y="6416"/>
                    </a:cubicBezTo>
                    <a:close/>
                    <a:moveTo>
                      <a:pt x="72608" y="62531"/>
                    </a:moveTo>
                    <a:cubicBezTo>
                      <a:pt x="70176" y="66937"/>
                      <a:pt x="66813" y="70436"/>
                      <a:pt x="62544" y="73042"/>
                    </a:cubicBezTo>
                    <a:cubicBezTo>
                      <a:pt x="58263" y="75660"/>
                      <a:pt x="53510" y="76963"/>
                      <a:pt x="48285" y="76963"/>
                    </a:cubicBezTo>
                    <a:cubicBezTo>
                      <a:pt x="43173" y="76963"/>
                      <a:pt x="38507" y="75660"/>
                      <a:pt x="34300" y="73042"/>
                    </a:cubicBezTo>
                    <a:cubicBezTo>
                      <a:pt x="30081" y="70436"/>
                      <a:pt x="26730" y="66924"/>
                      <a:pt x="24236" y="62531"/>
                    </a:cubicBezTo>
                    <a:cubicBezTo>
                      <a:pt x="21741" y="58138"/>
                      <a:pt x="20500" y="53150"/>
                      <a:pt x="20500" y="47565"/>
                    </a:cubicBezTo>
                    <a:cubicBezTo>
                      <a:pt x="20500" y="42105"/>
                      <a:pt x="21741" y="37179"/>
                      <a:pt x="24236" y="32773"/>
                    </a:cubicBezTo>
                    <a:cubicBezTo>
                      <a:pt x="26730" y="28380"/>
                      <a:pt x="30081" y="24906"/>
                      <a:pt x="34300" y="22349"/>
                    </a:cubicBezTo>
                    <a:cubicBezTo>
                      <a:pt x="38519" y="19793"/>
                      <a:pt x="43235" y="18515"/>
                      <a:pt x="48471" y="18515"/>
                    </a:cubicBezTo>
                    <a:cubicBezTo>
                      <a:pt x="53696" y="18515"/>
                      <a:pt x="58424" y="19793"/>
                      <a:pt x="62643" y="22349"/>
                    </a:cubicBezTo>
                    <a:cubicBezTo>
                      <a:pt x="66862" y="24906"/>
                      <a:pt x="70188" y="28380"/>
                      <a:pt x="72620" y="32773"/>
                    </a:cubicBezTo>
                    <a:cubicBezTo>
                      <a:pt x="75053" y="37166"/>
                      <a:pt x="76269" y="42093"/>
                      <a:pt x="76269" y="47565"/>
                    </a:cubicBezTo>
                    <a:cubicBezTo>
                      <a:pt x="76269" y="53150"/>
                      <a:pt x="75040" y="58138"/>
                      <a:pt x="72608" y="62531"/>
                    </a:cubicBezTo>
                    <a:close/>
                  </a:path>
                </a:pathLst>
              </a:custGeom>
              <a:grpFill/>
              <a:ln w="1232" cap="flat">
                <a:noFill/>
                <a:prstDash val="solid"/>
                <a:miter/>
              </a:ln>
            </p:spPr>
            <p:txBody>
              <a:bodyPr rtlCol="0" anchor="ctr"/>
              <a:lstStyle/>
              <a:p>
                <a:endParaRPr lang="pl-PL"/>
              </a:p>
            </p:txBody>
          </p:sp>
          <p:sp>
            <p:nvSpPr>
              <p:cNvPr id="13" name="Dowolny kształt: kształt 12">
                <a:extLst>
                  <a:ext uri="{FF2B5EF4-FFF2-40B4-BE49-F238E27FC236}">
                    <a16:creationId xmlns:a16="http://schemas.microsoft.com/office/drawing/2014/main" id="{BE7F1DC0-1C08-8BC6-A6B1-C796EA1E8511}"/>
                  </a:ext>
                </a:extLst>
              </p:cNvPr>
              <p:cNvSpPr/>
              <p:nvPr/>
            </p:nvSpPr>
            <p:spPr>
              <a:xfrm>
                <a:off x="8477408" y="1631998"/>
                <a:ext cx="83093" cy="91767"/>
              </a:xfrm>
              <a:custGeom>
                <a:avLst/>
                <a:gdLst>
                  <a:gd name="connsiteX0" fmla="*/ 62234 w 83093"/>
                  <a:gd name="connsiteY0" fmla="*/ 36645 h 91767"/>
                  <a:gd name="connsiteX1" fmla="*/ 20873 w 83093"/>
                  <a:gd name="connsiteY1" fmla="*/ 36645 h 91767"/>
                  <a:gd name="connsiteX2" fmla="*/ 20873 w 83093"/>
                  <a:gd name="connsiteY2" fmla="*/ 0 h 91767"/>
                  <a:gd name="connsiteX3" fmla="*/ 0 w 83093"/>
                  <a:gd name="connsiteY3" fmla="*/ 0 h 91767"/>
                  <a:gd name="connsiteX4" fmla="*/ 0 w 83093"/>
                  <a:gd name="connsiteY4" fmla="*/ 91768 h 91767"/>
                  <a:gd name="connsiteX5" fmla="*/ 20873 w 83093"/>
                  <a:gd name="connsiteY5" fmla="*/ 91768 h 91767"/>
                  <a:gd name="connsiteX6" fmla="*/ 20873 w 83093"/>
                  <a:gd name="connsiteY6" fmla="*/ 53398 h 91767"/>
                  <a:gd name="connsiteX7" fmla="*/ 62234 w 83093"/>
                  <a:gd name="connsiteY7" fmla="*/ 53398 h 91767"/>
                  <a:gd name="connsiteX8" fmla="*/ 62234 w 83093"/>
                  <a:gd name="connsiteY8" fmla="*/ 91768 h 91767"/>
                  <a:gd name="connsiteX9" fmla="*/ 83094 w 83093"/>
                  <a:gd name="connsiteY9" fmla="*/ 91768 h 91767"/>
                  <a:gd name="connsiteX10" fmla="*/ 83094 w 83093"/>
                  <a:gd name="connsiteY10" fmla="*/ 0 h 91767"/>
                  <a:gd name="connsiteX11" fmla="*/ 62234 w 83093"/>
                  <a:gd name="connsiteY11" fmla="*/ 0 h 9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93" h="91767">
                    <a:moveTo>
                      <a:pt x="62234" y="36645"/>
                    </a:moveTo>
                    <a:lnTo>
                      <a:pt x="20873" y="36645"/>
                    </a:lnTo>
                    <a:lnTo>
                      <a:pt x="20873" y="0"/>
                    </a:lnTo>
                    <a:lnTo>
                      <a:pt x="0" y="0"/>
                    </a:lnTo>
                    <a:lnTo>
                      <a:pt x="0" y="91768"/>
                    </a:lnTo>
                    <a:lnTo>
                      <a:pt x="20873" y="91768"/>
                    </a:lnTo>
                    <a:lnTo>
                      <a:pt x="20873" y="53398"/>
                    </a:lnTo>
                    <a:lnTo>
                      <a:pt x="62234" y="53398"/>
                    </a:lnTo>
                    <a:lnTo>
                      <a:pt x="62234" y="91768"/>
                    </a:lnTo>
                    <a:lnTo>
                      <a:pt x="83094" y="91768"/>
                    </a:lnTo>
                    <a:lnTo>
                      <a:pt x="83094" y="0"/>
                    </a:lnTo>
                    <a:lnTo>
                      <a:pt x="62234" y="0"/>
                    </a:lnTo>
                    <a:close/>
                  </a:path>
                </a:pathLst>
              </a:custGeom>
              <a:grpFill/>
              <a:ln w="1232" cap="flat">
                <a:noFill/>
                <a:prstDash val="solid"/>
                <a:miter/>
              </a:ln>
            </p:spPr>
            <p:txBody>
              <a:bodyPr rtlCol="0" anchor="ctr"/>
              <a:lstStyle/>
              <a:p>
                <a:endParaRPr lang="pl-PL"/>
              </a:p>
            </p:txBody>
          </p:sp>
        </p:grpSp>
      </p:grpSp>
    </p:spTree>
    <p:extLst>
      <p:ext uri="{BB962C8B-B14F-4D97-AF65-F5344CB8AC3E}">
        <p14:creationId xmlns:p14="http://schemas.microsoft.com/office/powerpoint/2010/main" val="28680440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2_Slajd tytułowy">
    <p:spTree>
      <p:nvGrpSpPr>
        <p:cNvPr id="1" name=""/>
        <p:cNvGrpSpPr/>
        <p:nvPr/>
      </p:nvGrpSpPr>
      <p:grpSpPr>
        <a:xfrm>
          <a:off x="0" y="0"/>
          <a:ext cx="0" cy="0"/>
          <a:chOff x="0" y="0"/>
          <a:chExt cx="0" cy="0"/>
        </a:xfrm>
      </p:grpSpPr>
      <p:sp>
        <p:nvSpPr>
          <p:cNvPr id="11" name="Symbol zastępczy obrazu 10">
            <a:extLst>
              <a:ext uri="{FF2B5EF4-FFF2-40B4-BE49-F238E27FC236}">
                <a16:creationId xmlns:a16="http://schemas.microsoft.com/office/drawing/2014/main" id="{CED88CCB-FE53-4750-A463-D71A5431E23E}"/>
              </a:ext>
            </a:extLst>
          </p:cNvPr>
          <p:cNvSpPr>
            <a:spLocks noGrp="1"/>
          </p:cNvSpPr>
          <p:nvPr>
            <p:ph type="pic" sz="quarter" idx="15"/>
          </p:nvPr>
        </p:nvSpPr>
        <p:spPr>
          <a:xfrm>
            <a:off x="404814" y="404812"/>
            <a:ext cx="11382371" cy="6048376"/>
          </a:xfrm>
          <a:custGeom>
            <a:avLst/>
            <a:gdLst>
              <a:gd name="connsiteX0" fmla="*/ 0 w 11163299"/>
              <a:gd name="connsiteY0" fmla="*/ 0 h 6048376"/>
              <a:gd name="connsiteX1" fmla="*/ 11163298 w 11163299"/>
              <a:gd name="connsiteY1" fmla="*/ 0 h 6048376"/>
              <a:gd name="connsiteX2" fmla="*/ 11163298 w 11163299"/>
              <a:gd name="connsiteY2" fmla="*/ 287338 h 6048376"/>
              <a:gd name="connsiteX3" fmla="*/ 11163298 w 11163299"/>
              <a:gd name="connsiteY3" fmla="*/ 3246438 h 6048376"/>
              <a:gd name="connsiteX4" fmla="*/ 11163299 w 11163299"/>
              <a:gd name="connsiteY4" fmla="*/ 3246438 h 6048376"/>
              <a:gd name="connsiteX5" fmla="*/ 11163299 w 11163299"/>
              <a:gd name="connsiteY5" fmla="*/ 6048376 h 6048376"/>
              <a:gd name="connsiteX6" fmla="*/ 11163298 w 11163299"/>
              <a:gd name="connsiteY6" fmla="*/ 6048376 h 6048376"/>
              <a:gd name="connsiteX7" fmla="*/ 9850436 w 11163299"/>
              <a:gd name="connsiteY7" fmla="*/ 6048376 h 6048376"/>
              <a:gd name="connsiteX8" fmla="*/ 8345486 w 11163299"/>
              <a:gd name="connsiteY8" fmla="*/ 6048376 h 6048376"/>
              <a:gd name="connsiteX9" fmla="*/ 6843298 w 11163299"/>
              <a:gd name="connsiteY9" fmla="*/ 6048376 h 6048376"/>
              <a:gd name="connsiteX10" fmla="*/ 0 w 11163299"/>
              <a:gd name="connsiteY10" fmla="*/ 6048376 h 6048376"/>
              <a:gd name="connsiteX11" fmla="*/ 0 w 11163299"/>
              <a:gd name="connsiteY11" fmla="*/ 4103688 h 6048376"/>
              <a:gd name="connsiteX12" fmla="*/ 0 w 11163299"/>
              <a:gd name="connsiteY12" fmla="*/ 287338 h 604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63299" h="6048376">
                <a:moveTo>
                  <a:pt x="0" y="0"/>
                </a:moveTo>
                <a:lnTo>
                  <a:pt x="11163298" y="0"/>
                </a:lnTo>
                <a:lnTo>
                  <a:pt x="11163298" y="287338"/>
                </a:lnTo>
                <a:lnTo>
                  <a:pt x="11163298" y="3246438"/>
                </a:lnTo>
                <a:lnTo>
                  <a:pt x="11163299" y="3246438"/>
                </a:lnTo>
                <a:lnTo>
                  <a:pt x="11163299" y="6048376"/>
                </a:lnTo>
                <a:lnTo>
                  <a:pt x="11163298" y="6048376"/>
                </a:lnTo>
                <a:lnTo>
                  <a:pt x="9850436" y="6048376"/>
                </a:lnTo>
                <a:lnTo>
                  <a:pt x="8345486" y="6048376"/>
                </a:lnTo>
                <a:lnTo>
                  <a:pt x="6843298" y="6048376"/>
                </a:lnTo>
                <a:lnTo>
                  <a:pt x="0" y="6048376"/>
                </a:lnTo>
                <a:lnTo>
                  <a:pt x="0" y="4103688"/>
                </a:lnTo>
                <a:lnTo>
                  <a:pt x="0" y="287338"/>
                </a:lnTo>
                <a:close/>
              </a:path>
            </a:pathLst>
          </a:custGeom>
          <a:solidFill>
            <a:schemeClr val="bg1">
              <a:lumMod val="95000"/>
            </a:schemeClr>
          </a:solidFill>
        </p:spPr>
        <p:txBody>
          <a:bodyPr wrap="square">
            <a:noAutofit/>
          </a:bodyPr>
          <a:lstStyle>
            <a:lvl1pPr algn="r">
              <a:defRPr lang="en-US" sz="900"/>
            </a:lvl1pPr>
          </a:lstStyle>
          <a:p>
            <a:pPr marL="0" lvl="0" indent="0">
              <a:buNone/>
            </a:pPr>
            <a:r>
              <a:rPr lang="pl-PL"/>
              <a:t>Kliknij ikonę, aby dodać obraz</a:t>
            </a:r>
            <a:endParaRPr lang="en-US"/>
          </a:p>
        </p:txBody>
      </p:sp>
      <p:sp>
        <p:nvSpPr>
          <p:cNvPr id="80" name="Prostokąt 79">
            <a:extLst>
              <a:ext uri="{FF2B5EF4-FFF2-40B4-BE49-F238E27FC236}">
                <a16:creationId xmlns:a16="http://schemas.microsoft.com/office/drawing/2014/main" id="{F4FEF9BB-4686-4BEB-7253-4D82031A4C31}"/>
              </a:ext>
            </a:extLst>
          </p:cNvPr>
          <p:cNvSpPr/>
          <p:nvPr/>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9" name="Prostokąt 78">
            <a:extLst>
              <a:ext uri="{FF2B5EF4-FFF2-40B4-BE49-F238E27FC236}">
                <a16:creationId xmlns:a16="http://schemas.microsoft.com/office/drawing/2014/main" id="{8ECC8FA2-31DE-F427-6624-D58429D0895E}"/>
              </a:ext>
            </a:extLst>
          </p:cNvPr>
          <p:cNvSpPr/>
          <p:nvPr/>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1">
            <a:extLst>
              <a:ext uri="{FF2B5EF4-FFF2-40B4-BE49-F238E27FC236}">
                <a16:creationId xmlns:a16="http://schemas.microsoft.com/office/drawing/2014/main" id="{77B74C83-641C-41E2-8E0F-43EE6933DE3A}"/>
              </a:ext>
            </a:extLst>
          </p:cNvPr>
          <p:cNvSpPr/>
          <p:nvPr/>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Symbol zastępczy tekstu 2">
            <a:extLst>
              <a:ext uri="{FF2B5EF4-FFF2-40B4-BE49-F238E27FC236}">
                <a16:creationId xmlns:a16="http://schemas.microsoft.com/office/drawing/2014/main" id="{5A1CCB52-7974-40F7-8677-E7DD35065596}"/>
              </a:ext>
            </a:extLst>
          </p:cNvPr>
          <p:cNvSpPr>
            <a:spLocks noGrp="1"/>
          </p:cNvSpPr>
          <p:nvPr>
            <p:ph type="body" sz="quarter" idx="14" hasCustomPrompt="1"/>
          </p:nvPr>
        </p:nvSpPr>
        <p:spPr>
          <a:xfrm>
            <a:off x="623886" y="2787480"/>
            <a:ext cx="4320831" cy="628491"/>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Tytuł</a:t>
            </a:r>
          </a:p>
        </p:txBody>
      </p:sp>
      <p:grpSp>
        <p:nvGrpSpPr>
          <p:cNvPr id="118" name="Grupa 117">
            <a:extLst>
              <a:ext uri="{FF2B5EF4-FFF2-40B4-BE49-F238E27FC236}">
                <a16:creationId xmlns:a16="http://schemas.microsoft.com/office/drawing/2014/main" id="{7CA058AC-BEBB-E304-D93B-6C1BA4A32D17}"/>
              </a:ext>
            </a:extLst>
          </p:cNvPr>
          <p:cNvGrpSpPr/>
          <p:nvPr/>
        </p:nvGrpSpPr>
        <p:grpSpPr>
          <a:xfrm>
            <a:off x="6782436" y="6585937"/>
            <a:ext cx="5005319" cy="135817"/>
            <a:chOff x="6782436" y="6585937"/>
            <a:chExt cx="5005319" cy="135817"/>
          </a:xfrm>
        </p:grpSpPr>
        <p:grpSp>
          <p:nvGrpSpPr>
            <p:cNvPr id="119" name="Grupa 118">
              <a:extLst>
                <a:ext uri="{FF2B5EF4-FFF2-40B4-BE49-F238E27FC236}">
                  <a16:creationId xmlns:a16="http://schemas.microsoft.com/office/drawing/2014/main" id="{C45FA1BF-0998-477D-8EFE-15F643BE9260}"/>
                </a:ext>
              </a:extLst>
            </p:cNvPr>
            <p:cNvGrpSpPr/>
            <p:nvPr/>
          </p:nvGrpSpPr>
          <p:grpSpPr>
            <a:xfrm>
              <a:off x="11415879" y="6585937"/>
              <a:ext cx="371876" cy="135817"/>
              <a:chOff x="10729444" y="1605025"/>
              <a:chExt cx="371876" cy="135817"/>
            </a:xfrm>
            <a:solidFill>
              <a:schemeClr val="tx2"/>
            </a:solidFill>
          </p:grpSpPr>
          <p:sp>
            <p:nvSpPr>
              <p:cNvPr id="148" name="Dowolny kształt: kształt 147">
                <a:extLst>
                  <a:ext uri="{FF2B5EF4-FFF2-40B4-BE49-F238E27FC236}">
                    <a16:creationId xmlns:a16="http://schemas.microsoft.com/office/drawing/2014/main" id="{40F2C312-9D36-5B6E-C4FA-5C536E688ED1}"/>
                  </a:ext>
                </a:extLst>
              </p:cNvPr>
              <p:cNvSpPr/>
              <p:nvPr/>
            </p:nvSpPr>
            <p:spPr>
              <a:xfrm>
                <a:off x="11035953" y="1633558"/>
                <a:ext cx="65367" cy="107284"/>
              </a:xfrm>
              <a:custGeom>
                <a:avLst/>
                <a:gdLst>
                  <a:gd name="connsiteX0" fmla="*/ 65339 w 65367"/>
                  <a:gd name="connsiteY0" fmla="*/ 0 h 107284"/>
                  <a:gd name="connsiteX1" fmla="*/ 65339 w 65367"/>
                  <a:gd name="connsiteY1" fmla="*/ 76421 h 107284"/>
                  <a:gd name="connsiteX2" fmla="*/ 55083 w 65367"/>
                  <a:gd name="connsiteY2" fmla="*/ 99555 h 107284"/>
                  <a:gd name="connsiteX3" fmla="*/ 31948 w 65367"/>
                  <a:gd name="connsiteY3" fmla="*/ 107267 h 107284"/>
                  <a:gd name="connsiteX4" fmla="*/ 9971 w 65367"/>
                  <a:gd name="connsiteY4" fmla="*/ 99555 h 107284"/>
                  <a:gd name="connsiteX5" fmla="*/ 23 w 65367"/>
                  <a:gd name="connsiteY5" fmla="*/ 76421 h 107284"/>
                  <a:gd name="connsiteX6" fmla="*/ 18530 w 65367"/>
                  <a:gd name="connsiteY6" fmla="*/ 76421 h 107284"/>
                  <a:gd name="connsiteX7" fmla="*/ 22541 w 65367"/>
                  <a:gd name="connsiteY7" fmla="*/ 87294 h 107284"/>
                  <a:gd name="connsiteX8" fmla="*/ 31486 w 65367"/>
                  <a:gd name="connsiteY8" fmla="*/ 90764 h 107284"/>
                  <a:gd name="connsiteX9" fmla="*/ 41973 w 65367"/>
                  <a:gd name="connsiteY9" fmla="*/ 86831 h 107284"/>
                  <a:gd name="connsiteX10" fmla="*/ 46677 w 65367"/>
                  <a:gd name="connsiteY10" fmla="*/ 74724 h 107284"/>
                  <a:gd name="connsiteX11" fmla="*/ 46677 w 65367"/>
                  <a:gd name="connsiteY11" fmla="*/ 63389 h 107284"/>
                  <a:gd name="connsiteX12" fmla="*/ 38966 w 65367"/>
                  <a:gd name="connsiteY12" fmla="*/ 71100 h 107284"/>
                  <a:gd name="connsiteX13" fmla="*/ 27013 w 65367"/>
                  <a:gd name="connsiteY13" fmla="*/ 73876 h 107284"/>
                  <a:gd name="connsiteX14" fmla="*/ 8968 w 65367"/>
                  <a:gd name="connsiteY14" fmla="*/ 67553 h 107284"/>
                  <a:gd name="connsiteX15" fmla="*/ 409 w 65367"/>
                  <a:gd name="connsiteY15" fmla="*/ 47734 h 107284"/>
                  <a:gd name="connsiteX16" fmla="*/ 409 w 65367"/>
                  <a:gd name="connsiteY16" fmla="*/ 0 h 107284"/>
                  <a:gd name="connsiteX17" fmla="*/ 19533 w 65367"/>
                  <a:gd name="connsiteY17" fmla="*/ 0 h 107284"/>
                  <a:gd name="connsiteX18" fmla="*/ 19533 w 65367"/>
                  <a:gd name="connsiteY18" fmla="*/ 44727 h 107284"/>
                  <a:gd name="connsiteX19" fmla="*/ 31871 w 65367"/>
                  <a:gd name="connsiteY19" fmla="*/ 58299 h 107284"/>
                  <a:gd name="connsiteX20" fmla="*/ 42359 w 65367"/>
                  <a:gd name="connsiteY20" fmla="*/ 54443 h 107284"/>
                  <a:gd name="connsiteX21" fmla="*/ 46446 w 65367"/>
                  <a:gd name="connsiteY21" fmla="*/ 44727 h 107284"/>
                  <a:gd name="connsiteX22" fmla="*/ 46446 w 65367"/>
                  <a:gd name="connsiteY22" fmla="*/ 0 h 10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367" h="107284">
                    <a:moveTo>
                      <a:pt x="65339" y="0"/>
                    </a:moveTo>
                    <a:lnTo>
                      <a:pt x="65339" y="76421"/>
                    </a:lnTo>
                    <a:cubicBezTo>
                      <a:pt x="65740" y="85315"/>
                      <a:pt x="61939" y="93880"/>
                      <a:pt x="55083" y="99555"/>
                    </a:cubicBezTo>
                    <a:cubicBezTo>
                      <a:pt x="48536" y="104797"/>
                      <a:pt x="40331" y="107531"/>
                      <a:pt x="31948" y="107267"/>
                    </a:cubicBezTo>
                    <a:cubicBezTo>
                      <a:pt x="23921" y="107503"/>
                      <a:pt x="16094" y="104756"/>
                      <a:pt x="9971" y="99555"/>
                    </a:cubicBezTo>
                    <a:cubicBezTo>
                      <a:pt x="3331" y="93741"/>
                      <a:pt x="-324" y="85239"/>
                      <a:pt x="23" y="76421"/>
                    </a:cubicBezTo>
                    <a:lnTo>
                      <a:pt x="18530" y="76421"/>
                    </a:lnTo>
                    <a:cubicBezTo>
                      <a:pt x="18276" y="80448"/>
                      <a:pt x="19733" y="84395"/>
                      <a:pt x="22541" y="87294"/>
                    </a:cubicBezTo>
                    <a:cubicBezTo>
                      <a:pt x="24939" y="89595"/>
                      <a:pt x="28162" y="90845"/>
                      <a:pt x="31486" y="90764"/>
                    </a:cubicBezTo>
                    <a:cubicBezTo>
                      <a:pt x="35349" y="90814"/>
                      <a:pt x="39097" y="89410"/>
                      <a:pt x="41973" y="86831"/>
                    </a:cubicBezTo>
                    <a:cubicBezTo>
                      <a:pt x="45143" y="83619"/>
                      <a:pt x="46847" y="79236"/>
                      <a:pt x="46677" y="74724"/>
                    </a:cubicBezTo>
                    <a:lnTo>
                      <a:pt x="46677" y="63389"/>
                    </a:lnTo>
                    <a:cubicBezTo>
                      <a:pt x="45166" y="66838"/>
                      <a:pt x="42413" y="69592"/>
                      <a:pt x="38966" y="71100"/>
                    </a:cubicBezTo>
                    <a:cubicBezTo>
                      <a:pt x="35257" y="72966"/>
                      <a:pt x="31162" y="73919"/>
                      <a:pt x="27013" y="73876"/>
                    </a:cubicBezTo>
                    <a:cubicBezTo>
                      <a:pt x="20427" y="74055"/>
                      <a:pt x="14004" y="71805"/>
                      <a:pt x="8968" y="67553"/>
                    </a:cubicBezTo>
                    <a:cubicBezTo>
                      <a:pt x="3215" y="62618"/>
                      <a:pt x="54" y="55306"/>
                      <a:pt x="409" y="47734"/>
                    </a:cubicBezTo>
                    <a:lnTo>
                      <a:pt x="409" y="0"/>
                    </a:lnTo>
                    <a:lnTo>
                      <a:pt x="19533" y="0"/>
                    </a:lnTo>
                    <a:lnTo>
                      <a:pt x="19533" y="44727"/>
                    </a:lnTo>
                    <a:cubicBezTo>
                      <a:pt x="19533" y="53826"/>
                      <a:pt x="23620" y="58299"/>
                      <a:pt x="31871" y="58299"/>
                    </a:cubicBezTo>
                    <a:cubicBezTo>
                      <a:pt x="35742" y="58449"/>
                      <a:pt x="39513" y="57064"/>
                      <a:pt x="42359" y="54443"/>
                    </a:cubicBezTo>
                    <a:cubicBezTo>
                      <a:pt x="45097" y="51972"/>
                      <a:pt x="46592" y="48412"/>
                      <a:pt x="46446" y="44727"/>
                    </a:cubicBezTo>
                    <a:lnTo>
                      <a:pt x="46446" y="0"/>
                    </a:lnTo>
                    <a:close/>
                  </a:path>
                </a:pathLst>
              </a:custGeom>
              <a:grpFill/>
              <a:ln w="7705" cap="flat">
                <a:noFill/>
                <a:prstDash val="solid"/>
                <a:miter/>
              </a:ln>
            </p:spPr>
            <p:txBody>
              <a:bodyPr rtlCol="0" anchor="ctr"/>
              <a:lstStyle/>
              <a:p>
                <a:endParaRPr lang="pl-PL"/>
              </a:p>
            </p:txBody>
          </p:sp>
          <p:sp>
            <p:nvSpPr>
              <p:cNvPr id="149" name="Dowolny kształt: kształt 148">
                <a:extLst>
                  <a:ext uri="{FF2B5EF4-FFF2-40B4-BE49-F238E27FC236}">
                    <a16:creationId xmlns:a16="http://schemas.microsoft.com/office/drawing/2014/main" id="{A081EA9B-35DE-5830-687E-AE229C755008}"/>
                  </a:ext>
                </a:extLst>
              </p:cNvPr>
              <p:cNvSpPr/>
              <p:nvPr/>
            </p:nvSpPr>
            <p:spPr>
              <a:xfrm>
                <a:off x="10965313" y="1631779"/>
                <a:ext cx="65265" cy="75775"/>
              </a:xfrm>
              <a:custGeom>
                <a:avLst/>
                <a:gdLst>
                  <a:gd name="connsiteX0" fmla="*/ 45370 w 65265"/>
                  <a:gd name="connsiteY0" fmla="*/ 45812 h 75775"/>
                  <a:gd name="connsiteX1" fmla="*/ 45370 w 65265"/>
                  <a:gd name="connsiteY1" fmla="*/ 42341 h 75775"/>
                  <a:gd name="connsiteX2" fmla="*/ 45370 w 65265"/>
                  <a:gd name="connsiteY2" fmla="*/ 38794 h 75775"/>
                  <a:gd name="connsiteX3" fmla="*/ 35268 w 65265"/>
                  <a:gd name="connsiteY3" fmla="*/ 42573 h 75775"/>
                  <a:gd name="connsiteX4" fmla="*/ 24626 w 65265"/>
                  <a:gd name="connsiteY4" fmla="*/ 45426 h 75775"/>
                  <a:gd name="connsiteX5" fmla="*/ 19690 w 65265"/>
                  <a:gd name="connsiteY5" fmla="*/ 54371 h 75775"/>
                  <a:gd name="connsiteX6" fmla="*/ 28250 w 65265"/>
                  <a:gd name="connsiteY6" fmla="*/ 62546 h 75775"/>
                  <a:gd name="connsiteX7" fmla="*/ 35961 w 65265"/>
                  <a:gd name="connsiteY7" fmla="*/ 60695 h 75775"/>
                  <a:gd name="connsiteX8" fmla="*/ 45215 w 65265"/>
                  <a:gd name="connsiteY8" fmla="*/ 45812 h 75775"/>
                  <a:gd name="connsiteX9" fmla="*/ 65111 w 65265"/>
                  <a:gd name="connsiteY9" fmla="*/ 29463 h 75775"/>
                  <a:gd name="connsiteX10" fmla="*/ 65111 w 65265"/>
                  <a:gd name="connsiteY10" fmla="*/ 74267 h 75775"/>
                  <a:gd name="connsiteX11" fmla="*/ 47375 w 65265"/>
                  <a:gd name="connsiteY11" fmla="*/ 74267 h 75775"/>
                  <a:gd name="connsiteX12" fmla="*/ 45524 w 65265"/>
                  <a:gd name="connsiteY12" fmla="*/ 68329 h 75775"/>
                  <a:gd name="connsiteX13" fmla="*/ 24394 w 65265"/>
                  <a:gd name="connsiteY13" fmla="*/ 75655 h 75775"/>
                  <a:gd name="connsiteX14" fmla="*/ 7815 w 65265"/>
                  <a:gd name="connsiteY14" fmla="*/ 71105 h 75775"/>
                  <a:gd name="connsiteX15" fmla="*/ 103 w 65265"/>
                  <a:gd name="connsiteY15" fmla="*/ 55682 h 75775"/>
                  <a:gd name="connsiteX16" fmla="*/ 12056 w 65265"/>
                  <a:gd name="connsiteY16" fmla="*/ 34938 h 75775"/>
                  <a:gd name="connsiteX17" fmla="*/ 33648 w 65265"/>
                  <a:gd name="connsiteY17" fmla="*/ 30311 h 75775"/>
                  <a:gd name="connsiteX18" fmla="*/ 45215 w 65265"/>
                  <a:gd name="connsiteY18" fmla="*/ 24065 h 75775"/>
                  <a:gd name="connsiteX19" fmla="*/ 41668 w 65265"/>
                  <a:gd name="connsiteY19" fmla="*/ 17433 h 75775"/>
                  <a:gd name="connsiteX20" fmla="*/ 33957 w 65265"/>
                  <a:gd name="connsiteY20" fmla="*/ 14888 h 75775"/>
                  <a:gd name="connsiteX21" fmla="*/ 25783 w 65265"/>
                  <a:gd name="connsiteY21" fmla="*/ 17433 h 75775"/>
                  <a:gd name="connsiteX22" fmla="*/ 21618 w 65265"/>
                  <a:gd name="connsiteY22" fmla="*/ 23834 h 75775"/>
                  <a:gd name="connsiteX23" fmla="*/ 2802 w 65265"/>
                  <a:gd name="connsiteY23" fmla="*/ 23834 h 75775"/>
                  <a:gd name="connsiteX24" fmla="*/ 6889 w 65265"/>
                  <a:gd name="connsiteY24" fmla="*/ 11110 h 75775"/>
                  <a:gd name="connsiteX25" fmla="*/ 18148 w 65265"/>
                  <a:gd name="connsiteY25" fmla="*/ 2781 h 75775"/>
                  <a:gd name="connsiteX26" fmla="*/ 34419 w 65265"/>
                  <a:gd name="connsiteY26" fmla="*/ 5 h 75775"/>
                  <a:gd name="connsiteX27" fmla="*/ 65265 w 65265"/>
                  <a:gd name="connsiteY27" fmla="*/ 29463 h 7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65" h="75775">
                    <a:moveTo>
                      <a:pt x="45370" y="45812"/>
                    </a:moveTo>
                    <a:cubicBezTo>
                      <a:pt x="45431" y="44656"/>
                      <a:pt x="45431" y="43497"/>
                      <a:pt x="45370" y="42341"/>
                    </a:cubicBezTo>
                    <a:cubicBezTo>
                      <a:pt x="45370" y="40722"/>
                      <a:pt x="45370" y="39488"/>
                      <a:pt x="45370" y="38794"/>
                    </a:cubicBezTo>
                    <a:cubicBezTo>
                      <a:pt x="42300" y="40738"/>
                      <a:pt x="38861" y="42024"/>
                      <a:pt x="35268" y="42573"/>
                    </a:cubicBezTo>
                    <a:cubicBezTo>
                      <a:pt x="31604" y="43015"/>
                      <a:pt x="28019" y="43976"/>
                      <a:pt x="24626" y="45426"/>
                    </a:cubicBezTo>
                    <a:cubicBezTo>
                      <a:pt x="21287" y="47099"/>
                      <a:pt x="19328" y="50656"/>
                      <a:pt x="19690" y="54371"/>
                    </a:cubicBezTo>
                    <a:cubicBezTo>
                      <a:pt x="19690" y="59692"/>
                      <a:pt x="22466" y="62546"/>
                      <a:pt x="28250" y="62546"/>
                    </a:cubicBezTo>
                    <a:cubicBezTo>
                      <a:pt x="30918" y="62446"/>
                      <a:pt x="33540" y="61817"/>
                      <a:pt x="35961" y="60695"/>
                    </a:cubicBezTo>
                    <a:cubicBezTo>
                      <a:pt x="42161" y="58530"/>
                      <a:pt x="46017" y="52332"/>
                      <a:pt x="45215" y="45812"/>
                    </a:cubicBezTo>
                    <a:moveTo>
                      <a:pt x="65111" y="29463"/>
                    </a:moveTo>
                    <a:lnTo>
                      <a:pt x="65111" y="74267"/>
                    </a:lnTo>
                    <a:lnTo>
                      <a:pt x="47375" y="74267"/>
                    </a:lnTo>
                    <a:cubicBezTo>
                      <a:pt x="46619" y="72335"/>
                      <a:pt x="46002" y="70350"/>
                      <a:pt x="45524" y="68329"/>
                    </a:cubicBezTo>
                    <a:cubicBezTo>
                      <a:pt x="39879" y="73720"/>
                      <a:pt x="32167" y="76394"/>
                      <a:pt x="24394" y="75655"/>
                    </a:cubicBezTo>
                    <a:cubicBezTo>
                      <a:pt x="18534" y="75864"/>
                      <a:pt x="12750" y="74277"/>
                      <a:pt x="7815" y="71105"/>
                    </a:cubicBezTo>
                    <a:cubicBezTo>
                      <a:pt x="2818" y="67586"/>
                      <a:pt x="-82" y="61792"/>
                      <a:pt x="103" y="55682"/>
                    </a:cubicBezTo>
                    <a:cubicBezTo>
                      <a:pt x="-776" y="46918"/>
                      <a:pt x="4028" y="38570"/>
                      <a:pt x="12056" y="34938"/>
                    </a:cubicBezTo>
                    <a:cubicBezTo>
                      <a:pt x="19004" y="32402"/>
                      <a:pt x="26268" y="30845"/>
                      <a:pt x="33648" y="30311"/>
                    </a:cubicBezTo>
                    <a:cubicBezTo>
                      <a:pt x="41359" y="29386"/>
                      <a:pt x="45215" y="27150"/>
                      <a:pt x="45215" y="24065"/>
                    </a:cubicBezTo>
                    <a:cubicBezTo>
                      <a:pt x="45262" y="21389"/>
                      <a:pt x="43920" y="18878"/>
                      <a:pt x="41668" y="17433"/>
                    </a:cubicBezTo>
                    <a:cubicBezTo>
                      <a:pt x="39432" y="15790"/>
                      <a:pt x="36733" y="14899"/>
                      <a:pt x="33957" y="14888"/>
                    </a:cubicBezTo>
                    <a:cubicBezTo>
                      <a:pt x="31026" y="14810"/>
                      <a:pt x="28150" y="15705"/>
                      <a:pt x="25783" y="17433"/>
                    </a:cubicBezTo>
                    <a:cubicBezTo>
                      <a:pt x="23639" y="18968"/>
                      <a:pt x="22150" y="21253"/>
                      <a:pt x="21618" y="23834"/>
                    </a:cubicBezTo>
                    <a:lnTo>
                      <a:pt x="2802" y="23834"/>
                    </a:lnTo>
                    <a:cubicBezTo>
                      <a:pt x="3149" y="19331"/>
                      <a:pt x="4552" y="14973"/>
                      <a:pt x="6889" y="11110"/>
                    </a:cubicBezTo>
                    <a:cubicBezTo>
                      <a:pt x="9642" y="7188"/>
                      <a:pt x="13590" y="4266"/>
                      <a:pt x="18148" y="2781"/>
                    </a:cubicBezTo>
                    <a:cubicBezTo>
                      <a:pt x="23353" y="861"/>
                      <a:pt x="28875" y="-80"/>
                      <a:pt x="34419" y="5"/>
                    </a:cubicBezTo>
                    <a:cubicBezTo>
                      <a:pt x="54986" y="5"/>
                      <a:pt x="65265" y="9825"/>
                      <a:pt x="65265" y="29463"/>
                    </a:cubicBezTo>
                  </a:path>
                </a:pathLst>
              </a:custGeom>
              <a:grpFill/>
              <a:ln w="7705" cap="flat">
                <a:noFill/>
                <a:prstDash val="solid"/>
                <a:miter/>
              </a:ln>
            </p:spPr>
            <p:txBody>
              <a:bodyPr rtlCol="0" anchor="ctr"/>
              <a:lstStyle/>
              <a:p>
                <a:endParaRPr lang="pl-PL"/>
              </a:p>
            </p:txBody>
          </p:sp>
          <p:sp>
            <p:nvSpPr>
              <p:cNvPr id="150" name="Dowolny kształt: kształt 149">
                <a:extLst>
                  <a:ext uri="{FF2B5EF4-FFF2-40B4-BE49-F238E27FC236}">
                    <a16:creationId xmlns:a16="http://schemas.microsoft.com/office/drawing/2014/main" id="{1F1113D7-0B70-859D-6948-6A8906328CFD}"/>
                  </a:ext>
                </a:extLst>
              </p:cNvPr>
              <p:cNvSpPr/>
              <p:nvPr/>
            </p:nvSpPr>
            <p:spPr>
              <a:xfrm>
                <a:off x="10894856" y="1631069"/>
                <a:ext cx="67090" cy="77301"/>
              </a:xfrm>
              <a:custGeom>
                <a:avLst/>
                <a:gdLst>
                  <a:gd name="connsiteX0" fmla="*/ 66550 w 67090"/>
                  <a:gd name="connsiteY0" fmla="*/ 51842 h 77301"/>
                  <a:gd name="connsiteX1" fmla="*/ 62849 w 67090"/>
                  <a:gd name="connsiteY1" fmla="*/ 65260 h 77301"/>
                  <a:gd name="connsiteX2" fmla="*/ 34548 w 67090"/>
                  <a:gd name="connsiteY2" fmla="*/ 77136 h 77301"/>
                  <a:gd name="connsiteX3" fmla="*/ 10950 w 67090"/>
                  <a:gd name="connsiteY3" fmla="*/ 70812 h 77301"/>
                  <a:gd name="connsiteX4" fmla="*/ 0 w 67090"/>
                  <a:gd name="connsiteY4" fmla="*/ 51842 h 77301"/>
                  <a:gd name="connsiteX5" fmla="*/ 19664 w 67090"/>
                  <a:gd name="connsiteY5" fmla="*/ 51842 h 77301"/>
                  <a:gd name="connsiteX6" fmla="*/ 24369 w 67090"/>
                  <a:gd name="connsiteY6" fmla="*/ 60094 h 77301"/>
                  <a:gd name="connsiteX7" fmla="*/ 34393 w 67090"/>
                  <a:gd name="connsiteY7" fmla="*/ 62638 h 77301"/>
                  <a:gd name="connsiteX8" fmla="*/ 43956 w 67090"/>
                  <a:gd name="connsiteY8" fmla="*/ 60325 h 77301"/>
                  <a:gd name="connsiteX9" fmla="*/ 47811 w 67090"/>
                  <a:gd name="connsiteY9" fmla="*/ 54850 h 77301"/>
                  <a:gd name="connsiteX10" fmla="*/ 36167 w 67090"/>
                  <a:gd name="connsiteY10" fmla="*/ 47755 h 77301"/>
                  <a:gd name="connsiteX11" fmla="*/ 14652 w 67090"/>
                  <a:gd name="connsiteY11" fmla="*/ 41663 h 77301"/>
                  <a:gd name="connsiteX12" fmla="*/ 3008 w 67090"/>
                  <a:gd name="connsiteY12" fmla="*/ 24543 h 77301"/>
                  <a:gd name="connsiteX13" fmla="*/ 6323 w 67090"/>
                  <a:gd name="connsiteY13" fmla="*/ 12205 h 77301"/>
                  <a:gd name="connsiteX14" fmla="*/ 17351 w 67090"/>
                  <a:gd name="connsiteY14" fmla="*/ 3337 h 77301"/>
                  <a:gd name="connsiteX15" fmla="*/ 34008 w 67090"/>
                  <a:gd name="connsiteY15" fmla="*/ 21 h 77301"/>
                  <a:gd name="connsiteX16" fmla="*/ 54597 w 67090"/>
                  <a:gd name="connsiteY16" fmla="*/ 5805 h 77301"/>
                  <a:gd name="connsiteX17" fmla="*/ 64699 w 67090"/>
                  <a:gd name="connsiteY17" fmla="*/ 24312 h 77301"/>
                  <a:gd name="connsiteX18" fmla="*/ 45883 w 67090"/>
                  <a:gd name="connsiteY18" fmla="*/ 24312 h 77301"/>
                  <a:gd name="connsiteX19" fmla="*/ 33005 w 67090"/>
                  <a:gd name="connsiteY19" fmla="*/ 14596 h 77301"/>
                  <a:gd name="connsiteX20" fmla="*/ 25294 w 67090"/>
                  <a:gd name="connsiteY20" fmla="*/ 16678 h 77301"/>
                  <a:gd name="connsiteX21" fmla="*/ 22055 w 67090"/>
                  <a:gd name="connsiteY21" fmla="*/ 21844 h 77301"/>
                  <a:gd name="connsiteX22" fmla="*/ 33622 w 67090"/>
                  <a:gd name="connsiteY22" fmla="*/ 28553 h 77301"/>
                  <a:gd name="connsiteX23" fmla="*/ 55368 w 67090"/>
                  <a:gd name="connsiteY23" fmla="*/ 34568 h 77301"/>
                  <a:gd name="connsiteX24" fmla="*/ 67090 w 67090"/>
                  <a:gd name="connsiteY24" fmla="*/ 51611 h 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090" h="77301">
                    <a:moveTo>
                      <a:pt x="66550" y="51842"/>
                    </a:moveTo>
                    <a:cubicBezTo>
                      <a:pt x="66681" y="56584"/>
                      <a:pt x="65394" y="61257"/>
                      <a:pt x="62849" y="65260"/>
                    </a:cubicBezTo>
                    <a:cubicBezTo>
                      <a:pt x="56047" y="73768"/>
                      <a:pt x="45382" y="78239"/>
                      <a:pt x="34548" y="77136"/>
                    </a:cubicBezTo>
                    <a:cubicBezTo>
                      <a:pt x="26242" y="77335"/>
                      <a:pt x="18045" y="75139"/>
                      <a:pt x="10950" y="70812"/>
                    </a:cubicBezTo>
                    <a:cubicBezTo>
                      <a:pt x="4249" y="66821"/>
                      <a:pt x="108" y="59639"/>
                      <a:pt x="0" y="51842"/>
                    </a:cubicBezTo>
                    <a:lnTo>
                      <a:pt x="19664" y="51842"/>
                    </a:lnTo>
                    <a:cubicBezTo>
                      <a:pt x="19657" y="55232"/>
                      <a:pt x="21446" y="58372"/>
                      <a:pt x="24369" y="60094"/>
                    </a:cubicBezTo>
                    <a:cubicBezTo>
                      <a:pt x="27399" y="61873"/>
                      <a:pt x="30877" y="62756"/>
                      <a:pt x="34393" y="62638"/>
                    </a:cubicBezTo>
                    <a:cubicBezTo>
                      <a:pt x="37732" y="62729"/>
                      <a:pt x="41033" y="61930"/>
                      <a:pt x="43956" y="60325"/>
                    </a:cubicBezTo>
                    <a:cubicBezTo>
                      <a:pt x="46184" y="59386"/>
                      <a:pt x="47680" y="57261"/>
                      <a:pt x="47811" y="54850"/>
                    </a:cubicBezTo>
                    <a:cubicBezTo>
                      <a:pt x="47811" y="51842"/>
                      <a:pt x="43956" y="49452"/>
                      <a:pt x="36167" y="47755"/>
                    </a:cubicBezTo>
                    <a:cubicBezTo>
                      <a:pt x="28833" y="46343"/>
                      <a:pt x="21639" y="44305"/>
                      <a:pt x="14652" y="41663"/>
                    </a:cubicBezTo>
                    <a:cubicBezTo>
                      <a:pt x="7573" y="38954"/>
                      <a:pt x="2923" y="32124"/>
                      <a:pt x="3008" y="24543"/>
                    </a:cubicBezTo>
                    <a:cubicBezTo>
                      <a:pt x="2985" y="20207"/>
                      <a:pt x="4126" y="15944"/>
                      <a:pt x="6323" y="12205"/>
                    </a:cubicBezTo>
                    <a:cubicBezTo>
                      <a:pt x="8907" y="8102"/>
                      <a:pt x="12786" y="4981"/>
                      <a:pt x="17351" y="3337"/>
                    </a:cubicBezTo>
                    <a:cubicBezTo>
                      <a:pt x="22618" y="1095"/>
                      <a:pt x="28286" y="-34"/>
                      <a:pt x="34008" y="21"/>
                    </a:cubicBezTo>
                    <a:cubicBezTo>
                      <a:pt x="41303" y="-231"/>
                      <a:pt x="48498" y="1790"/>
                      <a:pt x="54597" y="5805"/>
                    </a:cubicBezTo>
                    <a:cubicBezTo>
                      <a:pt x="60743" y="9991"/>
                      <a:pt x="64499" y="16878"/>
                      <a:pt x="64699" y="24312"/>
                    </a:cubicBezTo>
                    <a:lnTo>
                      <a:pt x="45883" y="24312"/>
                    </a:lnTo>
                    <a:cubicBezTo>
                      <a:pt x="44881" y="17912"/>
                      <a:pt x="40640" y="14596"/>
                      <a:pt x="33005" y="14596"/>
                    </a:cubicBezTo>
                    <a:cubicBezTo>
                      <a:pt x="30299" y="14618"/>
                      <a:pt x="27646" y="15335"/>
                      <a:pt x="25294" y="16678"/>
                    </a:cubicBezTo>
                    <a:cubicBezTo>
                      <a:pt x="23281" y="17600"/>
                      <a:pt x="22009" y="19630"/>
                      <a:pt x="22055" y="21844"/>
                    </a:cubicBezTo>
                    <a:cubicBezTo>
                      <a:pt x="22055" y="24543"/>
                      <a:pt x="25757" y="26703"/>
                      <a:pt x="33622" y="28553"/>
                    </a:cubicBezTo>
                    <a:cubicBezTo>
                      <a:pt x="41041" y="29885"/>
                      <a:pt x="48320" y="31898"/>
                      <a:pt x="55368" y="34568"/>
                    </a:cubicBezTo>
                    <a:cubicBezTo>
                      <a:pt x="62455" y="37243"/>
                      <a:pt x="67129" y="44039"/>
                      <a:pt x="67090" y="51611"/>
                    </a:cubicBezTo>
                  </a:path>
                </a:pathLst>
              </a:custGeom>
              <a:grpFill/>
              <a:ln w="7705" cap="flat">
                <a:noFill/>
                <a:prstDash val="solid"/>
                <a:miter/>
              </a:ln>
            </p:spPr>
            <p:txBody>
              <a:bodyPr rtlCol="0" anchor="ctr"/>
              <a:lstStyle/>
              <a:p>
                <a:endParaRPr lang="pl-PL"/>
              </a:p>
            </p:txBody>
          </p:sp>
          <p:sp>
            <p:nvSpPr>
              <p:cNvPr id="151" name="Dowolny kształt: kształt 150">
                <a:extLst>
                  <a:ext uri="{FF2B5EF4-FFF2-40B4-BE49-F238E27FC236}">
                    <a16:creationId xmlns:a16="http://schemas.microsoft.com/office/drawing/2014/main" id="{344AF2C3-37FB-BEFB-1E88-A07420C90292}"/>
                  </a:ext>
                </a:extLst>
              </p:cNvPr>
              <p:cNvSpPr/>
              <p:nvPr/>
            </p:nvSpPr>
            <p:spPr>
              <a:xfrm>
                <a:off x="10824835" y="1631579"/>
                <a:ext cx="65624" cy="74466"/>
              </a:xfrm>
              <a:custGeom>
                <a:avLst/>
                <a:gdLst>
                  <a:gd name="connsiteX0" fmla="*/ 65625 w 65624"/>
                  <a:gd name="connsiteY0" fmla="*/ 24265 h 74466"/>
                  <a:gd name="connsiteX1" fmla="*/ 65625 w 65624"/>
                  <a:gd name="connsiteY1" fmla="*/ 74467 h 74466"/>
                  <a:gd name="connsiteX2" fmla="*/ 46423 w 65624"/>
                  <a:gd name="connsiteY2" fmla="*/ 74467 h 74466"/>
                  <a:gd name="connsiteX3" fmla="*/ 46423 w 65624"/>
                  <a:gd name="connsiteY3" fmla="*/ 30666 h 74466"/>
                  <a:gd name="connsiteX4" fmla="*/ 44264 w 65624"/>
                  <a:gd name="connsiteY4" fmla="*/ 19869 h 74466"/>
                  <a:gd name="connsiteX5" fmla="*/ 33931 w 65624"/>
                  <a:gd name="connsiteY5" fmla="*/ 16245 h 74466"/>
                  <a:gd name="connsiteX6" fmla="*/ 19202 w 65624"/>
                  <a:gd name="connsiteY6" fmla="*/ 32979 h 74466"/>
                  <a:gd name="connsiteX7" fmla="*/ 19202 w 65624"/>
                  <a:gd name="connsiteY7" fmla="*/ 74467 h 74466"/>
                  <a:gd name="connsiteX8" fmla="*/ 0 w 65624"/>
                  <a:gd name="connsiteY8" fmla="*/ 74467 h 74466"/>
                  <a:gd name="connsiteX9" fmla="*/ 0 w 65624"/>
                  <a:gd name="connsiteY9" fmla="*/ 1979 h 74466"/>
                  <a:gd name="connsiteX10" fmla="*/ 18353 w 65624"/>
                  <a:gd name="connsiteY10" fmla="*/ 1979 h 74466"/>
                  <a:gd name="connsiteX11" fmla="*/ 18353 w 65624"/>
                  <a:gd name="connsiteY11" fmla="*/ 8765 h 74466"/>
                  <a:gd name="connsiteX12" fmla="*/ 18353 w 65624"/>
                  <a:gd name="connsiteY12" fmla="*/ 12621 h 74466"/>
                  <a:gd name="connsiteX13" fmla="*/ 18353 w 65624"/>
                  <a:gd name="connsiteY13" fmla="*/ 12621 h 74466"/>
                  <a:gd name="connsiteX14" fmla="*/ 28070 w 65624"/>
                  <a:gd name="connsiteY14" fmla="*/ 3444 h 74466"/>
                  <a:gd name="connsiteX15" fmla="*/ 41488 w 65624"/>
                  <a:gd name="connsiteY15" fmla="*/ 51 h 74466"/>
                  <a:gd name="connsiteX16" fmla="*/ 62386 w 65624"/>
                  <a:gd name="connsiteY16" fmla="*/ 11310 h 74466"/>
                  <a:gd name="connsiteX17" fmla="*/ 65394 w 65624"/>
                  <a:gd name="connsiteY17" fmla="*/ 24342 h 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24" h="74466">
                    <a:moveTo>
                      <a:pt x="65625" y="24265"/>
                    </a:moveTo>
                    <a:lnTo>
                      <a:pt x="65625" y="74467"/>
                    </a:lnTo>
                    <a:lnTo>
                      <a:pt x="46423" y="74467"/>
                    </a:lnTo>
                    <a:lnTo>
                      <a:pt x="46423" y="30666"/>
                    </a:lnTo>
                    <a:cubicBezTo>
                      <a:pt x="46701" y="26937"/>
                      <a:pt x="45961" y="23203"/>
                      <a:pt x="44264" y="19869"/>
                    </a:cubicBezTo>
                    <a:cubicBezTo>
                      <a:pt x="41534" y="17175"/>
                      <a:pt x="37748" y="15845"/>
                      <a:pt x="33931" y="16245"/>
                    </a:cubicBezTo>
                    <a:cubicBezTo>
                      <a:pt x="24060" y="16245"/>
                      <a:pt x="19202" y="21797"/>
                      <a:pt x="19202" y="32979"/>
                    </a:cubicBezTo>
                    <a:lnTo>
                      <a:pt x="19202" y="74467"/>
                    </a:lnTo>
                    <a:lnTo>
                      <a:pt x="0" y="74467"/>
                    </a:lnTo>
                    <a:lnTo>
                      <a:pt x="0" y="1979"/>
                    </a:lnTo>
                    <a:lnTo>
                      <a:pt x="18353" y="1979"/>
                    </a:lnTo>
                    <a:lnTo>
                      <a:pt x="18353" y="8765"/>
                    </a:lnTo>
                    <a:cubicBezTo>
                      <a:pt x="18176" y="10044"/>
                      <a:pt x="18176" y="11342"/>
                      <a:pt x="18353" y="12621"/>
                    </a:cubicBezTo>
                    <a:lnTo>
                      <a:pt x="18353" y="12621"/>
                    </a:lnTo>
                    <a:cubicBezTo>
                      <a:pt x="20621" y="8672"/>
                      <a:pt x="23998" y="5480"/>
                      <a:pt x="28070" y="3444"/>
                    </a:cubicBezTo>
                    <a:cubicBezTo>
                      <a:pt x="32173" y="1173"/>
                      <a:pt x="36799" y="4"/>
                      <a:pt x="41488" y="51"/>
                    </a:cubicBezTo>
                    <a:cubicBezTo>
                      <a:pt x="50040" y="-527"/>
                      <a:pt x="58168" y="3850"/>
                      <a:pt x="62386" y="11310"/>
                    </a:cubicBezTo>
                    <a:cubicBezTo>
                      <a:pt x="64460" y="15335"/>
                      <a:pt x="65494" y="19815"/>
                      <a:pt x="65394" y="24342"/>
                    </a:cubicBezTo>
                  </a:path>
                </a:pathLst>
              </a:custGeom>
              <a:grpFill/>
              <a:ln w="7705" cap="flat">
                <a:noFill/>
                <a:prstDash val="solid"/>
                <a:miter/>
              </a:ln>
            </p:spPr>
            <p:txBody>
              <a:bodyPr rtlCol="0" anchor="ctr"/>
              <a:lstStyle/>
              <a:p>
                <a:endParaRPr lang="pl-PL"/>
              </a:p>
            </p:txBody>
          </p:sp>
          <p:sp>
            <p:nvSpPr>
              <p:cNvPr id="152" name="Dowolny kształt: kształt 151">
                <a:extLst>
                  <a:ext uri="{FF2B5EF4-FFF2-40B4-BE49-F238E27FC236}">
                    <a16:creationId xmlns:a16="http://schemas.microsoft.com/office/drawing/2014/main" id="{3F9A5B8F-6D3F-A0F1-81A4-079440A06AFB}"/>
                  </a:ext>
                </a:extLst>
              </p:cNvPr>
              <p:cNvSpPr/>
              <p:nvPr/>
            </p:nvSpPr>
            <p:spPr>
              <a:xfrm>
                <a:off x="10800005" y="1669725"/>
                <a:ext cx="19124" cy="36244"/>
              </a:xfrm>
              <a:custGeom>
                <a:avLst/>
                <a:gdLst>
                  <a:gd name="connsiteX0" fmla="*/ 0 w 19124"/>
                  <a:gd name="connsiteY0" fmla="*/ 0 h 36244"/>
                  <a:gd name="connsiteX1" fmla="*/ 19124 w 19124"/>
                  <a:gd name="connsiteY1" fmla="*/ 0 h 36244"/>
                  <a:gd name="connsiteX2" fmla="*/ 19124 w 19124"/>
                  <a:gd name="connsiteY2" fmla="*/ 36244 h 36244"/>
                  <a:gd name="connsiteX3" fmla="*/ 0 w 19124"/>
                  <a:gd name="connsiteY3" fmla="*/ 36244 h 36244"/>
                </a:gdLst>
                <a:ahLst/>
                <a:cxnLst>
                  <a:cxn ang="0">
                    <a:pos x="connsiteX0" y="connsiteY0"/>
                  </a:cxn>
                  <a:cxn ang="0">
                    <a:pos x="connsiteX1" y="connsiteY1"/>
                  </a:cxn>
                  <a:cxn ang="0">
                    <a:pos x="connsiteX2" y="connsiteY2"/>
                  </a:cxn>
                  <a:cxn ang="0">
                    <a:pos x="connsiteX3" y="connsiteY3"/>
                  </a:cxn>
                </a:cxnLst>
                <a:rect l="l" t="t" r="r" b="b"/>
                <a:pathLst>
                  <a:path w="19124" h="36244">
                    <a:moveTo>
                      <a:pt x="0" y="0"/>
                    </a:moveTo>
                    <a:lnTo>
                      <a:pt x="19124" y="0"/>
                    </a:lnTo>
                    <a:lnTo>
                      <a:pt x="19124" y="36244"/>
                    </a:lnTo>
                    <a:lnTo>
                      <a:pt x="0" y="36244"/>
                    </a:lnTo>
                    <a:close/>
                  </a:path>
                </a:pathLst>
              </a:custGeom>
              <a:grpFill/>
              <a:ln w="7705" cap="flat">
                <a:noFill/>
                <a:prstDash val="solid"/>
                <a:miter/>
              </a:ln>
            </p:spPr>
            <p:txBody>
              <a:bodyPr rtlCol="0" anchor="ctr"/>
              <a:lstStyle/>
              <a:p>
                <a:endParaRPr lang="pl-PL"/>
              </a:p>
            </p:txBody>
          </p:sp>
          <p:sp>
            <p:nvSpPr>
              <p:cNvPr id="153" name="Dowolny kształt: kształt 152">
                <a:extLst>
                  <a:ext uri="{FF2B5EF4-FFF2-40B4-BE49-F238E27FC236}">
                    <a16:creationId xmlns:a16="http://schemas.microsoft.com/office/drawing/2014/main" id="{B93C53BF-EA56-B70B-B040-F084CDFFB0D2}"/>
                  </a:ext>
                </a:extLst>
              </p:cNvPr>
              <p:cNvSpPr/>
              <p:nvPr/>
            </p:nvSpPr>
            <p:spPr>
              <a:xfrm>
                <a:off x="10800005" y="1605025"/>
                <a:ext cx="19124" cy="19124"/>
              </a:xfrm>
              <a:custGeom>
                <a:avLst/>
                <a:gdLst>
                  <a:gd name="connsiteX0" fmla="*/ 0 w 19124"/>
                  <a:gd name="connsiteY0" fmla="*/ 0 h 19124"/>
                  <a:gd name="connsiteX1" fmla="*/ 19124 w 19124"/>
                  <a:gd name="connsiteY1" fmla="*/ 0 h 19124"/>
                  <a:gd name="connsiteX2" fmla="*/ 19124 w 19124"/>
                  <a:gd name="connsiteY2" fmla="*/ 19125 h 19124"/>
                  <a:gd name="connsiteX3" fmla="*/ 0 w 19124"/>
                  <a:gd name="connsiteY3" fmla="*/ 19125 h 19124"/>
                </a:gdLst>
                <a:ahLst/>
                <a:cxnLst>
                  <a:cxn ang="0">
                    <a:pos x="connsiteX0" y="connsiteY0"/>
                  </a:cxn>
                  <a:cxn ang="0">
                    <a:pos x="connsiteX1" y="connsiteY1"/>
                  </a:cxn>
                  <a:cxn ang="0">
                    <a:pos x="connsiteX2" y="connsiteY2"/>
                  </a:cxn>
                  <a:cxn ang="0">
                    <a:pos x="connsiteX3" y="connsiteY3"/>
                  </a:cxn>
                </a:cxnLst>
                <a:rect l="l" t="t" r="r" b="b"/>
                <a:pathLst>
                  <a:path w="19124" h="19124">
                    <a:moveTo>
                      <a:pt x="0" y="0"/>
                    </a:moveTo>
                    <a:lnTo>
                      <a:pt x="19124" y="0"/>
                    </a:lnTo>
                    <a:lnTo>
                      <a:pt x="19124" y="19125"/>
                    </a:lnTo>
                    <a:lnTo>
                      <a:pt x="0" y="19125"/>
                    </a:lnTo>
                    <a:close/>
                  </a:path>
                </a:pathLst>
              </a:custGeom>
              <a:grpFill/>
              <a:ln w="7705" cap="flat">
                <a:noFill/>
                <a:prstDash val="solid"/>
                <a:miter/>
              </a:ln>
            </p:spPr>
            <p:txBody>
              <a:bodyPr rtlCol="0" anchor="ctr"/>
              <a:lstStyle/>
              <a:p>
                <a:endParaRPr lang="pl-PL"/>
              </a:p>
            </p:txBody>
          </p:sp>
          <p:sp>
            <p:nvSpPr>
              <p:cNvPr id="154" name="Dowolny kształt: kształt 153">
                <a:extLst>
                  <a:ext uri="{FF2B5EF4-FFF2-40B4-BE49-F238E27FC236}">
                    <a16:creationId xmlns:a16="http://schemas.microsoft.com/office/drawing/2014/main" id="{986A395E-9A4A-9A6C-F36C-9CAE92D46392}"/>
                  </a:ext>
                </a:extLst>
              </p:cNvPr>
              <p:cNvSpPr/>
              <p:nvPr/>
            </p:nvSpPr>
            <p:spPr>
              <a:xfrm>
                <a:off x="10729444" y="1631301"/>
                <a:ext cx="66550" cy="77069"/>
              </a:xfrm>
              <a:custGeom>
                <a:avLst/>
                <a:gdLst>
                  <a:gd name="connsiteX0" fmla="*/ 66088 w 66550"/>
                  <a:gd name="connsiteY0" fmla="*/ 51611 h 77069"/>
                  <a:gd name="connsiteX1" fmla="*/ 62386 w 66550"/>
                  <a:gd name="connsiteY1" fmla="*/ 65029 h 77069"/>
                  <a:gd name="connsiteX2" fmla="*/ 34085 w 66550"/>
                  <a:gd name="connsiteY2" fmla="*/ 76904 h 77069"/>
                  <a:gd name="connsiteX3" fmla="*/ 10951 w 66550"/>
                  <a:gd name="connsiteY3" fmla="*/ 70581 h 77069"/>
                  <a:gd name="connsiteX4" fmla="*/ 0 w 66550"/>
                  <a:gd name="connsiteY4" fmla="*/ 51611 h 77069"/>
                  <a:gd name="connsiteX5" fmla="*/ 19665 w 66550"/>
                  <a:gd name="connsiteY5" fmla="*/ 51611 h 77069"/>
                  <a:gd name="connsiteX6" fmla="*/ 24291 w 66550"/>
                  <a:gd name="connsiteY6" fmla="*/ 60093 h 77069"/>
                  <a:gd name="connsiteX7" fmla="*/ 34316 w 66550"/>
                  <a:gd name="connsiteY7" fmla="*/ 62638 h 77069"/>
                  <a:gd name="connsiteX8" fmla="*/ 43416 w 66550"/>
                  <a:gd name="connsiteY8" fmla="*/ 60556 h 77069"/>
                  <a:gd name="connsiteX9" fmla="*/ 47349 w 66550"/>
                  <a:gd name="connsiteY9" fmla="*/ 55081 h 77069"/>
                  <a:gd name="connsiteX10" fmla="*/ 35781 w 66550"/>
                  <a:gd name="connsiteY10" fmla="*/ 47986 h 77069"/>
                  <a:gd name="connsiteX11" fmla="*/ 14267 w 66550"/>
                  <a:gd name="connsiteY11" fmla="*/ 41894 h 77069"/>
                  <a:gd name="connsiteX12" fmla="*/ 2777 w 66550"/>
                  <a:gd name="connsiteY12" fmla="*/ 24775 h 77069"/>
                  <a:gd name="connsiteX13" fmla="*/ 5938 w 66550"/>
                  <a:gd name="connsiteY13" fmla="*/ 12436 h 77069"/>
                  <a:gd name="connsiteX14" fmla="*/ 16580 w 66550"/>
                  <a:gd name="connsiteY14" fmla="*/ 3337 h 77069"/>
                  <a:gd name="connsiteX15" fmla="*/ 33314 w 66550"/>
                  <a:gd name="connsiteY15" fmla="*/ 21 h 77069"/>
                  <a:gd name="connsiteX16" fmla="*/ 53827 w 66550"/>
                  <a:gd name="connsiteY16" fmla="*/ 5804 h 77069"/>
                  <a:gd name="connsiteX17" fmla="*/ 64006 w 66550"/>
                  <a:gd name="connsiteY17" fmla="*/ 24312 h 77069"/>
                  <a:gd name="connsiteX18" fmla="*/ 45113 w 66550"/>
                  <a:gd name="connsiteY18" fmla="*/ 24312 h 77069"/>
                  <a:gd name="connsiteX19" fmla="*/ 32967 w 66550"/>
                  <a:gd name="connsiteY19" fmla="*/ 14530 h 77069"/>
                  <a:gd name="connsiteX20" fmla="*/ 32466 w 66550"/>
                  <a:gd name="connsiteY20" fmla="*/ 14596 h 77069"/>
                  <a:gd name="connsiteX21" fmla="*/ 24754 w 66550"/>
                  <a:gd name="connsiteY21" fmla="*/ 16678 h 77069"/>
                  <a:gd name="connsiteX22" fmla="*/ 21361 w 66550"/>
                  <a:gd name="connsiteY22" fmla="*/ 21844 h 77069"/>
                  <a:gd name="connsiteX23" fmla="*/ 33083 w 66550"/>
                  <a:gd name="connsiteY23" fmla="*/ 28553 h 77069"/>
                  <a:gd name="connsiteX24" fmla="*/ 54983 w 66550"/>
                  <a:gd name="connsiteY24" fmla="*/ 34568 h 77069"/>
                  <a:gd name="connsiteX25" fmla="*/ 66550 w 66550"/>
                  <a:gd name="connsiteY25" fmla="*/ 51611 h 7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550" h="77069">
                    <a:moveTo>
                      <a:pt x="66088" y="51611"/>
                    </a:moveTo>
                    <a:cubicBezTo>
                      <a:pt x="66188" y="56348"/>
                      <a:pt x="64900" y="61011"/>
                      <a:pt x="62386" y="65029"/>
                    </a:cubicBezTo>
                    <a:cubicBezTo>
                      <a:pt x="55577" y="73536"/>
                      <a:pt x="44920" y="78008"/>
                      <a:pt x="34085" y="76904"/>
                    </a:cubicBezTo>
                    <a:cubicBezTo>
                      <a:pt x="25926" y="77040"/>
                      <a:pt x="17906" y="74846"/>
                      <a:pt x="10951" y="70581"/>
                    </a:cubicBezTo>
                    <a:cubicBezTo>
                      <a:pt x="4165" y="66680"/>
                      <a:pt x="-15" y="59441"/>
                      <a:pt x="0" y="51611"/>
                    </a:cubicBezTo>
                    <a:lnTo>
                      <a:pt x="19665" y="51611"/>
                    </a:lnTo>
                    <a:cubicBezTo>
                      <a:pt x="19472" y="55087"/>
                      <a:pt x="21268" y="58372"/>
                      <a:pt x="24291" y="60093"/>
                    </a:cubicBezTo>
                    <a:cubicBezTo>
                      <a:pt x="27322" y="61881"/>
                      <a:pt x="30800" y="62764"/>
                      <a:pt x="34316" y="62638"/>
                    </a:cubicBezTo>
                    <a:cubicBezTo>
                      <a:pt x="37478" y="62765"/>
                      <a:pt x="40624" y="62047"/>
                      <a:pt x="43416" y="60556"/>
                    </a:cubicBezTo>
                    <a:cubicBezTo>
                      <a:pt x="45698" y="59672"/>
                      <a:pt x="47241" y="57524"/>
                      <a:pt x="47349" y="55081"/>
                    </a:cubicBezTo>
                    <a:cubicBezTo>
                      <a:pt x="47349" y="52073"/>
                      <a:pt x="43493" y="49683"/>
                      <a:pt x="35781" y="47986"/>
                    </a:cubicBezTo>
                    <a:cubicBezTo>
                      <a:pt x="28448" y="46587"/>
                      <a:pt x="21245" y="44548"/>
                      <a:pt x="14267" y="41894"/>
                    </a:cubicBezTo>
                    <a:cubicBezTo>
                      <a:pt x="7234" y="39153"/>
                      <a:pt x="2645" y="32323"/>
                      <a:pt x="2777" y="24775"/>
                    </a:cubicBezTo>
                    <a:cubicBezTo>
                      <a:pt x="2653" y="20447"/>
                      <a:pt x="3748" y="16172"/>
                      <a:pt x="5938" y="12436"/>
                    </a:cubicBezTo>
                    <a:cubicBezTo>
                      <a:pt x="8390" y="8320"/>
                      <a:pt x="12130" y="5124"/>
                      <a:pt x="16580" y="3337"/>
                    </a:cubicBezTo>
                    <a:cubicBezTo>
                      <a:pt x="21870" y="1101"/>
                      <a:pt x="27569" y="-27"/>
                      <a:pt x="33314" y="21"/>
                    </a:cubicBezTo>
                    <a:cubicBezTo>
                      <a:pt x="40586" y="-230"/>
                      <a:pt x="47758" y="1792"/>
                      <a:pt x="53827" y="5804"/>
                    </a:cubicBezTo>
                    <a:cubicBezTo>
                      <a:pt x="60073" y="9910"/>
                      <a:pt x="63882" y="16839"/>
                      <a:pt x="64006" y="24312"/>
                    </a:cubicBezTo>
                    <a:lnTo>
                      <a:pt x="45113" y="24312"/>
                    </a:lnTo>
                    <a:cubicBezTo>
                      <a:pt x="44457" y="18257"/>
                      <a:pt x="39020" y="13877"/>
                      <a:pt x="32967" y="14530"/>
                    </a:cubicBezTo>
                    <a:cubicBezTo>
                      <a:pt x="32797" y="14548"/>
                      <a:pt x="32635" y="14570"/>
                      <a:pt x="32466" y="14596"/>
                    </a:cubicBezTo>
                    <a:cubicBezTo>
                      <a:pt x="29759" y="14625"/>
                      <a:pt x="27106" y="15341"/>
                      <a:pt x="24754" y="16678"/>
                    </a:cubicBezTo>
                    <a:cubicBezTo>
                      <a:pt x="22710" y="17585"/>
                      <a:pt x="21384" y="19606"/>
                      <a:pt x="21361" y="21844"/>
                    </a:cubicBezTo>
                    <a:cubicBezTo>
                      <a:pt x="21361" y="24543"/>
                      <a:pt x="25217" y="26703"/>
                      <a:pt x="33083" y="28553"/>
                    </a:cubicBezTo>
                    <a:cubicBezTo>
                      <a:pt x="40547" y="29916"/>
                      <a:pt x="47873" y="31929"/>
                      <a:pt x="54983" y="34568"/>
                    </a:cubicBezTo>
                    <a:cubicBezTo>
                      <a:pt x="61993" y="37311"/>
                      <a:pt x="66589" y="44084"/>
                      <a:pt x="66550" y="51611"/>
                    </a:cubicBezTo>
                  </a:path>
                </a:pathLst>
              </a:custGeom>
              <a:grpFill/>
              <a:ln w="7705" cap="flat">
                <a:noFill/>
                <a:prstDash val="solid"/>
                <a:miter/>
              </a:ln>
            </p:spPr>
            <p:txBody>
              <a:bodyPr rtlCol="0" anchor="ctr"/>
              <a:lstStyle/>
              <a:p>
                <a:endParaRPr lang="pl-PL"/>
              </a:p>
            </p:txBody>
          </p:sp>
        </p:grpSp>
        <p:grpSp>
          <p:nvGrpSpPr>
            <p:cNvPr id="120" name="Grupa 119">
              <a:extLst>
                <a:ext uri="{FF2B5EF4-FFF2-40B4-BE49-F238E27FC236}">
                  <a16:creationId xmlns:a16="http://schemas.microsoft.com/office/drawing/2014/main" id="{CD21E7BD-265E-888B-3690-6E705932F80A}"/>
                </a:ext>
              </a:extLst>
            </p:cNvPr>
            <p:cNvGrpSpPr/>
            <p:nvPr/>
          </p:nvGrpSpPr>
          <p:grpSpPr>
            <a:xfrm>
              <a:off x="10264555" y="6612936"/>
              <a:ext cx="522375" cy="81818"/>
              <a:chOff x="9578120" y="1626926"/>
              <a:chExt cx="522375" cy="81818"/>
            </a:xfrm>
            <a:solidFill>
              <a:schemeClr val="tx2"/>
            </a:solidFill>
          </p:grpSpPr>
          <p:sp>
            <p:nvSpPr>
              <p:cNvPr id="142" name="Dowolny kształt: kształt 141">
                <a:extLst>
                  <a:ext uri="{FF2B5EF4-FFF2-40B4-BE49-F238E27FC236}">
                    <a16:creationId xmlns:a16="http://schemas.microsoft.com/office/drawing/2014/main" id="{264E6358-EB20-3935-9805-0100BE280F7D}"/>
                  </a:ext>
                </a:extLst>
              </p:cNvPr>
              <p:cNvSpPr/>
              <p:nvPr/>
            </p:nvSpPr>
            <p:spPr>
              <a:xfrm>
                <a:off x="10073968" y="1627234"/>
                <a:ext cx="26527" cy="81510"/>
              </a:xfrm>
              <a:custGeom>
                <a:avLst/>
                <a:gdLst>
                  <a:gd name="connsiteX0" fmla="*/ 17814 w 26527"/>
                  <a:gd name="connsiteY0" fmla="*/ 68478 h 81510"/>
                  <a:gd name="connsiteX1" fmla="*/ 17814 w 26527"/>
                  <a:gd name="connsiteY1" fmla="*/ 12493 h 81510"/>
                  <a:gd name="connsiteX2" fmla="*/ 13341 w 26527"/>
                  <a:gd name="connsiteY2" fmla="*/ 8020 h 81510"/>
                  <a:gd name="connsiteX3" fmla="*/ 8868 w 26527"/>
                  <a:gd name="connsiteY3" fmla="*/ 12493 h 81510"/>
                  <a:gd name="connsiteX4" fmla="*/ 8868 w 26527"/>
                  <a:gd name="connsiteY4" fmla="*/ 68478 h 81510"/>
                  <a:gd name="connsiteX5" fmla="*/ 13341 w 26527"/>
                  <a:gd name="connsiteY5" fmla="*/ 72951 h 81510"/>
                  <a:gd name="connsiteX6" fmla="*/ 17814 w 26527"/>
                  <a:gd name="connsiteY6" fmla="*/ 68478 h 81510"/>
                  <a:gd name="connsiteX7" fmla="*/ 26528 w 26527"/>
                  <a:gd name="connsiteY7" fmla="*/ 17891 h 81510"/>
                  <a:gd name="connsiteX8" fmla="*/ 26528 w 26527"/>
                  <a:gd name="connsiteY8" fmla="*/ 63620 h 81510"/>
                  <a:gd name="connsiteX9" fmla="*/ 13341 w 26527"/>
                  <a:gd name="connsiteY9" fmla="*/ 81511 h 81510"/>
                  <a:gd name="connsiteX10" fmla="*/ 0 w 26527"/>
                  <a:gd name="connsiteY10" fmla="*/ 63620 h 81510"/>
                  <a:gd name="connsiteX11" fmla="*/ 0 w 26527"/>
                  <a:gd name="connsiteY11" fmla="*/ 17891 h 81510"/>
                  <a:gd name="connsiteX12" fmla="*/ 13341 w 26527"/>
                  <a:gd name="connsiteY12" fmla="*/ 0 h 81510"/>
                  <a:gd name="connsiteX13" fmla="*/ 26528 w 26527"/>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527" h="81510">
                    <a:moveTo>
                      <a:pt x="17814" y="68478"/>
                    </a:moveTo>
                    <a:lnTo>
                      <a:pt x="17814" y="12493"/>
                    </a:lnTo>
                    <a:cubicBezTo>
                      <a:pt x="17814" y="10022"/>
                      <a:pt x="15809" y="8020"/>
                      <a:pt x="13341" y="8020"/>
                    </a:cubicBezTo>
                    <a:cubicBezTo>
                      <a:pt x="10873" y="8020"/>
                      <a:pt x="8868" y="10022"/>
                      <a:pt x="8868" y="12493"/>
                    </a:cubicBezTo>
                    <a:lnTo>
                      <a:pt x="8868" y="68478"/>
                    </a:lnTo>
                    <a:cubicBezTo>
                      <a:pt x="8868" y="70948"/>
                      <a:pt x="10873" y="72951"/>
                      <a:pt x="13341" y="72951"/>
                    </a:cubicBezTo>
                    <a:cubicBezTo>
                      <a:pt x="15809" y="72951"/>
                      <a:pt x="17814" y="70948"/>
                      <a:pt x="17814" y="68478"/>
                    </a:cubicBezTo>
                    <a:moveTo>
                      <a:pt x="26528" y="17891"/>
                    </a:moveTo>
                    <a:lnTo>
                      <a:pt x="26528" y="63620"/>
                    </a:lnTo>
                    <a:cubicBezTo>
                      <a:pt x="26528" y="75573"/>
                      <a:pt x="22055" y="81511"/>
                      <a:pt x="13341" y="81511"/>
                    </a:cubicBezTo>
                    <a:cubicBezTo>
                      <a:pt x="4627" y="81511"/>
                      <a:pt x="0" y="75573"/>
                      <a:pt x="0" y="63620"/>
                    </a:cubicBezTo>
                    <a:lnTo>
                      <a:pt x="0" y="17891"/>
                    </a:lnTo>
                    <a:cubicBezTo>
                      <a:pt x="0" y="6015"/>
                      <a:pt x="4473" y="0"/>
                      <a:pt x="13341" y="0"/>
                    </a:cubicBezTo>
                    <a:cubicBezTo>
                      <a:pt x="22209" y="0"/>
                      <a:pt x="26528" y="6015"/>
                      <a:pt x="26528" y="17891"/>
                    </a:cubicBezTo>
                  </a:path>
                </a:pathLst>
              </a:custGeom>
              <a:grpFill/>
              <a:ln w="7705" cap="flat">
                <a:noFill/>
                <a:prstDash val="solid"/>
                <a:miter/>
              </a:ln>
            </p:spPr>
            <p:txBody>
              <a:bodyPr rtlCol="0" anchor="ctr"/>
              <a:lstStyle/>
              <a:p>
                <a:endParaRPr lang="pl-PL"/>
              </a:p>
            </p:txBody>
          </p:sp>
          <p:sp>
            <p:nvSpPr>
              <p:cNvPr id="143" name="Dowolny kształt: kształt 142">
                <a:extLst>
                  <a:ext uri="{FF2B5EF4-FFF2-40B4-BE49-F238E27FC236}">
                    <a16:creationId xmlns:a16="http://schemas.microsoft.com/office/drawing/2014/main" id="{A68868E7-5BD8-B8FE-590E-23DE9D99A209}"/>
                  </a:ext>
                </a:extLst>
              </p:cNvPr>
              <p:cNvSpPr/>
              <p:nvPr/>
            </p:nvSpPr>
            <p:spPr>
              <a:xfrm>
                <a:off x="9975570" y="1626926"/>
                <a:ext cx="26373" cy="81510"/>
              </a:xfrm>
              <a:custGeom>
                <a:avLst/>
                <a:gdLst>
                  <a:gd name="connsiteX0" fmla="*/ 26373 w 26373"/>
                  <a:gd name="connsiteY0" fmla="*/ 0 h 81510"/>
                  <a:gd name="connsiteX1" fmla="*/ 26373 w 26373"/>
                  <a:gd name="connsiteY1" fmla="*/ 8251 h 81510"/>
                  <a:gd name="connsiteX2" fmla="*/ 17737 w 26373"/>
                  <a:gd name="connsiteY2" fmla="*/ 8251 h 81510"/>
                  <a:gd name="connsiteX3" fmla="*/ 17737 w 26373"/>
                  <a:gd name="connsiteY3" fmla="*/ 81511 h 81510"/>
                  <a:gd name="connsiteX4" fmla="*/ 8791 w 26373"/>
                  <a:gd name="connsiteY4" fmla="*/ 81511 h 81510"/>
                  <a:gd name="connsiteX5" fmla="*/ 8791 w 26373"/>
                  <a:gd name="connsiteY5" fmla="*/ 8251 h 81510"/>
                  <a:gd name="connsiteX6" fmla="*/ 0 w 26373"/>
                  <a:gd name="connsiteY6" fmla="*/ 8251 h 81510"/>
                  <a:gd name="connsiteX7" fmla="*/ 0 w 26373"/>
                  <a:gd name="connsiteY7" fmla="*/ 0 h 81510"/>
                  <a:gd name="connsiteX8" fmla="*/ 26373 w 26373"/>
                  <a:gd name="connsiteY8"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1510">
                    <a:moveTo>
                      <a:pt x="26373" y="0"/>
                    </a:moveTo>
                    <a:lnTo>
                      <a:pt x="26373" y="8251"/>
                    </a:lnTo>
                    <a:lnTo>
                      <a:pt x="17737" y="8251"/>
                    </a:lnTo>
                    <a:lnTo>
                      <a:pt x="17737" y="81511"/>
                    </a:lnTo>
                    <a:lnTo>
                      <a:pt x="8791" y="81511"/>
                    </a:lnTo>
                    <a:lnTo>
                      <a:pt x="8791" y="8251"/>
                    </a:lnTo>
                    <a:lnTo>
                      <a:pt x="0" y="8251"/>
                    </a:lnTo>
                    <a:lnTo>
                      <a:pt x="0" y="0"/>
                    </a:lnTo>
                    <a:lnTo>
                      <a:pt x="26373" y="0"/>
                    </a:lnTo>
                    <a:close/>
                  </a:path>
                </a:pathLst>
              </a:custGeom>
              <a:grpFill/>
              <a:ln w="7705" cap="flat">
                <a:noFill/>
                <a:prstDash val="solid"/>
                <a:miter/>
              </a:ln>
            </p:spPr>
            <p:txBody>
              <a:bodyPr rtlCol="0" anchor="ctr"/>
              <a:lstStyle/>
              <a:p>
                <a:endParaRPr lang="pl-PL"/>
              </a:p>
            </p:txBody>
          </p:sp>
          <p:sp>
            <p:nvSpPr>
              <p:cNvPr id="144" name="Dowolny kształt: kształt 143">
                <a:extLst>
                  <a:ext uri="{FF2B5EF4-FFF2-40B4-BE49-F238E27FC236}">
                    <a16:creationId xmlns:a16="http://schemas.microsoft.com/office/drawing/2014/main" id="{1A3F14B4-DD51-14E8-88CF-BC332B8C11B0}"/>
                  </a:ext>
                </a:extLst>
              </p:cNvPr>
              <p:cNvSpPr/>
              <p:nvPr/>
            </p:nvSpPr>
            <p:spPr>
              <a:xfrm>
                <a:off x="9894291" y="1626926"/>
                <a:ext cx="8713" cy="81510"/>
              </a:xfrm>
              <a:custGeom>
                <a:avLst/>
                <a:gdLst>
                  <a:gd name="connsiteX0" fmla="*/ 0 w 8713"/>
                  <a:gd name="connsiteY0" fmla="*/ 0 h 81510"/>
                  <a:gd name="connsiteX1" fmla="*/ 8714 w 8713"/>
                  <a:gd name="connsiteY1" fmla="*/ 0 h 81510"/>
                  <a:gd name="connsiteX2" fmla="*/ 8714 w 8713"/>
                  <a:gd name="connsiteY2" fmla="*/ 81511 h 81510"/>
                  <a:gd name="connsiteX3" fmla="*/ 0 w 8713"/>
                  <a:gd name="connsiteY3" fmla="*/ 81511 h 81510"/>
                </a:gdLst>
                <a:ahLst/>
                <a:cxnLst>
                  <a:cxn ang="0">
                    <a:pos x="connsiteX0" y="connsiteY0"/>
                  </a:cxn>
                  <a:cxn ang="0">
                    <a:pos x="connsiteX1" y="connsiteY1"/>
                  </a:cxn>
                  <a:cxn ang="0">
                    <a:pos x="connsiteX2" y="connsiteY2"/>
                  </a:cxn>
                  <a:cxn ang="0">
                    <a:pos x="connsiteX3" y="connsiteY3"/>
                  </a:cxn>
                </a:cxnLst>
                <a:rect l="l" t="t" r="r" b="b"/>
                <a:pathLst>
                  <a:path w="8713" h="81510">
                    <a:moveTo>
                      <a:pt x="0" y="0"/>
                    </a:moveTo>
                    <a:lnTo>
                      <a:pt x="8714" y="0"/>
                    </a:lnTo>
                    <a:lnTo>
                      <a:pt x="8714" y="81511"/>
                    </a:lnTo>
                    <a:lnTo>
                      <a:pt x="0" y="81511"/>
                    </a:lnTo>
                    <a:close/>
                  </a:path>
                </a:pathLst>
              </a:custGeom>
              <a:grpFill/>
              <a:ln w="7705" cap="flat">
                <a:noFill/>
                <a:prstDash val="solid"/>
                <a:miter/>
              </a:ln>
            </p:spPr>
            <p:txBody>
              <a:bodyPr rtlCol="0" anchor="ctr"/>
              <a:lstStyle/>
              <a:p>
                <a:endParaRPr lang="pl-PL"/>
              </a:p>
            </p:txBody>
          </p:sp>
          <p:sp>
            <p:nvSpPr>
              <p:cNvPr id="145" name="Dowolny kształt: kształt 144">
                <a:extLst>
                  <a:ext uri="{FF2B5EF4-FFF2-40B4-BE49-F238E27FC236}">
                    <a16:creationId xmlns:a16="http://schemas.microsoft.com/office/drawing/2014/main" id="{84E412BC-D767-C981-96F1-FC8551B765B2}"/>
                  </a:ext>
                </a:extLst>
              </p:cNvPr>
              <p:cNvSpPr/>
              <p:nvPr/>
            </p:nvSpPr>
            <p:spPr>
              <a:xfrm>
                <a:off x="9793502" y="1626926"/>
                <a:ext cx="26450" cy="81510"/>
              </a:xfrm>
              <a:custGeom>
                <a:avLst/>
                <a:gdLst>
                  <a:gd name="connsiteX0" fmla="*/ 26450 w 26450"/>
                  <a:gd name="connsiteY0" fmla="*/ 0 h 81510"/>
                  <a:gd name="connsiteX1" fmla="*/ 26450 w 26450"/>
                  <a:gd name="connsiteY1" fmla="*/ 81511 h 81510"/>
                  <a:gd name="connsiteX2" fmla="*/ 17582 w 26450"/>
                  <a:gd name="connsiteY2" fmla="*/ 81511 h 81510"/>
                  <a:gd name="connsiteX3" fmla="*/ 17582 w 26450"/>
                  <a:gd name="connsiteY3" fmla="*/ 44110 h 81510"/>
                  <a:gd name="connsiteX4" fmla="*/ 8791 w 26450"/>
                  <a:gd name="connsiteY4" fmla="*/ 44110 h 81510"/>
                  <a:gd name="connsiteX5" fmla="*/ 8791 w 26450"/>
                  <a:gd name="connsiteY5" fmla="*/ 81511 h 81510"/>
                  <a:gd name="connsiteX6" fmla="*/ 0 w 26450"/>
                  <a:gd name="connsiteY6" fmla="*/ 81511 h 81510"/>
                  <a:gd name="connsiteX7" fmla="*/ 0 w 26450"/>
                  <a:gd name="connsiteY7" fmla="*/ 0 h 81510"/>
                  <a:gd name="connsiteX8" fmla="*/ 8791 w 26450"/>
                  <a:gd name="connsiteY8" fmla="*/ 0 h 81510"/>
                  <a:gd name="connsiteX9" fmla="*/ 8791 w 26450"/>
                  <a:gd name="connsiteY9" fmla="*/ 35936 h 81510"/>
                  <a:gd name="connsiteX10" fmla="*/ 17582 w 26450"/>
                  <a:gd name="connsiteY10" fmla="*/ 35936 h 81510"/>
                  <a:gd name="connsiteX11" fmla="*/ 17582 w 26450"/>
                  <a:gd name="connsiteY11" fmla="*/ 0 h 81510"/>
                  <a:gd name="connsiteX12" fmla="*/ 26450 w 26450"/>
                  <a:gd name="connsiteY12"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50" h="81510">
                    <a:moveTo>
                      <a:pt x="26450" y="0"/>
                    </a:moveTo>
                    <a:lnTo>
                      <a:pt x="26450" y="81511"/>
                    </a:lnTo>
                    <a:lnTo>
                      <a:pt x="17582" y="81511"/>
                    </a:lnTo>
                    <a:lnTo>
                      <a:pt x="17582" y="44110"/>
                    </a:lnTo>
                    <a:lnTo>
                      <a:pt x="8791" y="44110"/>
                    </a:lnTo>
                    <a:lnTo>
                      <a:pt x="8791" y="81511"/>
                    </a:lnTo>
                    <a:lnTo>
                      <a:pt x="0" y="81511"/>
                    </a:lnTo>
                    <a:lnTo>
                      <a:pt x="0" y="0"/>
                    </a:lnTo>
                    <a:lnTo>
                      <a:pt x="8791" y="0"/>
                    </a:lnTo>
                    <a:lnTo>
                      <a:pt x="8791" y="35936"/>
                    </a:lnTo>
                    <a:lnTo>
                      <a:pt x="17582" y="35936"/>
                    </a:lnTo>
                    <a:lnTo>
                      <a:pt x="17582" y="0"/>
                    </a:lnTo>
                    <a:lnTo>
                      <a:pt x="26450" y="0"/>
                    </a:lnTo>
                    <a:close/>
                  </a:path>
                </a:pathLst>
              </a:custGeom>
              <a:grpFill/>
              <a:ln w="7705" cap="flat">
                <a:noFill/>
                <a:prstDash val="solid"/>
                <a:miter/>
              </a:ln>
            </p:spPr>
            <p:txBody>
              <a:bodyPr rtlCol="0" anchor="ctr"/>
              <a:lstStyle/>
              <a:p>
                <a:endParaRPr lang="pl-PL"/>
              </a:p>
            </p:txBody>
          </p:sp>
          <p:sp>
            <p:nvSpPr>
              <p:cNvPr id="146" name="Dowolny kształt: kształt 145">
                <a:extLst>
                  <a:ext uri="{FF2B5EF4-FFF2-40B4-BE49-F238E27FC236}">
                    <a16:creationId xmlns:a16="http://schemas.microsoft.com/office/drawing/2014/main" id="{6BA1073A-CDD6-D446-37BC-6DC4DFAF41DE}"/>
                  </a:ext>
                </a:extLst>
              </p:cNvPr>
              <p:cNvSpPr/>
              <p:nvPr/>
            </p:nvSpPr>
            <p:spPr>
              <a:xfrm>
                <a:off x="9692790" y="1627234"/>
                <a:ext cx="26450" cy="81510"/>
              </a:xfrm>
              <a:custGeom>
                <a:avLst/>
                <a:gdLst>
                  <a:gd name="connsiteX0" fmla="*/ 17582 w 26450"/>
                  <a:gd name="connsiteY0" fmla="*/ 68478 h 81510"/>
                  <a:gd name="connsiteX1" fmla="*/ 17582 w 26450"/>
                  <a:gd name="connsiteY1" fmla="*/ 12493 h 81510"/>
                  <a:gd name="connsiteX2" fmla="*/ 13264 w 26450"/>
                  <a:gd name="connsiteY2" fmla="*/ 7943 h 81510"/>
                  <a:gd name="connsiteX3" fmla="*/ 8945 w 26450"/>
                  <a:gd name="connsiteY3" fmla="*/ 12493 h 81510"/>
                  <a:gd name="connsiteX4" fmla="*/ 8945 w 26450"/>
                  <a:gd name="connsiteY4" fmla="*/ 68478 h 81510"/>
                  <a:gd name="connsiteX5" fmla="*/ 13264 w 26450"/>
                  <a:gd name="connsiteY5" fmla="*/ 73105 h 81510"/>
                  <a:gd name="connsiteX6" fmla="*/ 17582 w 26450"/>
                  <a:gd name="connsiteY6" fmla="*/ 68478 h 81510"/>
                  <a:gd name="connsiteX7" fmla="*/ 26450 w 26450"/>
                  <a:gd name="connsiteY7" fmla="*/ 17891 h 81510"/>
                  <a:gd name="connsiteX8" fmla="*/ 26450 w 26450"/>
                  <a:gd name="connsiteY8" fmla="*/ 63620 h 81510"/>
                  <a:gd name="connsiteX9" fmla="*/ 13264 w 26450"/>
                  <a:gd name="connsiteY9" fmla="*/ 81511 h 81510"/>
                  <a:gd name="connsiteX10" fmla="*/ 0 w 26450"/>
                  <a:gd name="connsiteY10" fmla="*/ 63620 h 81510"/>
                  <a:gd name="connsiteX11" fmla="*/ 0 w 26450"/>
                  <a:gd name="connsiteY11" fmla="*/ 17891 h 81510"/>
                  <a:gd name="connsiteX12" fmla="*/ 13264 w 26450"/>
                  <a:gd name="connsiteY12" fmla="*/ 0 h 81510"/>
                  <a:gd name="connsiteX13" fmla="*/ 26450 w 26450"/>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50" h="81510">
                    <a:moveTo>
                      <a:pt x="17582" y="68478"/>
                    </a:moveTo>
                    <a:lnTo>
                      <a:pt x="17582" y="12493"/>
                    </a:lnTo>
                    <a:cubicBezTo>
                      <a:pt x="17582" y="9485"/>
                      <a:pt x="16194" y="7943"/>
                      <a:pt x="13264" y="7943"/>
                    </a:cubicBezTo>
                    <a:cubicBezTo>
                      <a:pt x="10333" y="7943"/>
                      <a:pt x="8945" y="9485"/>
                      <a:pt x="8945" y="12493"/>
                    </a:cubicBezTo>
                    <a:lnTo>
                      <a:pt x="8945" y="68478"/>
                    </a:lnTo>
                    <a:cubicBezTo>
                      <a:pt x="8945" y="71486"/>
                      <a:pt x="10256" y="73105"/>
                      <a:pt x="13264" y="73105"/>
                    </a:cubicBezTo>
                    <a:cubicBezTo>
                      <a:pt x="16271" y="73105"/>
                      <a:pt x="17582" y="71486"/>
                      <a:pt x="17582" y="68478"/>
                    </a:cubicBezTo>
                    <a:moveTo>
                      <a:pt x="26450" y="17891"/>
                    </a:moveTo>
                    <a:lnTo>
                      <a:pt x="26450" y="63620"/>
                    </a:lnTo>
                    <a:cubicBezTo>
                      <a:pt x="26450" y="75573"/>
                      <a:pt x="22055" y="81511"/>
                      <a:pt x="13264" y="81511"/>
                    </a:cubicBezTo>
                    <a:cubicBezTo>
                      <a:pt x="4473" y="81511"/>
                      <a:pt x="0" y="75573"/>
                      <a:pt x="0" y="63620"/>
                    </a:cubicBezTo>
                    <a:lnTo>
                      <a:pt x="0" y="17891"/>
                    </a:lnTo>
                    <a:cubicBezTo>
                      <a:pt x="0" y="6015"/>
                      <a:pt x="4395" y="0"/>
                      <a:pt x="13264" y="0"/>
                    </a:cubicBezTo>
                    <a:cubicBezTo>
                      <a:pt x="22132" y="0"/>
                      <a:pt x="26450" y="6015"/>
                      <a:pt x="26450" y="17891"/>
                    </a:cubicBezTo>
                  </a:path>
                </a:pathLst>
              </a:custGeom>
              <a:grpFill/>
              <a:ln w="7705" cap="flat">
                <a:noFill/>
                <a:prstDash val="solid"/>
                <a:miter/>
              </a:ln>
            </p:spPr>
            <p:txBody>
              <a:bodyPr rtlCol="0" anchor="ctr"/>
              <a:lstStyle/>
              <a:p>
                <a:endParaRPr lang="pl-PL"/>
              </a:p>
            </p:txBody>
          </p:sp>
          <p:sp>
            <p:nvSpPr>
              <p:cNvPr id="147" name="Dowolny kształt: kształt 146">
                <a:extLst>
                  <a:ext uri="{FF2B5EF4-FFF2-40B4-BE49-F238E27FC236}">
                    <a16:creationId xmlns:a16="http://schemas.microsoft.com/office/drawing/2014/main" id="{294E834E-A9D4-DD5D-875B-D441756A068C}"/>
                  </a:ext>
                </a:extLst>
              </p:cNvPr>
              <p:cNvSpPr/>
              <p:nvPr/>
            </p:nvSpPr>
            <p:spPr>
              <a:xfrm>
                <a:off x="9578120" y="1626926"/>
                <a:ext cx="40639" cy="81510"/>
              </a:xfrm>
              <a:custGeom>
                <a:avLst/>
                <a:gdLst>
                  <a:gd name="connsiteX0" fmla="*/ 40640 w 40639"/>
                  <a:gd name="connsiteY0" fmla="*/ 0 h 81510"/>
                  <a:gd name="connsiteX1" fmla="*/ 40640 w 40639"/>
                  <a:gd name="connsiteY1" fmla="*/ 81511 h 81510"/>
                  <a:gd name="connsiteX2" fmla="*/ 32697 w 40639"/>
                  <a:gd name="connsiteY2" fmla="*/ 81511 h 81510"/>
                  <a:gd name="connsiteX3" fmla="*/ 32697 w 40639"/>
                  <a:gd name="connsiteY3" fmla="*/ 17659 h 81510"/>
                  <a:gd name="connsiteX4" fmla="*/ 31463 w 40639"/>
                  <a:gd name="connsiteY4" fmla="*/ 27530 h 81510"/>
                  <a:gd name="connsiteX5" fmla="*/ 23829 w 40639"/>
                  <a:gd name="connsiteY5" fmla="*/ 81511 h 81510"/>
                  <a:gd name="connsiteX6" fmla="*/ 16580 w 40639"/>
                  <a:gd name="connsiteY6" fmla="*/ 81511 h 81510"/>
                  <a:gd name="connsiteX7" fmla="*/ 8791 w 40639"/>
                  <a:gd name="connsiteY7" fmla="*/ 26836 h 81510"/>
                  <a:gd name="connsiteX8" fmla="*/ 8020 w 40639"/>
                  <a:gd name="connsiteY8" fmla="*/ 17814 h 81510"/>
                  <a:gd name="connsiteX9" fmla="*/ 8020 w 40639"/>
                  <a:gd name="connsiteY9" fmla="*/ 81511 h 81510"/>
                  <a:gd name="connsiteX10" fmla="*/ 0 w 40639"/>
                  <a:gd name="connsiteY10" fmla="*/ 81511 h 81510"/>
                  <a:gd name="connsiteX11" fmla="*/ 0 w 40639"/>
                  <a:gd name="connsiteY11" fmla="*/ 0 h 81510"/>
                  <a:gd name="connsiteX12" fmla="*/ 12955 w 40639"/>
                  <a:gd name="connsiteY12" fmla="*/ 0 h 81510"/>
                  <a:gd name="connsiteX13" fmla="*/ 18739 w 40639"/>
                  <a:gd name="connsiteY13" fmla="*/ 44033 h 81510"/>
                  <a:gd name="connsiteX14" fmla="*/ 20204 w 40639"/>
                  <a:gd name="connsiteY14" fmla="*/ 58376 h 81510"/>
                  <a:gd name="connsiteX15" fmla="*/ 21438 w 40639"/>
                  <a:gd name="connsiteY15" fmla="*/ 44110 h 81510"/>
                  <a:gd name="connsiteX16" fmla="*/ 27376 w 40639"/>
                  <a:gd name="connsiteY16" fmla="*/ 0 h 81510"/>
                  <a:gd name="connsiteX17" fmla="*/ 40640 w 40639"/>
                  <a:gd name="connsiteY17"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639" h="81510">
                    <a:moveTo>
                      <a:pt x="40640" y="0"/>
                    </a:moveTo>
                    <a:lnTo>
                      <a:pt x="40640" y="81511"/>
                    </a:lnTo>
                    <a:lnTo>
                      <a:pt x="32697" y="81511"/>
                    </a:lnTo>
                    <a:lnTo>
                      <a:pt x="32697" y="17659"/>
                    </a:lnTo>
                    <a:lnTo>
                      <a:pt x="31463" y="27530"/>
                    </a:lnTo>
                    <a:lnTo>
                      <a:pt x="23829" y="81511"/>
                    </a:lnTo>
                    <a:lnTo>
                      <a:pt x="16580" y="81511"/>
                    </a:lnTo>
                    <a:lnTo>
                      <a:pt x="8791" y="26836"/>
                    </a:lnTo>
                    <a:lnTo>
                      <a:pt x="8020" y="17814"/>
                    </a:lnTo>
                    <a:lnTo>
                      <a:pt x="8020" y="81511"/>
                    </a:lnTo>
                    <a:lnTo>
                      <a:pt x="0" y="81511"/>
                    </a:lnTo>
                    <a:lnTo>
                      <a:pt x="0" y="0"/>
                    </a:lnTo>
                    <a:lnTo>
                      <a:pt x="12955" y="0"/>
                    </a:lnTo>
                    <a:lnTo>
                      <a:pt x="18739" y="44033"/>
                    </a:lnTo>
                    <a:lnTo>
                      <a:pt x="20204" y="58376"/>
                    </a:lnTo>
                    <a:lnTo>
                      <a:pt x="21438" y="44110"/>
                    </a:lnTo>
                    <a:lnTo>
                      <a:pt x="27376" y="0"/>
                    </a:lnTo>
                    <a:lnTo>
                      <a:pt x="40640" y="0"/>
                    </a:lnTo>
                    <a:close/>
                  </a:path>
                </a:pathLst>
              </a:custGeom>
              <a:grpFill/>
              <a:ln w="7705" cap="flat">
                <a:noFill/>
                <a:prstDash val="solid"/>
                <a:miter/>
              </a:ln>
            </p:spPr>
            <p:txBody>
              <a:bodyPr rtlCol="0" anchor="ctr"/>
              <a:lstStyle/>
              <a:p>
                <a:endParaRPr lang="pl-PL"/>
              </a:p>
            </p:txBody>
          </p:sp>
        </p:grpSp>
        <p:grpSp>
          <p:nvGrpSpPr>
            <p:cNvPr id="121" name="Grupa 120">
              <a:extLst>
                <a:ext uri="{FF2B5EF4-FFF2-40B4-BE49-F238E27FC236}">
                  <a16:creationId xmlns:a16="http://schemas.microsoft.com/office/drawing/2014/main" id="{35AFF796-A91D-0311-2D26-4CDB98D37AB8}"/>
                </a:ext>
              </a:extLst>
            </p:cNvPr>
            <p:cNvGrpSpPr/>
            <p:nvPr/>
          </p:nvGrpSpPr>
          <p:grpSpPr>
            <a:xfrm>
              <a:off x="8106805" y="6610276"/>
              <a:ext cx="399068" cy="87139"/>
              <a:chOff x="7420370" y="1626926"/>
              <a:chExt cx="399068" cy="87139"/>
            </a:xfrm>
            <a:solidFill>
              <a:schemeClr val="tx2"/>
            </a:solidFill>
          </p:grpSpPr>
          <p:sp>
            <p:nvSpPr>
              <p:cNvPr id="137" name="Dowolny kształt: kształt 136">
                <a:extLst>
                  <a:ext uri="{FF2B5EF4-FFF2-40B4-BE49-F238E27FC236}">
                    <a16:creationId xmlns:a16="http://schemas.microsoft.com/office/drawing/2014/main" id="{485A7032-33BC-8C07-94AB-DC5E6E564A27}"/>
                  </a:ext>
                </a:extLst>
              </p:cNvPr>
              <p:cNvSpPr/>
              <p:nvPr/>
            </p:nvSpPr>
            <p:spPr>
              <a:xfrm>
                <a:off x="7755896" y="1626926"/>
                <a:ext cx="63542" cy="81510"/>
              </a:xfrm>
              <a:custGeom>
                <a:avLst/>
                <a:gdLst>
                  <a:gd name="connsiteX0" fmla="*/ 45421 w 63542"/>
                  <a:gd name="connsiteY0" fmla="*/ 41796 h 81510"/>
                  <a:gd name="connsiteX1" fmla="*/ 45421 w 63542"/>
                  <a:gd name="connsiteY1" fmla="*/ 21669 h 81510"/>
                  <a:gd name="connsiteX2" fmla="*/ 40948 w 63542"/>
                  <a:gd name="connsiteY2" fmla="*/ 17042 h 81510"/>
                  <a:gd name="connsiteX3" fmla="*/ 18199 w 63542"/>
                  <a:gd name="connsiteY3" fmla="*/ 17042 h 81510"/>
                  <a:gd name="connsiteX4" fmla="*/ 18199 w 63542"/>
                  <a:gd name="connsiteY4" fmla="*/ 46346 h 81510"/>
                  <a:gd name="connsiteX5" fmla="*/ 40948 w 63542"/>
                  <a:gd name="connsiteY5" fmla="*/ 46346 h 81510"/>
                  <a:gd name="connsiteX6" fmla="*/ 63543 w 63542"/>
                  <a:gd name="connsiteY6" fmla="*/ 14883 h 81510"/>
                  <a:gd name="connsiteX7" fmla="*/ 63543 w 63542"/>
                  <a:gd name="connsiteY7" fmla="*/ 48505 h 81510"/>
                  <a:gd name="connsiteX8" fmla="*/ 48659 w 63542"/>
                  <a:gd name="connsiteY8" fmla="*/ 63389 h 81510"/>
                  <a:gd name="connsiteX9" fmla="*/ 18199 w 63542"/>
                  <a:gd name="connsiteY9" fmla="*/ 63389 h 81510"/>
                  <a:gd name="connsiteX10" fmla="*/ 18199 w 63542"/>
                  <a:gd name="connsiteY10" fmla="*/ 81511 h 81510"/>
                  <a:gd name="connsiteX11" fmla="*/ 0 w 63542"/>
                  <a:gd name="connsiteY11" fmla="*/ 81511 h 81510"/>
                  <a:gd name="connsiteX12" fmla="*/ 0 w 63542"/>
                  <a:gd name="connsiteY12" fmla="*/ 0 h 81510"/>
                  <a:gd name="connsiteX13" fmla="*/ 48659 w 63542"/>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42" h="81510">
                    <a:moveTo>
                      <a:pt x="45421" y="41796"/>
                    </a:moveTo>
                    <a:lnTo>
                      <a:pt x="45421" y="21669"/>
                    </a:lnTo>
                    <a:lnTo>
                      <a:pt x="40948" y="17042"/>
                    </a:lnTo>
                    <a:lnTo>
                      <a:pt x="18199" y="17042"/>
                    </a:lnTo>
                    <a:lnTo>
                      <a:pt x="18199" y="46346"/>
                    </a:lnTo>
                    <a:lnTo>
                      <a:pt x="40948" y="46346"/>
                    </a:lnTo>
                    <a:close/>
                    <a:moveTo>
                      <a:pt x="63543" y="14883"/>
                    </a:moveTo>
                    <a:lnTo>
                      <a:pt x="63543" y="48505"/>
                    </a:lnTo>
                    <a:lnTo>
                      <a:pt x="48659" y="63389"/>
                    </a:lnTo>
                    <a:lnTo>
                      <a:pt x="18199" y="63389"/>
                    </a:lnTo>
                    <a:lnTo>
                      <a:pt x="18199" y="81511"/>
                    </a:lnTo>
                    <a:lnTo>
                      <a:pt x="0" y="81511"/>
                    </a:lnTo>
                    <a:lnTo>
                      <a:pt x="0" y="0"/>
                    </a:lnTo>
                    <a:lnTo>
                      <a:pt x="48659" y="0"/>
                    </a:lnTo>
                    <a:close/>
                  </a:path>
                </a:pathLst>
              </a:custGeom>
              <a:grpFill/>
              <a:ln w="7705" cap="flat">
                <a:noFill/>
                <a:prstDash val="solid"/>
                <a:miter/>
              </a:ln>
            </p:spPr>
            <p:txBody>
              <a:bodyPr rtlCol="0" anchor="ctr"/>
              <a:lstStyle/>
              <a:p>
                <a:endParaRPr lang="pl-PL"/>
              </a:p>
            </p:txBody>
          </p:sp>
          <p:sp>
            <p:nvSpPr>
              <p:cNvPr id="138" name="Dowolny kształt: kształt 137">
                <a:extLst>
                  <a:ext uri="{FF2B5EF4-FFF2-40B4-BE49-F238E27FC236}">
                    <a16:creationId xmlns:a16="http://schemas.microsoft.com/office/drawing/2014/main" id="{20C47D64-6DE7-40A8-DF61-C13A703ADB7E}"/>
                  </a:ext>
                </a:extLst>
              </p:cNvPr>
              <p:cNvSpPr/>
              <p:nvPr/>
            </p:nvSpPr>
            <p:spPr>
              <a:xfrm>
                <a:off x="7674694" y="1626926"/>
                <a:ext cx="63851" cy="81510"/>
              </a:xfrm>
              <a:custGeom>
                <a:avLst/>
                <a:gdLst>
                  <a:gd name="connsiteX0" fmla="*/ 45729 w 63851"/>
                  <a:gd name="connsiteY0" fmla="*/ 41796 h 81510"/>
                  <a:gd name="connsiteX1" fmla="*/ 45729 w 63851"/>
                  <a:gd name="connsiteY1" fmla="*/ 21669 h 81510"/>
                  <a:gd name="connsiteX2" fmla="*/ 41256 w 63851"/>
                  <a:gd name="connsiteY2" fmla="*/ 17042 h 81510"/>
                  <a:gd name="connsiteX3" fmla="*/ 18508 w 63851"/>
                  <a:gd name="connsiteY3" fmla="*/ 17042 h 81510"/>
                  <a:gd name="connsiteX4" fmla="*/ 18508 w 63851"/>
                  <a:gd name="connsiteY4" fmla="*/ 46346 h 81510"/>
                  <a:gd name="connsiteX5" fmla="*/ 41256 w 63851"/>
                  <a:gd name="connsiteY5" fmla="*/ 46346 h 81510"/>
                  <a:gd name="connsiteX6" fmla="*/ 63851 w 63851"/>
                  <a:gd name="connsiteY6" fmla="*/ 14883 h 81510"/>
                  <a:gd name="connsiteX7" fmla="*/ 63851 w 63851"/>
                  <a:gd name="connsiteY7" fmla="*/ 48505 h 81510"/>
                  <a:gd name="connsiteX8" fmla="*/ 49122 w 63851"/>
                  <a:gd name="connsiteY8" fmla="*/ 63389 h 81510"/>
                  <a:gd name="connsiteX9" fmla="*/ 18276 w 63851"/>
                  <a:gd name="connsiteY9" fmla="*/ 63389 h 81510"/>
                  <a:gd name="connsiteX10" fmla="*/ 18276 w 63851"/>
                  <a:gd name="connsiteY10" fmla="*/ 81511 h 81510"/>
                  <a:gd name="connsiteX11" fmla="*/ 0 w 63851"/>
                  <a:gd name="connsiteY11" fmla="*/ 81511 h 81510"/>
                  <a:gd name="connsiteX12" fmla="*/ 0 w 63851"/>
                  <a:gd name="connsiteY12" fmla="*/ 0 h 81510"/>
                  <a:gd name="connsiteX13" fmla="*/ 48891 w 63851"/>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51" h="81510">
                    <a:moveTo>
                      <a:pt x="45729" y="41796"/>
                    </a:moveTo>
                    <a:lnTo>
                      <a:pt x="45729" y="21669"/>
                    </a:lnTo>
                    <a:lnTo>
                      <a:pt x="41256" y="17042"/>
                    </a:lnTo>
                    <a:lnTo>
                      <a:pt x="18508" y="17042"/>
                    </a:lnTo>
                    <a:lnTo>
                      <a:pt x="18508" y="46346"/>
                    </a:lnTo>
                    <a:lnTo>
                      <a:pt x="41256" y="46346"/>
                    </a:lnTo>
                    <a:close/>
                    <a:moveTo>
                      <a:pt x="63851" y="14883"/>
                    </a:moveTo>
                    <a:lnTo>
                      <a:pt x="63851" y="48505"/>
                    </a:lnTo>
                    <a:lnTo>
                      <a:pt x="49122" y="63389"/>
                    </a:lnTo>
                    <a:lnTo>
                      <a:pt x="18276" y="63389"/>
                    </a:lnTo>
                    <a:lnTo>
                      <a:pt x="18276" y="81511"/>
                    </a:lnTo>
                    <a:lnTo>
                      <a:pt x="0" y="81511"/>
                    </a:lnTo>
                    <a:lnTo>
                      <a:pt x="0" y="0"/>
                    </a:lnTo>
                    <a:lnTo>
                      <a:pt x="48891" y="0"/>
                    </a:lnTo>
                    <a:close/>
                  </a:path>
                </a:pathLst>
              </a:custGeom>
              <a:grpFill/>
              <a:ln w="7705" cap="flat">
                <a:noFill/>
                <a:prstDash val="solid"/>
                <a:miter/>
              </a:ln>
            </p:spPr>
            <p:txBody>
              <a:bodyPr rtlCol="0" anchor="ctr"/>
              <a:lstStyle/>
              <a:p>
                <a:endParaRPr lang="pl-PL"/>
              </a:p>
            </p:txBody>
          </p:sp>
          <p:sp>
            <p:nvSpPr>
              <p:cNvPr id="139" name="Dowolny kształt: kształt 138">
                <a:extLst>
                  <a:ext uri="{FF2B5EF4-FFF2-40B4-BE49-F238E27FC236}">
                    <a16:creationId xmlns:a16="http://schemas.microsoft.com/office/drawing/2014/main" id="{FA8D575D-256F-1C7D-1E03-B1572C2C9EFC}"/>
                  </a:ext>
                </a:extLst>
              </p:cNvPr>
              <p:cNvSpPr/>
              <p:nvPr/>
            </p:nvSpPr>
            <p:spPr>
              <a:xfrm>
                <a:off x="7579843" y="1626926"/>
                <a:ext cx="81587" cy="81510"/>
              </a:xfrm>
              <a:custGeom>
                <a:avLst/>
                <a:gdLst>
                  <a:gd name="connsiteX0" fmla="*/ 63928 w 81587"/>
                  <a:gd name="connsiteY0" fmla="*/ 36861 h 81510"/>
                  <a:gd name="connsiteX1" fmla="*/ 63928 w 81587"/>
                  <a:gd name="connsiteY1" fmla="*/ 30460 h 81510"/>
                  <a:gd name="connsiteX2" fmla="*/ 50742 w 81587"/>
                  <a:gd name="connsiteY2" fmla="*/ 17659 h 81510"/>
                  <a:gd name="connsiteX3" fmla="*/ 44495 w 81587"/>
                  <a:gd name="connsiteY3" fmla="*/ 17659 h 81510"/>
                  <a:gd name="connsiteX4" fmla="*/ 17428 w 81587"/>
                  <a:gd name="connsiteY4" fmla="*/ 44727 h 81510"/>
                  <a:gd name="connsiteX5" fmla="*/ 17428 w 81587"/>
                  <a:gd name="connsiteY5" fmla="*/ 51050 h 81510"/>
                  <a:gd name="connsiteX6" fmla="*/ 30229 w 81587"/>
                  <a:gd name="connsiteY6" fmla="*/ 64005 h 81510"/>
                  <a:gd name="connsiteX7" fmla="*/ 36630 w 81587"/>
                  <a:gd name="connsiteY7" fmla="*/ 64005 h 81510"/>
                  <a:gd name="connsiteX8" fmla="*/ 81588 w 81587"/>
                  <a:gd name="connsiteY8" fmla="*/ 24060 h 81510"/>
                  <a:gd name="connsiteX9" fmla="*/ 81588 w 81587"/>
                  <a:gd name="connsiteY9" fmla="*/ 44958 h 81510"/>
                  <a:gd name="connsiteX10" fmla="*/ 44958 w 81587"/>
                  <a:gd name="connsiteY10" fmla="*/ 81511 h 81510"/>
                  <a:gd name="connsiteX11" fmla="*/ 24060 w 81587"/>
                  <a:gd name="connsiteY11" fmla="*/ 81511 h 81510"/>
                  <a:gd name="connsiteX12" fmla="*/ 0 w 81587"/>
                  <a:gd name="connsiteY12" fmla="*/ 57528 h 81510"/>
                  <a:gd name="connsiteX13" fmla="*/ 0 w 81587"/>
                  <a:gd name="connsiteY13" fmla="*/ 36553 h 81510"/>
                  <a:gd name="connsiteX14" fmla="*/ 36475 w 81587"/>
                  <a:gd name="connsiteY14" fmla="*/ 0 h 81510"/>
                  <a:gd name="connsiteX15" fmla="*/ 57528 w 81587"/>
                  <a:gd name="connsiteY15"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587" h="81510">
                    <a:moveTo>
                      <a:pt x="63928" y="36861"/>
                    </a:moveTo>
                    <a:lnTo>
                      <a:pt x="63928" y="30460"/>
                    </a:lnTo>
                    <a:lnTo>
                      <a:pt x="50742" y="17659"/>
                    </a:lnTo>
                    <a:lnTo>
                      <a:pt x="44495" y="17659"/>
                    </a:lnTo>
                    <a:lnTo>
                      <a:pt x="17428" y="44727"/>
                    </a:lnTo>
                    <a:lnTo>
                      <a:pt x="17428" y="51050"/>
                    </a:lnTo>
                    <a:lnTo>
                      <a:pt x="30229" y="64005"/>
                    </a:lnTo>
                    <a:lnTo>
                      <a:pt x="36630" y="64005"/>
                    </a:lnTo>
                    <a:close/>
                    <a:moveTo>
                      <a:pt x="81588" y="24060"/>
                    </a:moveTo>
                    <a:lnTo>
                      <a:pt x="81588" y="44958"/>
                    </a:lnTo>
                    <a:lnTo>
                      <a:pt x="44958" y="81511"/>
                    </a:lnTo>
                    <a:lnTo>
                      <a:pt x="24060" y="81511"/>
                    </a:lnTo>
                    <a:lnTo>
                      <a:pt x="0" y="57528"/>
                    </a:lnTo>
                    <a:lnTo>
                      <a:pt x="0" y="36553"/>
                    </a:lnTo>
                    <a:lnTo>
                      <a:pt x="36475" y="0"/>
                    </a:lnTo>
                    <a:lnTo>
                      <a:pt x="57528" y="0"/>
                    </a:lnTo>
                    <a:close/>
                  </a:path>
                </a:pathLst>
              </a:custGeom>
              <a:grpFill/>
              <a:ln w="7705" cap="flat">
                <a:noFill/>
                <a:prstDash val="solid"/>
                <a:miter/>
              </a:ln>
            </p:spPr>
            <p:txBody>
              <a:bodyPr rtlCol="0" anchor="ctr"/>
              <a:lstStyle/>
              <a:p>
                <a:endParaRPr lang="pl-PL"/>
              </a:p>
            </p:txBody>
          </p:sp>
          <p:sp>
            <p:nvSpPr>
              <p:cNvPr id="140" name="Dowolny kształt: kształt 139">
                <a:extLst>
                  <a:ext uri="{FF2B5EF4-FFF2-40B4-BE49-F238E27FC236}">
                    <a16:creationId xmlns:a16="http://schemas.microsoft.com/office/drawing/2014/main" id="{D32BAACE-CFBA-893A-5D91-2C3BEDB0E0E8}"/>
                  </a:ext>
                </a:extLst>
              </p:cNvPr>
              <p:cNvSpPr/>
              <p:nvPr/>
            </p:nvSpPr>
            <p:spPr>
              <a:xfrm>
                <a:off x="7502189" y="1626926"/>
                <a:ext cx="66704" cy="87139"/>
              </a:xfrm>
              <a:custGeom>
                <a:avLst/>
                <a:gdLst>
                  <a:gd name="connsiteX0" fmla="*/ 45343 w 66704"/>
                  <a:gd name="connsiteY0" fmla="*/ 39791 h 87139"/>
                  <a:gd name="connsiteX1" fmla="*/ 45343 w 66704"/>
                  <a:gd name="connsiteY1" fmla="*/ 21669 h 87139"/>
                  <a:gd name="connsiteX2" fmla="*/ 40871 w 66704"/>
                  <a:gd name="connsiteY2" fmla="*/ 17042 h 87139"/>
                  <a:gd name="connsiteX3" fmla="*/ 17736 w 66704"/>
                  <a:gd name="connsiteY3" fmla="*/ 17042 h 87139"/>
                  <a:gd name="connsiteX4" fmla="*/ 17736 w 66704"/>
                  <a:gd name="connsiteY4" fmla="*/ 44264 h 87139"/>
                  <a:gd name="connsiteX5" fmla="*/ 40871 w 66704"/>
                  <a:gd name="connsiteY5" fmla="*/ 44264 h 87139"/>
                  <a:gd name="connsiteX6" fmla="*/ 66704 w 66704"/>
                  <a:gd name="connsiteY6" fmla="*/ 74724 h 87139"/>
                  <a:gd name="connsiteX7" fmla="*/ 54289 w 66704"/>
                  <a:gd name="connsiteY7" fmla="*/ 87140 h 87139"/>
                  <a:gd name="connsiteX8" fmla="*/ 28147 w 66704"/>
                  <a:gd name="connsiteY8" fmla="*/ 61306 h 87139"/>
                  <a:gd name="connsiteX9" fmla="*/ 18122 w 66704"/>
                  <a:gd name="connsiteY9" fmla="*/ 61306 h 87139"/>
                  <a:gd name="connsiteX10" fmla="*/ 18122 w 66704"/>
                  <a:gd name="connsiteY10" fmla="*/ 81511 h 87139"/>
                  <a:gd name="connsiteX11" fmla="*/ 0 w 66704"/>
                  <a:gd name="connsiteY11" fmla="*/ 81511 h 87139"/>
                  <a:gd name="connsiteX12" fmla="*/ 0 w 66704"/>
                  <a:gd name="connsiteY12" fmla="*/ 0 h 87139"/>
                  <a:gd name="connsiteX13" fmla="*/ 48737 w 66704"/>
                  <a:gd name="connsiteY13" fmla="*/ 0 h 87139"/>
                  <a:gd name="connsiteX14" fmla="*/ 63620 w 66704"/>
                  <a:gd name="connsiteY14" fmla="*/ 14883 h 87139"/>
                  <a:gd name="connsiteX15" fmla="*/ 63620 w 66704"/>
                  <a:gd name="connsiteY15" fmla="*/ 46423 h 87139"/>
                  <a:gd name="connsiteX16" fmla="*/ 51281 w 66704"/>
                  <a:gd name="connsiteY16" fmla="*/ 58993 h 8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704" h="87139">
                    <a:moveTo>
                      <a:pt x="45343" y="39791"/>
                    </a:moveTo>
                    <a:lnTo>
                      <a:pt x="45343" y="21669"/>
                    </a:lnTo>
                    <a:lnTo>
                      <a:pt x="40871" y="17042"/>
                    </a:lnTo>
                    <a:lnTo>
                      <a:pt x="17736" y="17042"/>
                    </a:lnTo>
                    <a:lnTo>
                      <a:pt x="17736" y="44264"/>
                    </a:lnTo>
                    <a:lnTo>
                      <a:pt x="40871" y="44264"/>
                    </a:lnTo>
                    <a:close/>
                    <a:moveTo>
                      <a:pt x="66704" y="74724"/>
                    </a:moveTo>
                    <a:lnTo>
                      <a:pt x="54289" y="87140"/>
                    </a:lnTo>
                    <a:lnTo>
                      <a:pt x="28147" y="61306"/>
                    </a:lnTo>
                    <a:lnTo>
                      <a:pt x="18122" y="61306"/>
                    </a:lnTo>
                    <a:lnTo>
                      <a:pt x="18122" y="81511"/>
                    </a:lnTo>
                    <a:lnTo>
                      <a:pt x="0" y="81511"/>
                    </a:lnTo>
                    <a:lnTo>
                      <a:pt x="0" y="0"/>
                    </a:lnTo>
                    <a:lnTo>
                      <a:pt x="48737" y="0"/>
                    </a:lnTo>
                    <a:lnTo>
                      <a:pt x="63620" y="14883"/>
                    </a:lnTo>
                    <a:lnTo>
                      <a:pt x="63620" y="46423"/>
                    </a:lnTo>
                    <a:lnTo>
                      <a:pt x="51281" y="58993"/>
                    </a:lnTo>
                    <a:close/>
                  </a:path>
                </a:pathLst>
              </a:custGeom>
              <a:grpFill/>
              <a:ln w="7705" cap="flat">
                <a:noFill/>
                <a:prstDash val="solid"/>
                <a:miter/>
              </a:ln>
            </p:spPr>
            <p:txBody>
              <a:bodyPr rtlCol="0" anchor="ctr"/>
              <a:lstStyle/>
              <a:p>
                <a:endParaRPr lang="pl-PL"/>
              </a:p>
            </p:txBody>
          </p:sp>
          <p:sp>
            <p:nvSpPr>
              <p:cNvPr id="141" name="Dowolny kształt: kształt 140">
                <a:extLst>
                  <a:ext uri="{FF2B5EF4-FFF2-40B4-BE49-F238E27FC236}">
                    <a16:creationId xmlns:a16="http://schemas.microsoft.com/office/drawing/2014/main" id="{D1946982-8093-C3A9-6371-ACE3A3BE9B63}"/>
                  </a:ext>
                </a:extLst>
              </p:cNvPr>
              <p:cNvSpPr/>
              <p:nvPr/>
            </p:nvSpPr>
            <p:spPr>
              <a:xfrm>
                <a:off x="7420370" y="1626926"/>
                <a:ext cx="63542" cy="81510"/>
              </a:xfrm>
              <a:custGeom>
                <a:avLst/>
                <a:gdLst>
                  <a:gd name="connsiteX0" fmla="*/ 63543 w 63542"/>
                  <a:gd name="connsiteY0" fmla="*/ 49816 h 81510"/>
                  <a:gd name="connsiteX1" fmla="*/ 63543 w 63542"/>
                  <a:gd name="connsiteY1" fmla="*/ 66704 h 81510"/>
                  <a:gd name="connsiteX2" fmla="*/ 48814 w 63542"/>
                  <a:gd name="connsiteY2" fmla="*/ 81511 h 81510"/>
                  <a:gd name="connsiteX3" fmla="*/ 14806 w 63542"/>
                  <a:gd name="connsiteY3" fmla="*/ 81511 h 81510"/>
                  <a:gd name="connsiteX4" fmla="*/ 0 w 63542"/>
                  <a:gd name="connsiteY4" fmla="*/ 66704 h 81510"/>
                  <a:gd name="connsiteX5" fmla="*/ 0 w 63542"/>
                  <a:gd name="connsiteY5" fmla="*/ 14883 h 81510"/>
                  <a:gd name="connsiteX6" fmla="*/ 14806 w 63542"/>
                  <a:gd name="connsiteY6" fmla="*/ 0 h 81510"/>
                  <a:gd name="connsiteX7" fmla="*/ 48814 w 63542"/>
                  <a:gd name="connsiteY7" fmla="*/ 0 h 81510"/>
                  <a:gd name="connsiteX8" fmla="*/ 63543 w 63542"/>
                  <a:gd name="connsiteY8" fmla="*/ 14883 h 81510"/>
                  <a:gd name="connsiteX9" fmla="*/ 63543 w 63542"/>
                  <a:gd name="connsiteY9" fmla="*/ 33159 h 81510"/>
                  <a:gd name="connsiteX10" fmla="*/ 45421 w 63542"/>
                  <a:gd name="connsiteY10" fmla="*/ 33159 h 81510"/>
                  <a:gd name="connsiteX11" fmla="*/ 45421 w 63542"/>
                  <a:gd name="connsiteY11" fmla="*/ 21669 h 81510"/>
                  <a:gd name="connsiteX12" fmla="*/ 40794 w 63542"/>
                  <a:gd name="connsiteY12" fmla="*/ 17042 h 81510"/>
                  <a:gd name="connsiteX13" fmla="*/ 22672 w 63542"/>
                  <a:gd name="connsiteY13" fmla="*/ 17042 h 81510"/>
                  <a:gd name="connsiteX14" fmla="*/ 18199 w 63542"/>
                  <a:gd name="connsiteY14" fmla="*/ 21669 h 81510"/>
                  <a:gd name="connsiteX15" fmla="*/ 18199 w 63542"/>
                  <a:gd name="connsiteY15" fmla="*/ 59995 h 81510"/>
                  <a:gd name="connsiteX16" fmla="*/ 22672 w 63542"/>
                  <a:gd name="connsiteY16" fmla="*/ 64468 h 81510"/>
                  <a:gd name="connsiteX17" fmla="*/ 40794 w 63542"/>
                  <a:gd name="connsiteY17" fmla="*/ 64468 h 81510"/>
                  <a:gd name="connsiteX18" fmla="*/ 45421 w 63542"/>
                  <a:gd name="connsiteY18" fmla="*/ 59995 h 81510"/>
                  <a:gd name="connsiteX19" fmla="*/ 45421 w 63542"/>
                  <a:gd name="connsiteY19" fmla="*/ 49816 h 81510"/>
                  <a:gd name="connsiteX20" fmla="*/ 63543 w 63542"/>
                  <a:gd name="connsiteY20" fmla="*/ 49816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42" h="81510">
                    <a:moveTo>
                      <a:pt x="63543" y="49816"/>
                    </a:moveTo>
                    <a:lnTo>
                      <a:pt x="63543" y="66704"/>
                    </a:lnTo>
                    <a:lnTo>
                      <a:pt x="48814" y="81511"/>
                    </a:lnTo>
                    <a:lnTo>
                      <a:pt x="14806" y="81511"/>
                    </a:lnTo>
                    <a:lnTo>
                      <a:pt x="0" y="66704"/>
                    </a:lnTo>
                    <a:lnTo>
                      <a:pt x="0" y="14883"/>
                    </a:lnTo>
                    <a:lnTo>
                      <a:pt x="14806" y="0"/>
                    </a:lnTo>
                    <a:lnTo>
                      <a:pt x="48814" y="0"/>
                    </a:lnTo>
                    <a:lnTo>
                      <a:pt x="63543" y="14883"/>
                    </a:lnTo>
                    <a:lnTo>
                      <a:pt x="63543" y="33159"/>
                    </a:lnTo>
                    <a:lnTo>
                      <a:pt x="45421" y="33159"/>
                    </a:lnTo>
                    <a:lnTo>
                      <a:pt x="45421" y="21669"/>
                    </a:lnTo>
                    <a:lnTo>
                      <a:pt x="40794" y="17042"/>
                    </a:lnTo>
                    <a:lnTo>
                      <a:pt x="22672" y="17042"/>
                    </a:lnTo>
                    <a:lnTo>
                      <a:pt x="18199" y="21669"/>
                    </a:lnTo>
                    <a:lnTo>
                      <a:pt x="18199" y="59995"/>
                    </a:lnTo>
                    <a:lnTo>
                      <a:pt x="22672" y="64468"/>
                    </a:lnTo>
                    <a:lnTo>
                      <a:pt x="40794" y="64468"/>
                    </a:lnTo>
                    <a:lnTo>
                      <a:pt x="45421" y="59995"/>
                    </a:lnTo>
                    <a:lnTo>
                      <a:pt x="45421" y="49816"/>
                    </a:lnTo>
                    <a:lnTo>
                      <a:pt x="63543" y="49816"/>
                    </a:lnTo>
                    <a:close/>
                  </a:path>
                </a:pathLst>
              </a:custGeom>
              <a:grpFill/>
              <a:ln w="7705" cap="flat">
                <a:noFill/>
                <a:prstDash val="solid"/>
                <a:miter/>
              </a:ln>
            </p:spPr>
            <p:txBody>
              <a:bodyPr rtlCol="0" anchor="ctr"/>
              <a:lstStyle/>
              <a:p>
                <a:endParaRPr lang="pl-PL"/>
              </a:p>
            </p:txBody>
          </p:sp>
        </p:grpSp>
        <p:grpSp>
          <p:nvGrpSpPr>
            <p:cNvPr id="122" name="Grupa 121">
              <a:extLst>
                <a:ext uri="{FF2B5EF4-FFF2-40B4-BE49-F238E27FC236}">
                  <a16:creationId xmlns:a16="http://schemas.microsoft.com/office/drawing/2014/main" id="{04BF0912-1511-6B1E-69B2-55BD36632BB6}"/>
                </a:ext>
              </a:extLst>
            </p:cNvPr>
            <p:cNvGrpSpPr/>
            <p:nvPr/>
          </p:nvGrpSpPr>
          <p:grpSpPr>
            <a:xfrm>
              <a:off x="6782436" y="6613430"/>
              <a:ext cx="736310" cy="80830"/>
              <a:chOff x="6096000" y="1613646"/>
              <a:chExt cx="881036" cy="96718"/>
            </a:xfrm>
            <a:solidFill>
              <a:schemeClr val="tx2"/>
            </a:solidFill>
          </p:grpSpPr>
          <p:sp>
            <p:nvSpPr>
              <p:cNvPr id="129" name="Dowolny kształt: kształt 128">
                <a:extLst>
                  <a:ext uri="{FF2B5EF4-FFF2-40B4-BE49-F238E27FC236}">
                    <a16:creationId xmlns:a16="http://schemas.microsoft.com/office/drawing/2014/main" id="{76EC77CE-9B1A-DD43-2A65-DF35B4DB5A6C}"/>
                  </a:ext>
                </a:extLst>
              </p:cNvPr>
              <p:cNvSpPr/>
              <p:nvPr/>
            </p:nvSpPr>
            <p:spPr>
              <a:xfrm>
                <a:off x="6896914" y="1614742"/>
                <a:ext cx="80122" cy="93694"/>
              </a:xfrm>
              <a:custGeom>
                <a:avLst/>
                <a:gdLst>
                  <a:gd name="connsiteX0" fmla="*/ 61769 w 80122"/>
                  <a:gd name="connsiteY0" fmla="*/ 46886 h 93694"/>
                  <a:gd name="connsiteX1" fmla="*/ 31926 w 80122"/>
                  <a:gd name="connsiteY1" fmla="*/ 14960 h 93694"/>
                  <a:gd name="connsiteX2" fmla="*/ 18199 w 80122"/>
                  <a:gd name="connsiteY2" fmla="*/ 14960 h 93694"/>
                  <a:gd name="connsiteX3" fmla="*/ 18199 w 80122"/>
                  <a:gd name="connsiteY3" fmla="*/ 78117 h 93694"/>
                  <a:gd name="connsiteX4" fmla="*/ 31926 w 80122"/>
                  <a:gd name="connsiteY4" fmla="*/ 78117 h 93694"/>
                  <a:gd name="connsiteX5" fmla="*/ 62000 w 80122"/>
                  <a:gd name="connsiteY5" fmla="*/ 46655 h 93694"/>
                  <a:gd name="connsiteX6" fmla="*/ 31926 w 80122"/>
                  <a:gd name="connsiteY6" fmla="*/ 0 h 93694"/>
                  <a:gd name="connsiteX7" fmla="*/ 80122 w 80122"/>
                  <a:gd name="connsiteY7" fmla="*/ 46886 h 93694"/>
                  <a:gd name="connsiteX8" fmla="*/ 31926 w 80122"/>
                  <a:gd name="connsiteY8" fmla="*/ 93695 h 93694"/>
                  <a:gd name="connsiteX9" fmla="*/ 0 w 80122"/>
                  <a:gd name="connsiteY9" fmla="*/ 93695 h 93694"/>
                  <a:gd name="connsiteX10" fmla="*/ 0 w 80122"/>
                  <a:gd name="connsiteY10" fmla="*/ 0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22" h="93694">
                    <a:moveTo>
                      <a:pt x="61769" y="46886"/>
                    </a:moveTo>
                    <a:cubicBezTo>
                      <a:pt x="61769" y="25756"/>
                      <a:pt x="52361" y="14960"/>
                      <a:pt x="31926" y="14960"/>
                    </a:cubicBezTo>
                    <a:lnTo>
                      <a:pt x="18199" y="14960"/>
                    </a:lnTo>
                    <a:lnTo>
                      <a:pt x="18199" y="78117"/>
                    </a:lnTo>
                    <a:lnTo>
                      <a:pt x="31926" y="78117"/>
                    </a:lnTo>
                    <a:cubicBezTo>
                      <a:pt x="52592" y="78117"/>
                      <a:pt x="62000" y="67707"/>
                      <a:pt x="62000" y="46655"/>
                    </a:cubicBezTo>
                    <a:moveTo>
                      <a:pt x="31926" y="0"/>
                    </a:moveTo>
                    <a:cubicBezTo>
                      <a:pt x="63851" y="0"/>
                      <a:pt x="80122" y="19356"/>
                      <a:pt x="80122" y="46886"/>
                    </a:cubicBezTo>
                    <a:cubicBezTo>
                      <a:pt x="80122" y="74416"/>
                      <a:pt x="63851" y="93695"/>
                      <a:pt x="31926" y="93695"/>
                    </a:cubicBezTo>
                    <a:lnTo>
                      <a:pt x="0" y="93695"/>
                    </a:lnTo>
                    <a:lnTo>
                      <a:pt x="0" y="0"/>
                    </a:lnTo>
                    <a:close/>
                  </a:path>
                </a:pathLst>
              </a:custGeom>
              <a:grpFill/>
              <a:ln w="7705" cap="flat">
                <a:noFill/>
                <a:prstDash val="solid"/>
                <a:miter/>
              </a:ln>
            </p:spPr>
            <p:txBody>
              <a:bodyPr rtlCol="0" anchor="ctr"/>
              <a:lstStyle/>
              <a:p>
                <a:endParaRPr lang="pl-PL"/>
              </a:p>
            </p:txBody>
          </p:sp>
          <p:sp>
            <p:nvSpPr>
              <p:cNvPr id="130" name="Dowolny kształt: kształt 129">
                <a:extLst>
                  <a:ext uri="{FF2B5EF4-FFF2-40B4-BE49-F238E27FC236}">
                    <a16:creationId xmlns:a16="http://schemas.microsoft.com/office/drawing/2014/main" id="{FA5C293A-3BED-0020-4F96-6B44095CF42B}"/>
                  </a:ext>
                </a:extLst>
              </p:cNvPr>
              <p:cNvSpPr/>
              <p:nvPr/>
            </p:nvSpPr>
            <p:spPr>
              <a:xfrm>
                <a:off x="6788568"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40023 h 93694"/>
                  <a:gd name="connsiteX8" fmla="*/ 61306 w 68555"/>
                  <a:gd name="connsiteY8" fmla="*/ 40023 h 93694"/>
                  <a:gd name="connsiteX9" fmla="*/ 61306 w 68555"/>
                  <a:gd name="connsiteY9" fmla="*/ 54983 h 93694"/>
                  <a:gd name="connsiteX10" fmla="*/ 18276 w 68555"/>
                  <a:gd name="connsiteY10" fmla="*/ 54983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40023"/>
                    </a:lnTo>
                    <a:lnTo>
                      <a:pt x="61306" y="40023"/>
                    </a:lnTo>
                    <a:lnTo>
                      <a:pt x="61306" y="54983"/>
                    </a:lnTo>
                    <a:lnTo>
                      <a:pt x="18276" y="54983"/>
                    </a:lnTo>
                    <a:lnTo>
                      <a:pt x="18276" y="78117"/>
                    </a:lnTo>
                    <a:lnTo>
                      <a:pt x="68555" y="78117"/>
                    </a:lnTo>
                    <a:close/>
                  </a:path>
                </a:pathLst>
              </a:custGeom>
              <a:grpFill/>
              <a:ln w="7705" cap="flat">
                <a:noFill/>
                <a:prstDash val="solid"/>
                <a:miter/>
              </a:ln>
            </p:spPr>
            <p:txBody>
              <a:bodyPr rtlCol="0" anchor="ctr"/>
              <a:lstStyle/>
              <a:p>
                <a:endParaRPr lang="pl-PL"/>
              </a:p>
            </p:txBody>
          </p:sp>
          <p:sp>
            <p:nvSpPr>
              <p:cNvPr id="131" name="Dowolny kształt: kształt 130">
                <a:extLst>
                  <a:ext uri="{FF2B5EF4-FFF2-40B4-BE49-F238E27FC236}">
                    <a16:creationId xmlns:a16="http://schemas.microsoft.com/office/drawing/2014/main" id="{296A0FBA-AD23-448B-B51B-AD25A8874164}"/>
                  </a:ext>
                </a:extLst>
              </p:cNvPr>
              <p:cNvSpPr/>
              <p:nvPr/>
            </p:nvSpPr>
            <p:spPr>
              <a:xfrm>
                <a:off x="6658244" y="1614742"/>
                <a:ext cx="98629" cy="95622"/>
              </a:xfrm>
              <a:custGeom>
                <a:avLst/>
                <a:gdLst>
                  <a:gd name="connsiteX0" fmla="*/ 98630 w 98629"/>
                  <a:gd name="connsiteY0" fmla="*/ 0 h 95622"/>
                  <a:gd name="connsiteX1" fmla="*/ 50896 w 98629"/>
                  <a:gd name="connsiteY1" fmla="*/ 95623 h 95622"/>
                  <a:gd name="connsiteX2" fmla="*/ 47503 w 98629"/>
                  <a:gd name="connsiteY2" fmla="*/ 95623 h 95622"/>
                  <a:gd name="connsiteX3" fmla="*/ 0 w 98629"/>
                  <a:gd name="connsiteY3" fmla="*/ 0 h 95622"/>
                  <a:gd name="connsiteX4" fmla="*/ 20898 w 98629"/>
                  <a:gd name="connsiteY4" fmla="*/ 0 h 95622"/>
                  <a:gd name="connsiteX5" fmla="*/ 49508 w 98629"/>
                  <a:gd name="connsiteY5" fmla="*/ 60535 h 95622"/>
                  <a:gd name="connsiteX6" fmla="*/ 49816 w 98629"/>
                  <a:gd name="connsiteY6" fmla="*/ 60535 h 95622"/>
                  <a:gd name="connsiteX7" fmla="*/ 78349 w 98629"/>
                  <a:gd name="connsiteY7" fmla="*/ 0 h 95622"/>
                  <a:gd name="connsiteX8" fmla="*/ 98630 w 98629"/>
                  <a:gd name="connsiteY8" fmla="*/ 0 h 9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29" h="95622">
                    <a:moveTo>
                      <a:pt x="98630" y="0"/>
                    </a:moveTo>
                    <a:lnTo>
                      <a:pt x="50896" y="95623"/>
                    </a:lnTo>
                    <a:lnTo>
                      <a:pt x="47503" y="95623"/>
                    </a:lnTo>
                    <a:lnTo>
                      <a:pt x="0" y="0"/>
                    </a:lnTo>
                    <a:lnTo>
                      <a:pt x="20898" y="0"/>
                    </a:lnTo>
                    <a:lnTo>
                      <a:pt x="49508" y="60535"/>
                    </a:lnTo>
                    <a:lnTo>
                      <a:pt x="49816" y="60535"/>
                    </a:lnTo>
                    <a:lnTo>
                      <a:pt x="78349" y="0"/>
                    </a:lnTo>
                    <a:lnTo>
                      <a:pt x="98630" y="0"/>
                    </a:lnTo>
                    <a:close/>
                  </a:path>
                </a:pathLst>
              </a:custGeom>
              <a:grpFill/>
              <a:ln w="7705" cap="flat">
                <a:noFill/>
                <a:prstDash val="solid"/>
                <a:miter/>
              </a:ln>
            </p:spPr>
            <p:txBody>
              <a:bodyPr rtlCol="0" anchor="ctr"/>
              <a:lstStyle/>
              <a:p>
                <a:endParaRPr lang="pl-PL"/>
              </a:p>
            </p:txBody>
          </p:sp>
          <p:sp>
            <p:nvSpPr>
              <p:cNvPr id="132" name="Dowolny kształt: kształt 131">
                <a:extLst>
                  <a:ext uri="{FF2B5EF4-FFF2-40B4-BE49-F238E27FC236}">
                    <a16:creationId xmlns:a16="http://schemas.microsoft.com/office/drawing/2014/main" id="{4DC28B79-0303-1EBF-DBF9-2F27454432D9}"/>
                  </a:ext>
                </a:extLst>
              </p:cNvPr>
              <p:cNvSpPr/>
              <p:nvPr/>
            </p:nvSpPr>
            <p:spPr>
              <a:xfrm>
                <a:off x="6556067" y="1614742"/>
                <a:ext cx="82590" cy="95105"/>
              </a:xfrm>
              <a:custGeom>
                <a:avLst/>
                <a:gdLst>
                  <a:gd name="connsiteX0" fmla="*/ 54983 w 82590"/>
                  <a:gd name="connsiteY0" fmla="*/ 29381 h 95105"/>
                  <a:gd name="connsiteX1" fmla="*/ 38172 w 82590"/>
                  <a:gd name="connsiteY1" fmla="*/ 14960 h 95105"/>
                  <a:gd name="connsiteX2" fmla="*/ 18045 w 82590"/>
                  <a:gd name="connsiteY2" fmla="*/ 14960 h 95105"/>
                  <a:gd name="connsiteX3" fmla="*/ 18045 w 82590"/>
                  <a:gd name="connsiteY3" fmla="*/ 45112 h 95105"/>
                  <a:gd name="connsiteX4" fmla="*/ 38172 w 82590"/>
                  <a:gd name="connsiteY4" fmla="*/ 45112 h 95105"/>
                  <a:gd name="connsiteX5" fmla="*/ 54648 w 82590"/>
                  <a:gd name="connsiteY5" fmla="*/ 32547 h 95105"/>
                  <a:gd name="connsiteX6" fmla="*/ 54752 w 82590"/>
                  <a:gd name="connsiteY6" fmla="*/ 29689 h 95105"/>
                  <a:gd name="connsiteX7" fmla="*/ 80971 w 82590"/>
                  <a:gd name="connsiteY7" fmla="*/ 79968 h 95105"/>
                  <a:gd name="connsiteX8" fmla="*/ 82590 w 82590"/>
                  <a:gd name="connsiteY8" fmla="*/ 93772 h 95105"/>
                  <a:gd name="connsiteX9" fmla="*/ 72565 w 82590"/>
                  <a:gd name="connsiteY9" fmla="*/ 95083 h 95105"/>
                  <a:gd name="connsiteX10" fmla="*/ 43184 w 82590"/>
                  <a:gd name="connsiteY10" fmla="*/ 77886 h 95105"/>
                  <a:gd name="connsiteX11" fmla="*/ 34933 w 82590"/>
                  <a:gd name="connsiteY11" fmla="*/ 64391 h 95105"/>
                  <a:gd name="connsiteX12" fmla="*/ 26219 w 82590"/>
                  <a:gd name="connsiteY12" fmla="*/ 59610 h 95105"/>
                  <a:gd name="connsiteX13" fmla="*/ 18045 w 82590"/>
                  <a:gd name="connsiteY13" fmla="*/ 59610 h 95105"/>
                  <a:gd name="connsiteX14" fmla="*/ 18045 w 82590"/>
                  <a:gd name="connsiteY14" fmla="*/ 94003 h 95105"/>
                  <a:gd name="connsiteX15" fmla="*/ 0 w 82590"/>
                  <a:gd name="connsiteY15" fmla="*/ 94003 h 95105"/>
                  <a:gd name="connsiteX16" fmla="*/ 0 w 82590"/>
                  <a:gd name="connsiteY16" fmla="*/ 0 h 95105"/>
                  <a:gd name="connsiteX17" fmla="*/ 38557 w 82590"/>
                  <a:gd name="connsiteY17" fmla="*/ 0 h 95105"/>
                  <a:gd name="connsiteX18" fmla="*/ 73413 w 82590"/>
                  <a:gd name="connsiteY18" fmla="*/ 28764 h 95105"/>
                  <a:gd name="connsiteX19" fmla="*/ 50279 w 82590"/>
                  <a:gd name="connsiteY19" fmla="*/ 56680 h 95105"/>
                  <a:gd name="connsiteX20" fmla="*/ 55137 w 82590"/>
                  <a:gd name="connsiteY20" fmla="*/ 62000 h 95105"/>
                  <a:gd name="connsiteX21" fmla="*/ 60304 w 82590"/>
                  <a:gd name="connsiteY21" fmla="*/ 70483 h 95105"/>
                  <a:gd name="connsiteX22" fmla="*/ 76421 w 82590"/>
                  <a:gd name="connsiteY22" fmla="*/ 80122 h 95105"/>
                  <a:gd name="connsiteX23" fmla="*/ 81433 w 82590"/>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590" h="95105">
                    <a:moveTo>
                      <a:pt x="54983" y="29381"/>
                    </a:moveTo>
                    <a:cubicBezTo>
                      <a:pt x="54983" y="20513"/>
                      <a:pt x="49662" y="14960"/>
                      <a:pt x="38172" y="14960"/>
                    </a:cubicBezTo>
                    <a:lnTo>
                      <a:pt x="18045" y="14960"/>
                    </a:lnTo>
                    <a:lnTo>
                      <a:pt x="18045" y="45112"/>
                    </a:lnTo>
                    <a:lnTo>
                      <a:pt x="38172" y="45112"/>
                    </a:lnTo>
                    <a:cubicBezTo>
                      <a:pt x="46192" y="46192"/>
                      <a:pt x="53568" y="40567"/>
                      <a:pt x="54648" y="32547"/>
                    </a:cubicBezTo>
                    <a:cubicBezTo>
                      <a:pt x="54775" y="31600"/>
                      <a:pt x="54810" y="30643"/>
                      <a:pt x="54752" y="29689"/>
                    </a:cubicBezTo>
                    <a:moveTo>
                      <a:pt x="80971" y="79968"/>
                    </a:moveTo>
                    <a:lnTo>
                      <a:pt x="82590" y="93772"/>
                    </a:lnTo>
                    <a:cubicBezTo>
                      <a:pt x="79324" y="94666"/>
                      <a:pt x="75951" y="95107"/>
                      <a:pt x="72565" y="95083"/>
                    </a:cubicBezTo>
                    <a:cubicBezTo>
                      <a:pt x="60263" y="95543"/>
                      <a:pt x="48807" y="88838"/>
                      <a:pt x="43184" y="77886"/>
                    </a:cubicBezTo>
                    <a:cubicBezTo>
                      <a:pt x="43184" y="77886"/>
                      <a:pt x="36784" y="67167"/>
                      <a:pt x="34933" y="64391"/>
                    </a:cubicBezTo>
                    <a:cubicBezTo>
                      <a:pt x="33203" y="61240"/>
                      <a:pt x="29806" y="59376"/>
                      <a:pt x="26219" y="59610"/>
                    </a:cubicBezTo>
                    <a:lnTo>
                      <a:pt x="18045" y="59610"/>
                    </a:lnTo>
                    <a:lnTo>
                      <a:pt x="18045" y="94003"/>
                    </a:lnTo>
                    <a:lnTo>
                      <a:pt x="0" y="94003"/>
                    </a:lnTo>
                    <a:lnTo>
                      <a:pt x="0" y="0"/>
                    </a:lnTo>
                    <a:lnTo>
                      <a:pt x="38557" y="0"/>
                    </a:lnTo>
                    <a:cubicBezTo>
                      <a:pt x="61692" y="0"/>
                      <a:pt x="73413" y="12030"/>
                      <a:pt x="73413" y="28764"/>
                    </a:cubicBezTo>
                    <a:cubicBezTo>
                      <a:pt x="73715" y="42527"/>
                      <a:pt x="63858" y="54420"/>
                      <a:pt x="50279" y="56680"/>
                    </a:cubicBezTo>
                    <a:cubicBezTo>
                      <a:pt x="52295" y="58044"/>
                      <a:pt x="53960" y="59868"/>
                      <a:pt x="55137" y="62000"/>
                    </a:cubicBezTo>
                    <a:cubicBezTo>
                      <a:pt x="56679" y="64545"/>
                      <a:pt x="58607" y="67784"/>
                      <a:pt x="60304" y="70483"/>
                    </a:cubicBezTo>
                    <a:cubicBezTo>
                      <a:pt x="63129" y="76753"/>
                      <a:pt x="69561" y="80600"/>
                      <a:pt x="76421" y="80122"/>
                    </a:cubicBezTo>
                    <a:cubicBezTo>
                      <a:pt x="78105" y="80186"/>
                      <a:pt x="79790" y="80031"/>
                      <a:pt x="81433" y="79660"/>
                    </a:cubicBezTo>
                  </a:path>
                </a:pathLst>
              </a:custGeom>
              <a:grpFill/>
              <a:ln w="7705" cap="flat">
                <a:noFill/>
                <a:prstDash val="solid"/>
                <a:miter/>
              </a:ln>
            </p:spPr>
            <p:txBody>
              <a:bodyPr rtlCol="0" anchor="ctr"/>
              <a:lstStyle/>
              <a:p>
                <a:endParaRPr lang="pl-PL"/>
              </a:p>
            </p:txBody>
          </p:sp>
          <p:sp>
            <p:nvSpPr>
              <p:cNvPr id="133" name="Dowolny kształt: kształt 132">
                <a:extLst>
                  <a:ext uri="{FF2B5EF4-FFF2-40B4-BE49-F238E27FC236}">
                    <a16:creationId xmlns:a16="http://schemas.microsoft.com/office/drawing/2014/main" id="{9B7B3E14-26CA-5995-6B2A-A5103B6DB403}"/>
                  </a:ext>
                </a:extLst>
              </p:cNvPr>
              <p:cNvSpPr/>
              <p:nvPr/>
            </p:nvSpPr>
            <p:spPr>
              <a:xfrm>
                <a:off x="6442631"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714 h 93694"/>
                  <a:gd name="connsiteX8" fmla="*/ 61306 w 68555"/>
                  <a:gd name="connsiteY8" fmla="*/ 39714 h 93694"/>
                  <a:gd name="connsiteX9" fmla="*/ 61306 w 68555"/>
                  <a:gd name="connsiteY9" fmla="*/ 54906 h 93694"/>
                  <a:gd name="connsiteX10" fmla="*/ 18276 w 68555"/>
                  <a:gd name="connsiteY10" fmla="*/ 54906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714"/>
                    </a:lnTo>
                    <a:lnTo>
                      <a:pt x="61306" y="39714"/>
                    </a:lnTo>
                    <a:lnTo>
                      <a:pt x="61306" y="54906"/>
                    </a:lnTo>
                    <a:lnTo>
                      <a:pt x="18276" y="54906"/>
                    </a:lnTo>
                    <a:lnTo>
                      <a:pt x="18276" y="78117"/>
                    </a:lnTo>
                    <a:lnTo>
                      <a:pt x="68555" y="78117"/>
                    </a:lnTo>
                    <a:close/>
                  </a:path>
                </a:pathLst>
              </a:custGeom>
              <a:grpFill/>
              <a:ln w="7705" cap="flat">
                <a:noFill/>
                <a:prstDash val="solid"/>
                <a:miter/>
              </a:ln>
            </p:spPr>
            <p:txBody>
              <a:bodyPr rtlCol="0" anchor="ctr"/>
              <a:lstStyle/>
              <a:p>
                <a:endParaRPr lang="pl-PL"/>
              </a:p>
            </p:txBody>
          </p:sp>
          <p:sp>
            <p:nvSpPr>
              <p:cNvPr id="134" name="Dowolny kształt: kształt 133">
                <a:extLst>
                  <a:ext uri="{FF2B5EF4-FFF2-40B4-BE49-F238E27FC236}">
                    <a16:creationId xmlns:a16="http://schemas.microsoft.com/office/drawing/2014/main" id="{43440EF8-BD33-9CC2-DCB5-7E13388AAABC}"/>
                  </a:ext>
                </a:extLst>
              </p:cNvPr>
              <p:cNvSpPr/>
              <p:nvPr/>
            </p:nvSpPr>
            <p:spPr>
              <a:xfrm>
                <a:off x="6322563" y="1613646"/>
                <a:ext cx="77037" cy="96453"/>
              </a:xfrm>
              <a:custGeom>
                <a:avLst/>
                <a:gdLst>
                  <a:gd name="connsiteX0" fmla="*/ 74184 w 77037"/>
                  <a:gd name="connsiteY0" fmla="*/ 10966 h 96453"/>
                  <a:gd name="connsiteX1" fmla="*/ 65702 w 77037"/>
                  <a:gd name="connsiteY1" fmla="*/ 22996 h 96453"/>
                  <a:gd name="connsiteX2" fmla="*/ 40023 w 77037"/>
                  <a:gd name="connsiteY2" fmla="*/ 15285 h 96453"/>
                  <a:gd name="connsiteX3" fmla="*/ 22363 w 77037"/>
                  <a:gd name="connsiteY3" fmla="*/ 25387 h 96453"/>
                  <a:gd name="connsiteX4" fmla="*/ 77038 w 77037"/>
                  <a:gd name="connsiteY4" fmla="*/ 65564 h 96453"/>
                  <a:gd name="connsiteX5" fmla="*/ 39329 w 77037"/>
                  <a:gd name="connsiteY5" fmla="*/ 96410 h 96453"/>
                  <a:gd name="connsiteX6" fmla="*/ 0 w 77037"/>
                  <a:gd name="connsiteY6" fmla="*/ 79599 h 96453"/>
                  <a:gd name="connsiteX7" fmla="*/ 9794 w 77037"/>
                  <a:gd name="connsiteY7" fmla="*/ 68263 h 96453"/>
                  <a:gd name="connsiteX8" fmla="*/ 39560 w 77037"/>
                  <a:gd name="connsiteY8" fmla="*/ 81064 h 96453"/>
                  <a:gd name="connsiteX9" fmla="*/ 59841 w 77037"/>
                  <a:gd name="connsiteY9" fmla="*/ 67260 h 96453"/>
                  <a:gd name="connsiteX10" fmla="*/ 3856 w 77037"/>
                  <a:gd name="connsiteY10" fmla="*/ 26544 h 96453"/>
                  <a:gd name="connsiteX11" fmla="*/ 40254 w 77037"/>
                  <a:gd name="connsiteY11" fmla="*/ 16 h 96453"/>
                  <a:gd name="connsiteX12" fmla="*/ 74184 w 77037"/>
                  <a:gd name="connsiteY12" fmla="*/ 10966 h 9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37" h="96453">
                    <a:moveTo>
                      <a:pt x="74184" y="10966"/>
                    </a:moveTo>
                    <a:lnTo>
                      <a:pt x="65702" y="22996"/>
                    </a:lnTo>
                    <a:cubicBezTo>
                      <a:pt x="58125" y="17874"/>
                      <a:pt x="49168" y="15184"/>
                      <a:pt x="40023" y="15285"/>
                    </a:cubicBezTo>
                    <a:cubicBezTo>
                      <a:pt x="26450" y="15285"/>
                      <a:pt x="22363" y="20452"/>
                      <a:pt x="22363" y="25387"/>
                    </a:cubicBezTo>
                    <a:cubicBezTo>
                      <a:pt x="22363" y="42198"/>
                      <a:pt x="77038" y="32404"/>
                      <a:pt x="77038" y="65564"/>
                    </a:cubicBezTo>
                    <a:cubicBezTo>
                      <a:pt x="77038" y="83686"/>
                      <a:pt x="61615" y="96410"/>
                      <a:pt x="39329" y="96410"/>
                    </a:cubicBezTo>
                    <a:cubicBezTo>
                      <a:pt x="24352" y="97039"/>
                      <a:pt x="9895" y="90859"/>
                      <a:pt x="0" y="79599"/>
                    </a:cubicBezTo>
                    <a:lnTo>
                      <a:pt x="9794" y="68263"/>
                    </a:lnTo>
                    <a:cubicBezTo>
                      <a:pt x="17565" y="76395"/>
                      <a:pt x="28311" y="81017"/>
                      <a:pt x="39560" y="81064"/>
                    </a:cubicBezTo>
                    <a:cubicBezTo>
                      <a:pt x="53209" y="81064"/>
                      <a:pt x="59841" y="74509"/>
                      <a:pt x="59841" y="67260"/>
                    </a:cubicBezTo>
                    <a:cubicBezTo>
                      <a:pt x="59841" y="47210"/>
                      <a:pt x="3856" y="60706"/>
                      <a:pt x="3856" y="26544"/>
                    </a:cubicBezTo>
                    <a:cubicBezTo>
                      <a:pt x="3856" y="11506"/>
                      <a:pt x="18893" y="16"/>
                      <a:pt x="40254" y="16"/>
                    </a:cubicBezTo>
                    <a:cubicBezTo>
                      <a:pt x="52478" y="-282"/>
                      <a:pt x="64441" y="3579"/>
                      <a:pt x="74184" y="10966"/>
                    </a:cubicBezTo>
                  </a:path>
                </a:pathLst>
              </a:custGeom>
              <a:grpFill/>
              <a:ln w="7705" cap="flat">
                <a:noFill/>
                <a:prstDash val="solid"/>
                <a:miter/>
              </a:ln>
            </p:spPr>
            <p:txBody>
              <a:bodyPr rtlCol="0" anchor="ctr"/>
              <a:lstStyle/>
              <a:p>
                <a:endParaRPr lang="pl-PL"/>
              </a:p>
            </p:txBody>
          </p:sp>
          <p:sp>
            <p:nvSpPr>
              <p:cNvPr id="135" name="Dowolny kształt: kształt 134">
                <a:extLst>
                  <a:ext uri="{FF2B5EF4-FFF2-40B4-BE49-F238E27FC236}">
                    <a16:creationId xmlns:a16="http://schemas.microsoft.com/office/drawing/2014/main" id="{BF0D9BEB-C846-F6E0-2239-7AC7489D1672}"/>
                  </a:ext>
                </a:extLst>
              </p:cNvPr>
              <p:cNvSpPr/>
              <p:nvPr/>
            </p:nvSpPr>
            <p:spPr>
              <a:xfrm>
                <a:off x="6216530"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174 h 93694"/>
                  <a:gd name="connsiteX8" fmla="*/ 61306 w 68555"/>
                  <a:gd name="connsiteY8" fmla="*/ 39174 h 93694"/>
                  <a:gd name="connsiteX9" fmla="*/ 61306 w 68555"/>
                  <a:gd name="connsiteY9" fmla="*/ 54135 h 93694"/>
                  <a:gd name="connsiteX10" fmla="*/ 18276 w 68555"/>
                  <a:gd name="connsiteY10" fmla="*/ 54135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174"/>
                    </a:lnTo>
                    <a:lnTo>
                      <a:pt x="61306" y="39174"/>
                    </a:lnTo>
                    <a:lnTo>
                      <a:pt x="61306" y="54135"/>
                    </a:lnTo>
                    <a:lnTo>
                      <a:pt x="18276" y="54135"/>
                    </a:lnTo>
                    <a:lnTo>
                      <a:pt x="18276" y="78117"/>
                    </a:lnTo>
                    <a:lnTo>
                      <a:pt x="68555" y="78117"/>
                    </a:lnTo>
                    <a:close/>
                  </a:path>
                </a:pathLst>
              </a:custGeom>
              <a:grpFill/>
              <a:ln w="7705" cap="flat">
                <a:noFill/>
                <a:prstDash val="solid"/>
                <a:miter/>
              </a:ln>
            </p:spPr>
            <p:txBody>
              <a:bodyPr rtlCol="0" anchor="ctr"/>
              <a:lstStyle/>
              <a:p>
                <a:endParaRPr lang="pl-PL"/>
              </a:p>
            </p:txBody>
          </p:sp>
          <p:sp>
            <p:nvSpPr>
              <p:cNvPr id="136" name="Dowolny kształt: kształt 135">
                <a:extLst>
                  <a:ext uri="{FF2B5EF4-FFF2-40B4-BE49-F238E27FC236}">
                    <a16:creationId xmlns:a16="http://schemas.microsoft.com/office/drawing/2014/main" id="{6FCBD1BD-6905-4CE5-D421-D08084A1E348}"/>
                  </a:ext>
                </a:extLst>
              </p:cNvPr>
              <p:cNvSpPr/>
              <p:nvPr/>
            </p:nvSpPr>
            <p:spPr>
              <a:xfrm>
                <a:off x="6096000" y="1614742"/>
                <a:ext cx="82898" cy="95105"/>
              </a:xfrm>
              <a:custGeom>
                <a:avLst/>
                <a:gdLst>
                  <a:gd name="connsiteX0" fmla="*/ 54983 w 82898"/>
                  <a:gd name="connsiteY0" fmla="*/ 29381 h 95105"/>
                  <a:gd name="connsiteX1" fmla="*/ 38557 w 82898"/>
                  <a:gd name="connsiteY1" fmla="*/ 14960 h 95105"/>
                  <a:gd name="connsiteX2" fmla="*/ 18276 w 82898"/>
                  <a:gd name="connsiteY2" fmla="*/ 14960 h 95105"/>
                  <a:gd name="connsiteX3" fmla="*/ 18276 w 82898"/>
                  <a:gd name="connsiteY3" fmla="*/ 45112 h 95105"/>
                  <a:gd name="connsiteX4" fmla="*/ 38557 w 82898"/>
                  <a:gd name="connsiteY4" fmla="*/ 45112 h 95105"/>
                  <a:gd name="connsiteX5" fmla="*/ 54966 w 82898"/>
                  <a:gd name="connsiteY5" fmla="*/ 32459 h 95105"/>
                  <a:gd name="connsiteX6" fmla="*/ 55060 w 82898"/>
                  <a:gd name="connsiteY6" fmla="*/ 29689 h 95105"/>
                  <a:gd name="connsiteX7" fmla="*/ 81356 w 82898"/>
                  <a:gd name="connsiteY7" fmla="*/ 79968 h 95105"/>
                  <a:gd name="connsiteX8" fmla="*/ 82898 w 82898"/>
                  <a:gd name="connsiteY8" fmla="*/ 93772 h 95105"/>
                  <a:gd name="connsiteX9" fmla="*/ 72874 w 82898"/>
                  <a:gd name="connsiteY9" fmla="*/ 95083 h 95105"/>
                  <a:gd name="connsiteX10" fmla="*/ 43570 w 82898"/>
                  <a:gd name="connsiteY10" fmla="*/ 77886 h 95105"/>
                  <a:gd name="connsiteX11" fmla="*/ 35241 w 82898"/>
                  <a:gd name="connsiteY11" fmla="*/ 64391 h 95105"/>
                  <a:gd name="connsiteX12" fmla="*/ 26528 w 82898"/>
                  <a:gd name="connsiteY12" fmla="*/ 59610 h 95105"/>
                  <a:gd name="connsiteX13" fmla="*/ 18276 w 82898"/>
                  <a:gd name="connsiteY13" fmla="*/ 59610 h 95105"/>
                  <a:gd name="connsiteX14" fmla="*/ 18276 w 82898"/>
                  <a:gd name="connsiteY14" fmla="*/ 94003 h 95105"/>
                  <a:gd name="connsiteX15" fmla="*/ 0 w 82898"/>
                  <a:gd name="connsiteY15" fmla="*/ 94003 h 95105"/>
                  <a:gd name="connsiteX16" fmla="*/ 0 w 82898"/>
                  <a:gd name="connsiteY16" fmla="*/ 0 h 95105"/>
                  <a:gd name="connsiteX17" fmla="*/ 38557 w 82898"/>
                  <a:gd name="connsiteY17" fmla="*/ 0 h 95105"/>
                  <a:gd name="connsiteX18" fmla="*/ 73259 w 82898"/>
                  <a:gd name="connsiteY18" fmla="*/ 28764 h 95105"/>
                  <a:gd name="connsiteX19" fmla="*/ 50125 w 82898"/>
                  <a:gd name="connsiteY19" fmla="*/ 56680 h 95105"/>
                  <a:gd name="connsiteX20" fmla="*/ 54829 w 82898"/>
                  <a:gd name="connsiteY20" fmla="*/ 62000 h 95105"/>
                  <a:gd name="connsiteX21" fmla="*/ 59995 w 82898"/>
                  <a:gd name="connsiteY21" fmla="*/ 70483 h 95105"/>
                  <a:gd name="connsiteX22" fmla="*/ 76112 w 82898"/>
                  <a:gd name="connsiteY22" fmla="*/ 80122 h 95105"/>
                  <a:gd name="connsiteX23" fmla="*/ 81202 w 82898"/>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898" h="95105">
                    <a:moveTo>
                      <a:pt x="54983" y="29381"/>
                    </a:moveTo>
                    <a:cubicBezTo>
                      <a:pt x="54983" y="20513"/>
                      <a:pt x="49662" y="14960"/>
                      <a:pt x="38557" y="14960"/>
                    </a:cubicBezTo>
                    <a:lnTo>
                      <a:pt x="18276" y="14960"/>
                    </a:lnTo>
                    <a:lnTo>
                      <a:pt x="18276" y="45112"/>
                    </a:lnTo>
                    <a:lnTo>
                      <a:pt x="38557" y="45112"/>
                    </a:lnTo>
                    <a:cubicBezTo>
                      <a:pt x="46583" y="46149"/>
                      <a:pt x="53929" y="40484"/>
                      <a:pt x="54966" y="32459"/>
                    </a:cubicBezTo>
                    <a:cubicBezTo>
                      <a:pt x="55085" y="31541"/>
                      <a:pt x="55116" y="30613"/>
                      <a:pt x="55060" y="29689"/>
                    </a:cubicBezTo>
                    <a:moveTo>
                      <a:pt x="81356" y="79968"/>
                    </a:moveTo>
                    <a:lnTo>
                      <a:pt x="82898" y="93772"/>
                    </a:lnTo>
                    <a:cubicBezTo>
                      <a:pt x="79635" y="94677"/>
                      <a:pt x="76260" y="95118"/>
                      <a:pt x="72874" y="95083"/>
                    </a:cubicBezTo>
                    <a:cubicBezTo>
                      <a:pt x="60589" y="95552"/>
                      <a:pt x="49152" y="88840"/>
                      <a:pt x="43570" y="77886"/>
                    </a:cubicBezTo>
                    <a:cubicBezTo>
                      <a:pt x="43570" y="77886"/>
                      <a:pt x="37092" y="67167"/>
                      <a:pt x="35241" y="64391"/>
                    </a:cubicBezTo>
                    <a:cubicBezTo>
                      <a:pt x="33541" y="61212"/>
                      <a:pt x="30123" y="59336"/>
                      <a:pt x="26528" y="59610"/>
                    </a:cubicBezTo>
                    <a:lnTo>
                      <a:pt x="18276" y="59610"/>
                    </a:lnTo>
                    <a:lnTo>
                      <a:pt x="18276" y="94003"/>
                    </a:lnTo>
                    <a:lnTo>
                      <a:pt x="0" y="94003"/>
                    </a:lnTo>
                    <a:lnTo>
                      <a:pt x="0" y="0"/>
                    </a:lnTo>
                    <a:lnTo>
                      <a:pt x="38557" y="0"/>
                    </a:lnTo>
                    <a:cubicBezTo>
                      <a:pt x="61692" y="0"/>
                      <a:pt x="73259" y="12030"/>
                      <a:pt x="73259" y="28764"/>
                    </a:cubicBezTo>
                    <a:cubicBezTo>
                      <a:pt x="73561" y="42527"/>
                      <a:pt x="63704" y="54420"/>
                      <a:pt x="50125" y="56680"/>
                    </a:cubicBezTo>
                    <a:cubicBezTo>
                      <a:pt x="52085" y="58063"/>
                      <a:pt x="53696" y="59885"/>
                      <a:pt x="54829" y="62000"/>
                    </a:cubicBezTo>
                    <a:cubicBezTo>
                      <a:pt x="56371" y="64545"/>
                      <a:pt x="58299" y="67784"/>
                      <a:pt x="59995" y="70483"/>
                    </a:cubicBezTo>
                    <a:cubicBezTo>
                      <a:pt x="62855" y="76722"/>
                      <a:pt x="69263" y="80555"/>
                      <a:pt x="76112" y="80122"/>
                    </a:cubicBezTo>
                    <a:cubicBezTo>
                      <a:pt x="77822" y="80186"/>
                      <a:pt x="79532" y="80031"/>
                      <a:pt x="81202" y="79660"/>
                    </a:cubicBezTo>
                  </a:path>
                </a:pathLst>
              </a:custGeom>
              <a:grpFill/>
              <a:ln w="7705" cap="flat">
                <a:noFill/>
                <a:prstDash val="solid"/>
                <a:miter/>
              </a:ln>
            </p:spPr>
            <p:txBody>
              <a:bodyPr rtlCol="0" anchor="ctr"/>
              <a:lstStyle/>
              <a:p>
                <a:endParaRPr lang="pl-PL"/>
              </a:p>
            </p:txBody>
          </p:sp>
        </p:grpSp>
        <p:grpSp>
          <p:nvGrpSpPr>
            <p:cNvPr id="123" name="Grafika 56">
              <a:extLst>
                <a:ext uri="{FF2B5EF4-FFF2-40B4-BE49-F238E27FC236}">
                  <a16:creationId xmlns:a16="http://schemas.microsoft.com/office/drawing/2014/main" id="{779C4029-515C-7298-8A9C-111D9A21D39A}"/>
                </a:ext>
              </a:extLst>
            </p:cNvPr>
            <p:cNvGrpSpPr/>
            <p:nvPr/>
          </p:nvGrpSpPr>
          <p:grpSpPr>
            <a:xfrm>
              <a:off x="9198443" y="6612658"/>
              <a:ext cx="416676" cy="82374"/>
              <a:chOff x="8477408" y="1630224"/>
              <a:chExt cx="482208" cy="95329"/>
            </a:xfrm>
            <a:solidFill>
              <a:schemeClr val="tx2"/>
            </a:solidFill>
          </p:grpSpPr>
          <p:sp>
            <p:nvSpPr>
              <p:cNvPr id="124" name="Dowolny kształt: kształt 123">
                <a:extLst>
                  <a:ext uri="{FF2B5EF4-FFF2-40B4-BE49-F238E27FC236}">
                    <a16:creationId xmlns:a16="http://schemas.microsoft.com/office/drawing/2014/main" id="{4C13B534-C550-E105-D961-8464FCD17DD6}"/>
                  </a:ext>
                </a:extLst>
              </p:cNvPr>
              <p:cNvSpPr/>
              <p:nvPr/>
            </p:nvSpPr>
            <p:spPr>
              <a:xfrm>
                <a:off x="8868208" y="1630571"/>
                <a:ext cx="91408" cy="94981"/>
              </a:xfrm>
              <a:custGeom>
                <a:avLst/>
                <a:gdLst>
                  <a:gd name="connsiteX0" fmla="*/ 91408 w 91408"/>
                  <a:gd name="connsiteY0" fmla="*/ 48645 h 94981"/>
                  <a:gd name="connsiteX1" fmla="*/ 85526 w 91408"/>
                  <a:gd name="connsiteY1" fmla="*/ 23702 h 94981"/>
                  <a:gd name="connsiteX2" fmla="*/ 69580 w 91408"/>
                  <a:gd name="connsiteY2" fmla="*/ 6329 h 94981"/>
                  <a:gd name="connsiteX3" fmla="*/ 46511 w 91408"/>
                  <a:gd name="connsiteY3" fmla="*/ 0 h 94981"/>
                  <a:gd name="connsiteX4" fmla="*/ 22982 w 91408"/>
                  <a:gd name="connsiteY4" fmla="*/ 6242 h 94981"/>
                  <a:gd name="connsiteX5" fmla="*/ 6143 w 91408"/>
                  <a:gd name="connsiteY5" fmla="*/ 23255 h 94981"/>
                  <a:gd name="connsiteX6" fmla="*/ 0 w 91408"/>
                  <a:gd name="connsiteY6" fmla="*/ 47404 h 94981"/>
                  <a:gd name="connsiteX7" fmla="*/ 6503 w 91408"/>
                  <a:gd name="connsiteY7" fmla="*/ 71367 h 94981"/>
                  <a:gd name="connsiteX8" fmla="*/ 24050 w 91408"/>
                  <a:gd name="connsiteY8" fmla="*/ 88566 h 94981"/>
                  <a:gd name="connsiteX9" fmla="*/ 48633 w 91408"/>
                  <a:gd name="connsiteY9" fmla="*/ 94982 h 94981"/>
                  <a:gd name="connsiteX10" fmla="*/ 68054 w 91408"/>
                  <a:gd name="connsiteY10" fmla="*/ 91867 h 94981"/>
                  <a:gd name="connsiteX11" fmla="*/ 84980 w 91408"/>
                  <a:gd name="connsiteY11" fmla="*/ 82150 h 94981"/>
                  <a:gd name="connsiteX12" fmla="*/ 71280 w 91408"/>
                  <a:gd name="connsiteY12" fmla="*/ 69319 h 94981"/>
                  <a:gd name="connsiteX13" fmla="*/ 61750 w 91408"/>
                  <a:gd name="connsiteY13" fmla="*/ 75027 h 94981"/>
                  <a:gd name="connsiteX14" fmla="*/ 49539 w 91408"/>
                  <a:gd name="connsiteY14" fmla="*/ 76988 h 94981"/>
                  <a:gd name="connsiteX15" fmla="*/ 36620 w 91408"/>
                  <a:gd name="connsiteY15" fmla="*/ 74134 h 94981"/>
                  <a:gd name="connsiteX16" fmla="*/ 26817 w 91408"/>
                  <a:gd name="connsiteY16" fmla="*/ 66031 h 94981"/>
                  <a:gd name="connsiteX17" fmla="*/ 21382 w 91408"/>
                  <a:gd name="connsiteY17" fmla="*/ 54353 h 94981"/>
                  <a:gd name="connsiteX18" fmla="*/ 91408 w 91408"/>
                  <a:gd name="connsiteY18" fmla="*/ 54353 h 94981"/>
                  <a:gd name="connsiteX19" fmla="*/ 91408 w 91408"/>
                  <a:gd name="connsiteY19" fmla="*/ 48645 h 94981"/>
                  <a:gd name="connsiteX20" fmla="*/ 21208 w 91408"/>
                  <a:gd name="connsiteY20" fmla="*/ 39028 h 94981"/>
                  <a:gd name="connsiteX21" fmla="*/ 26110 w 91408"/>
                  <a:gd name="connsiteY21" fmla="*/ 27623 h 94981"/>
                  <a:gd name="connsiteX22" fmla="*/ 34759 w 91408"/>
                  <a:gd name="connsiteY22" fmla="*/ 20141 h 94981"/>
                  <a:gd name="connsiteX23" fmla="*/ 46163 w 91408"/>
                  <a:gd name="connsiteY23" fmla="*/ 17472 h 94981"/>
                  <a:gd name="connsiteX24" fmla="*/ 57295 w 91408"/>
                  <a:gd name="connsiteY24" fmla="*/ 20240 h 94981"/>
                  <a:gd name="connsiteX25" fmla="*/ 65944 w 91408"/>
                  <a:gd name="connsiteY25" fmla="*/ 27810 h 94981"/>
                  <a:gd name="connsiteX26" fmla="*/ 70759 w 91408"/>
                  <a:gd name="connsiteY26" fmla="*/ 39028 h 94981"/>
                  <a:gd name="connsiteX27" fmla="*/ 21208 w 91408"/>
                  <a:gd name="connsiteY27" fmla="*/ 39028 h 94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08" h="94981">
                    <a:moveTo>
                      <a:pt x="91408" y="48645"/>
                    </a:moveTo>
                    <a:cubicBezTo>
                      <a:pt x="91408" y="39375"/>
                      <a:pt x="89448" y="31061"/>
                      <a:pt x="85526" y="23702"/>
                    </a:cubicBezTo>
                    <a:cubicBezTo>
                      <a:pt x="81605" y="16343"/>
                      <a:pt x="76294" y="10548"/>
                      <a:pt x="69580" y="6329"/>
                    </a:cubicBezTo>
                    <a:cubicBezTo>
                      <a:pt x="62867" y="2122"/>
                      <a:pt x="55173" y="0"/>
                      <a:pt x="46511" y="0"/>
                    </a:cubicBezTo>
                    <a:cubicBezTo>
                      <a:pt x="37961" y="0"/>
                      <a:pt x="30118" y="2085"/>
                      <a:pt x="22982" y="6242"/>
                    </a:cubicBezTo>
                    <a:cubicBezTo>
                      <a:pt x="15859" y="10399"/>
                      <a:pt x="10238" y="16070"/>
                      <a:pt x="6143" y="23255"/>
                    </a:cubicBezTo>
                    <a:cubicBezTo>
                      <a:pt x="2048" y="30440"/>
                      <a:pt x="0" y="38494"/>
                      <a:pt x="0" y="47404"/>
                    </a:cubicBezTo>
                    <a:cubicBezTo>
                      <a:pt x="0" y="56190"/>
                      <a:pt x="2159" y="64182"/>
                      <a:pt x="6503" y="71367"/>
                    </a:cubicBezTo>
                    <a:cubicBezTo>
                      <a:pt x="10834" y="78552"/>
                      <a:pt x="16691" y="84285"/>
                      <a:pt x="24050" y="88566"/>
                    </a:cubicBezTo>
                    <a:cubicBezTo>
                      <a:pt x="31408" y="92847"/>
                      <a:pt x="39611" y="94982"/>
                      <a:pt x="48633" y="94982"/>
                    </a:cubicBezTo>
                    <a:cubicBezTo>
                      <a:pt x="55756" y="94982"/>
                      <a:pt x="62234" y="93939"/>
                      <a:pt x="68054" y="91867"/>
                    </a:cubicBezTo>
                    <a:cubicBezTo>
                      <a:pt x="73874" y="89795"/>
                      <a:pt x="79520" y="86556"/>
                      <a:pt x="84980" y="82150"/>
                    </a:cubicBezTo>
                    <a:lnTo>
                      <a:pt x="71280" y="69319"/>
                    </a:lnTo>
                    <a:cubicBezTo>
                      <a:pt x="68662" y="71813"/>
                      <a:pt x="65485" y="73712"/>
                      <a:pt x="61750" y="75027"/>
                    </a:cubicBezTo>
                    <a:cubicBezTo>
                      <a:pt x="58002" y="76330"/>
                      <a:pt x="53932" y="76988"/>
                      <a:pt x="49539" y="76988"/>
                    </a:cubicBezTo>
                    <a:cubicBezTo>
                      <a:pt x="44910" y="76988"/>
                      <a:pt x="40604" y="76033"/>
                      <a:pt x="36620" y="74134"/>
                    </a:cubicBezTo>
                    <a:cubicBezTo>
                      <a:pt x="32637" y="72235"/>
                      <a:pt x="29373" y="69530"/>
                      <a:pt x="26817" y="66031"/>
                    </a:cubicBezTo>
                    <a:cubicBezTo>
                      <a:pt x="24261" y="62531"/>
                      <a:pt x="22449" y="58635"/>
                      <a:pt x="21382" y="54353"/>
                    </a:cubicBezTo>
                    <a:lnTo>
                      <a:pt x="91408" y="54353"/>
                    </a:lnTo>
                    <a:lnTo>
                      <a:pt x="91408" y="48645"/>
                    </a:lnTo>
                    <a:close/>
                    <a:moveTo>
                      <a:pt x="21208" y="39028"/>
                    </a:moveTo>
                    <a:cubicBezTo>
                      <a:pt x="22163" y="34635"/>
                      <a:pt x="23789" y="30825"/>
                      <a:pt x="26110" y="27623"/>
                    </a:cubicBezTo>
                    <a:cubicBezTo>
                      <a:pt x="28430" y="24422"/>
                      <a:pt x="31309" y="21915"/>
                      <a:pt x="34759" y="20141"/>
                    </a:cubicBezTo>
                    <a:cubicBezTo>
                      <a:pt x="38196" y="18354"/>
                      <a:pt x="42006" y="17472"/>
                      <a:pt x="46163" y="17472"/>
                    </a:cubicBezTo>
                    <a:cubicBezTo>
                      <a:pt x="50196" y="17472"/>
                      <a:pt x="53919" y="18391"/>
                      <a:pt x="57295" y="20240"/>
                    </a:cubicBezTo>
                    <a:cubicBezTo>
                      <a:pt x="60682" y="22076"/>
                      <a:pt x="63561" y="24608"/>
                      <a:pt x="65944" y="27810"/>
                    </a:cubicBezTo>
                    <a:cubicBezTo>
                      <a:pt x="68314" y="31011"/>
                      <a:pt x="69928" y="34759"/>
                      <a:pt x="70759" y="39028"/>
                    </a:cubicBezTo>
                    <a:lnTo>
                      <a:pt x="21208" y="39028"/>
                    </a:lnTo>
                    <a:close/>
                  </a:path>
                </a:pathLst>
              </a:custGeom>
              <a:grpFill/>
              <a:ln w="1232" cap="flat">
                <a:noFill/>
                <a:prstDash val="solid"/>
                <a:miter/>
              </a:ln>
            </p:spPr>
            <p:txBody>
              <a:bodyPr rtlCol="0" anchor="ctr"/>
              <a:lstStyle/>
              <a:p>
                <a:endParaRPr lang="pl-PL"/>
              </a:p>
            </p:txBody>
          </p:sp>
          <p:sp>
            <p:nvSpPr>
              <p:cNvPr id="125" name="Dowolny kształt: kształt 124">
                <a:extLst>
                  <a:ext uri="{FF2B5EF4-FFF2-40B4-BE49-F238E27FC236}">
                    <a16:creationId xmlns:a16="http://schemas.microsoft.com/office/drawing/2014/main" id="{BC08F787-E6DD-05F2-E09F-4FB84C8C7EB6}"/>
                  </a:ext>
                </a:extLst>
              </p:cNvPr>
              <p:cNvSpPr/>
              <p:nvPr userDrawn="1"/>
            </p:nvSpPr>
            <p:spPr>
              <a:xfrm>
                <a:off x="8779120" y="1630372"/>
                <a:ext cx="80550" cy="95155"/>
              </a:xfrm>
              <a:custGeom>
                <a:avLst/>
                <a:gdLst>
                  <a:gd name="connsiteX0" fmla="*/ 73415 w 80550"/>
                  <a:gd name="connsiteY0" fmla="*/ 47962 h 95155"/>
                  <a:gd name="connsiteX1" fmla="*/ 52740 w 80550"/>
                  <a:gd name="connsiteY1" fmla="*/ 39586 h 95155"/>
                  <a:gd name="connsiteX2" fmla="*/ 35454 w 80550"/>
                  <a:gd name="connsiteY2" fmla="*/ 36918 h 95155"/>
                  <a:gd name="connsiteX3" fmla="*/ 24943 w 80550"/>
                  <a:gd name="connsiteY3" fmla="*/ 33530 h 95155"/>
                  <a:gd name="connsiteX4" fmla="*/ 21729 w 80550"/>
                  <a:gd name="connsiteY4" fmla="*/ 26755 h 95155"/>
                  <a:gd name="connsiteX5" fmla="*/ 26271 w 80550"/>
                  <a:gd name="connsiteY5" fmla="*/ 19086 h 95155"/>
                  <a:gd name="connsiteX6" fmla="*/ 37948 w 80550"/>
                  <a:gd name="connsiteY6" fmla="*/ 16232 h 95155"/>
                  <a:gd name="connsiteX7" fmla="*/ 52120 w 80550"/>
                  <a:gd name="connsiteY7" fmla="*/ 18453 h 95155"/>
                  <a:gd name="connsiteX8" fmla="*/ 66639 w 80550"/>
                  <a:gd name="connsiteY8" fmla="*/ 25315 h 95155"/>
                  <a:gd name="connsiteX9" fmla="*/ 77150 w 80550"/>
                  <a:gd name="connsiteY9" fmla="*/ 11590 h 95155"/>
                  <a:gd name="connsiteX10" fmla="*/ 59330 w 80550"/>
                  <a:gd name="connsiteY10" fmla="*/ 2854 h 95155"/>
                  <a:gd name="connsiteX11" fmla="*/ 39909 w 80550"/>
                  <a:gd name="connsiteY11" fmla="*/ 0 h 95155"/>
                  <a:gd name="connsiteX12" fmla="*/ 20128 w 80550"/>
                  <a:gd name="connsiteY12" fmla="*/ 3475 h 95155"/>
                  <a:gd name="connsiteX13" fmla="*/ 7210 w 80550"/>
                  <a:gd name="connsiteY13" fmla="*/ 13365 h 95155"/>
                  <a:gd name="connsiteX14" fmla="*/ 2668 w 80550"/>
                  <a:gd name="connsiteY14" fmla="*/ 28331 h 95155"/>
                  <a:gd name="connsiteX15" fmla="*/ 9704 w 80550"/>
                  <a:gd name="connsiteY15" fmla="*/ 46064 h 95155"/>
                  <a:gd name="connsiteX16" fmla="*/ 30292 w 80550"/>
                  <a:gd name="connsiteY16" fmla="*/ 54701 h 95155"/>
                  <a:gd name="connsiteX17" fmla="*/ 47578 w 80550"/>
                  <a:gd name="connsiteY17" fmla="*/ 57195 h 95155"/>
                  <a:gd name="connsiteX18" fmla="*/ 57382 w 80550"/>
                  <a:gd name="connsiteY18" fmla="*/ 60583 h 95155"/>
                  <a:gd name="connsiteX19" fmla="*/ 60583 w 80550"/>
                  <a:gd name="connsiteY19" fmla="*/ 67358 h 95155"/>
                  <a:gd name="connsiteX20" fmla="*/ 55148 w 80550"/>
                  <a:gd name="connsiteY20" fmla="*/ 75648 h 95155"/>
                  <a:gd name="connsiteX21" fmla="*/ 40802 w 80550"/>
                  <a:gd name="connsiteY21" fmla="*/ 78763 h 95155"/>
                  <a:gd name="connsiteX22" fmla="*/ 25923 w 80550"/>
                  <a:gd name="connsiteY22" fmla="*/ 76095 h 95155"/>
                  <a:gd name="connsiteX23" fmla="*/ 11044 w 80550"/>
                  <a:gd name="connsiteY23" fmla="*/ 67718 h 95155"/>
                  <a:gd name="connsiteX24" fmla="*/ 0 w 80550"/>
                  <a:gd name="connsiteY24" fmla="*/ 82150 h 95155"/>
                  <a:gd name="connsiteX25" fmla="*/ 18267 w 80550"/>
                  <a:gd name="connsiteY25" fmla="*/ 91768 h 95155"/>
                  <a:gd name="connsiteX26" fmla="*/ 41162 w 80550"/>
                  <a:gd name="connsiteY26" fmla="*/ 95156 h 95155"/>
                  <a:gd name="connsiteX27" fmla="*/ 61390 w 80550"/>
                  <a:gd name="connsiteY27" fmla="*/ 91234 h 95155"/>
                  <a:gd name="connsiteX28" fmla="*/ 75375 w 80550"/>
                  <a:gd name="connsiteY28" fmla="*/ 80637 h 95155"/>
                  <a:gd name="connsiteX29" fmla="*/ 80550 w 80550"/>
                  <a:gd name="connsiteY29" fmla="*/ 65398 h 95155"/>
                  <a:gd name="connsiteX30" fmla="*/ 73415 w 80550"/>
                  <a:gd name="connsiteY30" fmla="*/ 47962 h 9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550" h="95155">
                    <a:moveTo>
                      <a:pt x="73415" y="47962"/>
                    </a:moveTo>
                    <a:cubicBezTo>
                      <a:pt x="68662" y="43570"/>
                      <a:pt x="61774" y="40777"/>
                      <a:pt x="52740" y="39586"/>
                    </a:cubicBezTo>
                    <a:lnTo>
                      <a:pt x="35454" y="36918"/>
                    </a:lnTo>
                    <a:cubicBezTo>
                      <a:pt x="30577" y="36211"/>
                      <a:pt x="27078" y="35081"/>
                      <a:pt x="24943" y="33530"/>
                    </a:cubicBezTo>
                    <a:cubicBezTo>
                      <a:pt x="22809" y="31992"/>
                      <a:pt x="21729" y="29733"/>
                      <a:pt x="21729" y="26755"/>
                    </a:cubicBezTo>
                    <a:cubicBezTo>
                      <a:pt x="21729" y="23541"/>
                      <a:pt x="23243" y="20997"/>
                      <a:pt x="26271" y="19086"/>
                    </a:cubicBezTo>
                    <a:cubicBezTo>
                      <a:pt x="29299" y="17187"/>
                      <a:pt x="33183" y="16232"/>
                      <a:pt x="37948" y="16232"/>
                    </a:cubicBezTo>
                    <a:cubicBezTo>
                      <a:pt x="42701" y="16232"/>
                      <a:pt x="47417" y="16976"/>
                      <a:pt x="52120" y="18453"/>
                    </a:cubicBezTo>
                    <a:cubicBezTo>
                      <a:pt x="56811" y="19942"/>
                      <a:pt x="61650" y="22225"/>
                      <a:pt x="66639" y="25315"/>
                    </a:cubicBezTo>
                    <a:lnTo>
                      <a:pt x="77150" y="11590"/>
                    </a:lnTo>
                    <a:cubicBezTo>
                      <a:pt x="71566" y="7669"/>
                      <a:pt x="65621" y="4765"/>
                      <a:pt x="59330" y="2854"/>
                    </a:cubicBezTo>
                    <a:cubicBezTo>
                      <a:pt x="53038" y="956"/>
                      <a:pt x="46560" y="0"/>
                      <a:pt x="39909" y="0"/>
                    </a:cubicBezTo>
                    <a:cubicBezTo>
                      <a:pt x="32302" y="0"/>
                      <a:pt x="25712" y="1154"/>
                      <a:pt x="20128" y="3475"/>
                    </a:cubicBezTo>
                    <a:cubicBezTo>
                      <a:pt x="14544" y="5795"/>
                      <a:pt x="10238" y="9084"/>
                      <a:pt x="7210" y="13365"/>
                    </a:cubicBezTo>
                    <a:cubicBezTo>
                      <a:pt x="4182" y="17646"/>
                      <a:pt x="2668" y="22635"/>
                      <a:pt x="2668" y="28331"/>
                    </a:cubicBezTo>
                    <a:cubicBezTo>
                      <a:pt x="2668" y="35702"/>
                      <a:pt x="5013" y="41609"/>
                      <a:pt x="9704" y="46064"/>
                    </a:cubicBezTo>
                    <a:cubicBezTo>
                      <a:pt x="14395" y="50519"/>
                      <a:pt x="21257" y="53398"/>
                      <a:pt x="30292" y="54701"/>
                    </a:cubicBezTo>
                    <a:lnTo>
                      <a:pt x="47578" y="57195"/>
                    </a:lnTo>
                    <a:cubicBezTo>
                      <a:pt x="51971" y="57791"/>
                      <a:pt x="55235" y="58920"/>
                      <a:pt x="57382" y="60583"/>
                    </a:cubicBezTo>
                    <a:cubicBezTo>
                      <a:pt x="59516" y="62246"/>
                      <a:pt x="60583" y="64504"/>
                      <a:pt x="60583" y="67358"/>
                    </a:cubicBezTo>
                    <a:cubicBezTo>
                      <a:pt x="60583" y="70808"/>
                      <a:pt x="58771" y="73563"/>
                      <a:pt x="55148" y="75648"/>
                    </a:cubicBezTo>
                    <a:cubicBezTo>
                      <a:pt x="51524" y="77733"/>
                      <a:pt x="46747" y="78763"/>
                      <a:pt x="40802" y="78763"/>
                    </a:cubicBezTo>
                    <a:cubicBezTo>
                      <a:pt x="35814" y="78763"/>
                      <a:pt x="30850" y="77869"/>
                      <a:pt x="25923" y="76095"/>
                    </a:cubicBezTo>
                    <a:cubicBezTo>
                      <a:pt x="20997" y="74308"/>
                      <a:pt x="16033" y="71516"/>
                      <a:pt x="11044" y="67718"/>
                    </a:cubicBezTo>
                    <a:lnTo>
                      <a:pt x="0" y="82150"/>
                    </a:lnTo>
                    <a:cubicBezTo>
                      <a:pt x="5113" y="86308"/>
                      <a:pt x="11193" y="89522"/>
                      <a:pt x="18267" y="91768"/>
                    </a:cubicBezTo>
                    <a:cubicBezTo>
                      <a:pt x="25328" y="94026"/>
                      <a:pt x="32972" y="95156"/>
                      <a:pt x="41162" y="95156"/>
                    </a:cubicBezTo>
                    <a:cubicBezTo>
                      <a:pt x="48757" y="95156"/>
                      <a:pt x="55508" y="93853"/>
                      <a:pt x="61390" y="91234"/>
                    </a:cubicBezTo>
                    <a:cubicBezTo>
                      <a:pt x="67272" y="88628"/>
                      <a:pt x="71925" y="85079"/>
                      <a:pt x="75375" y="80637"/>
                    </a:cubicBezTo>
                    <a:cubicBezTo>
                      <a:pt x="78825" y="76182"/>
                      <a:pt x="80550" y="71106"/>
                      <a:pt x="80550" y="65398"/>
                    </a:cubicBezTo>
                    <a:cubicBezTo>
                      <a:pt x="80550" y="58175"/>
                      <a:pt x="78167" y="52355"/>
                      <a:pt x="73415" y="47962"/>
                    </a:cubicBezTo>
                    <a:close/>
                  </a:path>
                </a:pathLst>
              </a:custGeom>
              <a:grpFill/>
              <a:ln w="1232" cap="flat">
                <a:noFill/>
                <a:prstDash val="solid"/>
                <a:miter/>
              </a:ln>
            </p:spPr>
            <p:txBody>
              <a:bodyPr rtlCol="0" anchor="ctr"/>
              <a:lstStyle/>
              <a:p>
                <a:endParaRPr lang="pl-PL"/>
              </a:p>
            </p:txBody>
          </p:sp>
          <p:sp>
            <p:nvSpPr>
              <p:cNvPr id="126" name="Dowolny kształt: kształt 125">
                <a:extLst>
                  <a:ext uri="{FF2B5EF4-FFF2-40B4-BE49-F238E27FC236}">
                    <a16:creationId xmlns:a16="http://schemas.microsoft.com/office/drawing/2014/main" id="{3F0DACEF-2670-F7CC-F51C-D9E83C7B8A48}"/>
                  </a:ext>
                </a:extLst>
              </p:cNvPr>
              <p:cNvSpPr/>
              <p:nvPr/>
            </p:nvSpPr>
            <p:spPr>
              <a:xfrm>
                <a:off x="8684883" y="1631998"/>
                <a:ext cx="83739" cy="93542"/>
              </a:xfrm>
              <a:custGeom>
                <a:avLst/>
                <a:gdLst>
                  <a:gd name="connsiteX0" fmla="*/ 62705 w 83739"/>
                  <a:gd name="connsiteY0" fmla="*/ 52244 h 93542"/>
                  <a:gd name="connsiteX1" fmla="*/ 60136 w 83739"/>
                  <a:gd name="connsiteY1" fmla="*/ 64331 h 93542"/>
                  <a:gd name="connsiteX2" fmla="*/ 52902 w 83739"/>
                  <a:gd name="connsiteY2" fmla="*/ 72273 h 93542"/>
                  <a:gd name="connsiteX3" fmla="*/ 41808 w 83739"/>
                  <a:gd name="connsiteY3" fmla="*/ 75015 h 93542"/>
                  <a:gd name="connsiteX4" fmla="*/ 30776 w 83739"/>
                  <a:gd name="connsiteY4" fmla="*/ 72273 h 93542"/>
                  <a:gd name="connsiteX5" fmla="*/ 23541 w 83739"/>
                  <a:gd name="connsiteY5" fmla="*/ 64331 h 93542"/>
                  <a:gd name="connsiteX6" fmla="*/ 21034 w 83739"/>
                  <a:gd name="connsiteY6" fmla="*/ 52244 h 93542"/>
                  <a:gd name="connsiteX7" fmla="*/ 21034 w 83739"/>
                  <a:gd name="connsiteY7" fmla="*/ 0 h 93542"/>
                  <a:gd name="connsiteX8" fmla="*/ 0 w 83739"/>
                  <a:gd name="connsiteY8" fmla="*/ 0 h 93542"/>
                  <a:gd name="connsiteX9" fmla="*/ 0 w 83739"/>
                  <a:gd name="connsiteY9" fmla="*/ 50779 h 93542"/>
                  <a:gd name="connsiteX10" fmla="*/ 5100 w 83739"/>
                  <a:gd name="connsiteY10" fmla="*/ 73402 h 93542"/>
                  <a:gd name="connsiteX11" fmla="*/ 19657 w 83739"/>
                  <a:gd name="connsiteY11" fmla="*/ 88306 h 93542"/>
                  <a:gd name="connsiteX12" fmla="*/ 41795 w 83739"/>
                  <a:gd name="connsiteY12" fmla="*/ 93542 h 93542"/>
                  <a:gd name="connsiteX13" fmla="*/ 64008 w 83739"/>
                  <a:gd name="connsiteY13" fmla="*/ 88306 h 93542"/>
                  <a:gd name="connsiteX14" fmla="*/ 78565 w 83739"/>
                  <a:gd name="connsiteY14" fmla="*/ 73402 h 93542"/>
                  <a:gd name="connsiteX15" fmla="*/ 83739 w 83739"/>
                  <a:gd name="connsiteY15" fmla="*/ 50779 h 93542"/>
                  <a:gd name="connsiteX16" fmla="*/ 83739 w 83739"/>
                  <a:gd name="connsiteY16" fmla="*/ 0 h 93542"/>
                  <a:gd name="connsiteX17" fmla="*/ 62705 w 83739"/>
                  <a:gd name="connsiteY17" fmla="*/ 0 h 93542"/>
                  <a:gd name="connsiteX18" fmla="*/ 62705 w 83739"/>
                  <a:gd name="connsiteY18" fmla="*/ 52244 h 9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39" h="93542">
                    <a:moveTo>
                      <a:pt x="62705" y="52244"/>
                    </a:moveTo>
                    <a:cubicBezTo>
                      <a:pt x="62705" y="56835"/>
                      <a:pt x="61849" y="60868"/>
                      <a:pt x="60136" y="64331"/>
                    </a:cubicBezTo>
                    <a:cubicBezTo>
                      <a:pt x="58424" y="67793"/>
                      <a:pt x="56004" y="70448"/>
                      <a:pt x="52902" y="72273"/>
                    </a:cubicBezTo>
                    <a:cubicBezTo>
                      <a:pt x="49787" y="74109"/>
                      <a:pt x="46089" y="75015"/>
                      <a:pt x="41808" y="75015"/>
                    </a:cubicBezTo>
                    <a:cubicBezTo>
                      <a:pt x="37601" y="75015"/>
                      <a:pt x="33928" y="74097"/>
                      <a:pt x="30776" y="72273"/>
                    </a:cubicBezTo>
                    <a:cubicBezTo>
                      <a:pt x="27624" y="70448"/>
                      <a:pt x="25216" y="67793"/>
                      <a:pt x="23541" y="64331"/>
                    </a:cubicBezTo>
                    <a:cubicBezTo>
                      <a:pt x="21866" y="60868"/>
                      <a:pt x="21034" y="56835"/>
                      <a:pt x="21034" y="52244"/>
                    </a:cubicBezTo>
                    <a:lnTo>
                      <a:pt x="21034" y="0"/>
                    </a:lnTo>
                    <a:lnTo>
                      <a:pt x="0" y="0"/>
                    </a:lnTo>
                    <a:lnTo>
                      <a:pt x="0" y="50779"/>
                    </a:lnTo>
                    <a:cubicBezTo>
                      <a:pt x="0" y="59429"/>
                      <a:pt x="1700" y="66974"/>
                      <a:pt x="5100" y="73402"/>
                    </a:cubicBezTo>
                    <a:cubicBezTo>
                      <a:pt x="8500" y="79842"/>
                      <a:pt x="13353" y="84806"/>
                      <a:pt x="19657" y="88306"/>
                    </a:cubicBezTo>
                    <a:cubicBezTo>
                      <a:pt x="25961" y="91805"/>
                      <a:pt x="33332" y="93542"/>
                      <a:pt x="41795" y="93542"/>
                    </a:cubicBezTo>
                    <a:cubicBezTo>
                      <a:pt x="50358" y="93542"/>
                      <a:pt x="57754" y="91793"/>
                      <a:pt x="64008" y="88306"/>
                    </a:cubicBezTo>
                    <a:cubicBezTo>
                      <a:pt x="70263" y="84806"/>
                      <a:pt x="75115" y="79842"/>
                      <a:pt x="78565" y="73402"/>
                    </a:cubicBezTo>
                    <a:cubicBezTo>
                      <a:pt x="82014" y="66961"/>
                      <a:pt x="83739" y="59416"/>
                      <a:pt x="83739" y="50779"/>
                    </a:cubicBezTo>
                    <a:lnTo>
                      <a:pt x="83739" y="0"/>
                    </a:lnTo>
                    <a:lnTo>
                      <a:pt x="62705" y="0"/>
                    </a:lnTo>
                    <a:lnTo>
                      <a:pt x="62705" y="52244"/>
                    </a:lnTo>
                    <a:close/>
                  </a:path>
                </a:pathLst>
              </a:custGeom>
              <a:grpFill/>
              <a:ln w="1232" cap="flat">
                <a:noFill/>
                <a:prstDash val="solid"/>
                <a:miter/>
              </a:ln>
            </p:spPr>
            <p:txBody>
              <a:bodyPr rtlCol="0" anchor="ctr"/>
              <a:lstStyle/>
              <a:p>
                <a:endParaRPr lang="pl-PL"/>
              </a:p>
            </p:txBody>
          </p:sp>
          <p:sp>
            <p:nvSpPr>
              <p:cNvPr id="127" name="Dowolny kształt: kształt 126">
                <a:extLst>
                  <a:ext uri="{FF2B5EF4-FFF2-40B4-BE49-F238E27FC236}">
                    <a16:creationId xmlns:a16="http://schemas.microsoft.com/office/drawing/2014/main" id="{BE1020AB-0BA6-8A77-4864-EC3AECE9ADFD}"/>
                  </a:ext>
                </a:extLst>
              </p:cNvPr>
              <p:cNvSpPr/>
              <p:nvPr/>
            </p:nvSpPr>
            <p:spPr>
              <a:xfrm>
                <a:off x="8574959" y="1630224"/>
                <a:ext cx="96756" cy="95329"/>
              </a:xfrm>
              <a:custGeom>
                <a:avLst/>
                <a:gdLst>
                  <a:gd name="connsiteX0" fmla="*/ 72968 w 96756"/>
                  <a:gd name="connsiteY0" fmla="*/ 6416 h 95329"/>
                  <a:gd name="connsiteX1" fmla="*/ 48471 w 96756"/>
                  <a:gd name="connsiteY1" fmla="*/ 0 h 95329"/>
                  <a:gd name="connsiteX2" fmla="*/ 23789 w 96756"/>
                  <a:gd name="connsiteY2" fmla="*/ 6416 h 95329"/>
                  <a:gd name="connsiteX3" fmla="*/ 6416 w 96756"/>
                  <a:gd name="connsiteY3" fmla="*/ 23516 h 95329"/>
                  <a:gd name="connsiteX4" fmla="*/ 0 w 96756"/>
                  <a:gd name="connsiteY4" fmla="*/ 47752 h 95329"/>
                  <a:gd name="connsiteX5" fmla="*/ 6416 w 96756"/>
                  <a:gd name="connsiteY5" fmla="*/ 71888 h 95329"/>
                  <a:gd name="connsiteX6" fmla="*/ 23789 w 96756"/>
                  <a:gd name="connsiteY6" fmla="*/ 89000 h 95329"/>
                  <a:gd name="connsiteX7" fmla="*/ 48471 w 96756"/>
                  <a:gd name="connsiteY7" fmla="*/ 95329 h 95329"/>
                  <a:gd name="connsiteX8" fmla="*/ 72968 w 96756"/>
                  <a:gd name="connsiteY8" fmla="*/ 89000 h 95329"/>
                  <a:gd name="connsiteX9" fmla="*/ 90341 w 96756"/>
                  <a:gd name="connsiteY9" fmla="*/ 71888 h 95329"/>
                  <a:gd name="connsiteX10" fmla="*/ 96757 w 96756"/>
                  <a:gd name="connsiteY10" fmla="*/ 47752 h 95329"/>
                  <a:gd name="connsiteX11" fmla="*/ 90341 w 96756"/>
                  <a:gd name="connsiteY11" fmla="*/ 23516 h 95329"/>
                  <a:gd name="connsiteX12" fmla="*/ 72968 w 96756"/>
                  <a:gd name="connsiteY12" fmla="*/ 6416 h 95329"/>
                  <a:gd name="connsiteX13" fmla="*/ 72608 w 96756"/>
                  <a:gd name="connsiteY13" fmla="*/ 62531 h 95329"/>
                  <a:gd name="connsiteX14" fmla="*/ 62544 w 96756"/>
                  <a:gd name="connsiteY14" fmla="*/ 73042 h 95329"/>
                  <a:gd name="connsiteX15" fmla="*/ 48285 w 96756"/>
                  <a:gd name="connsiteY15" fmla="*/ 76963 h 95329"/>
                  <a:gd name="connsiteX16" fmla="*/ 34300 w 96756"/>
                  <a:gd name="connsiteY16" fmla="*/ 73042 h 95329"/>
                  <a:gd name="connsiteX17" fmla="*/ 24236 w 96756"/>
                  <a:gd name="connsiteY17" fmla="*/ 62531 h 95329"/>
                  <a:gd name="connsiteX18" fmla="*/ 20500 w 96756"/>
                  <a:gd name="connsiteY18" fmla="*/ 47565 h 95329"/>
                  <a:gd name="connsiteX19" fmla="*/ 24236 w 96756"/>
                  <a:gd name="connsiteY19" fmla="*/ 32773 h 95329"/>
                  <a:gd name="connsiteX20" fmla="*/ 34300 w 96756"/>
                  <a:gd name="connsiteY20" fmla="*/ 22349 h 95329"/>
                  <a:gd name="connsiteX21" fmla="*/ 48471 w 96756"/>
                  <a:gd name="connsiteY21" fmla="*/ 18515 h 95329"/>
                  <a:gd name="connsiteX22" fmla="*/ 62643 w 96756"/>
                  <a:gd name="connsiteY22" fmla="*/ 22349 h 95329"/>
                  <a:gd name="connsiteX23" fmla="*/ 72620 w 96756"/>
                  <a:gd name="connsiteY23" fmla="*/ 32773 h 95329"/>
                  <a:gd name="connsiteX24" fmla="*/ 76269 w 96756"/>
                  <a:gd name="connsiteY24" fmla="*/ 47565 h 95329"/>
                  <a:gd name="connsiteX25" fmla="*/ 72608 w 96756"/>
                  <a:gd name="connsiteY25" fmla="*/ 62531 h 9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756" h="95329">
                    <a:moveTo>
                      <a:pt x="72968" y="6416"/>
                    </a:moveTo>
                    <a:cubicBezTo>
                      <a:pt x="65659" y="2134"/>
                      <a:pt x="57493" y="0"/>
                      <a:pt x="48471" y="0"/>
                    </a:cubicBezTo>
                    <a:cubicBezTo>
                      <a:pt x="39326" y="0"/>
                      <a:pt x="31098" y="2134"/>
                      <a:pt x="23789" y="6416"/>
                    </a:cubicBezTo>
                    <a:cubicBezTo>
                      <a:pt x="16480" y="10685"/>
                      <a:pt x="10697" y="16393"/>
                      <a:pt x="6416" y="23516"/>
                    </a:cubicBezTo>
                    <a:cubicBezTo>
                      <a:pt x="2134" y="30639"/>
                      <a:pt x="0" y="38717"/>
                      <a:pt x="0" y="47752"/>
                    </a:cubicBezTo>
                    <a:cubicBezTo>
                      <a:pt x="0" y="56661"/>
                      <a:pt x="2134" y="64715"/>
                      <a:pt x="6416" y="71888"/>
                    </a:cubicBezTo>
                    <a:cubicBezTo>
                      <a:pt x="10697" y="79073"/>
                      <a:pt x="16480" y="84781"/>
                      <a:pt x="23789" y="89000"/>
                    </a:cubicBezTo>
                    <a:cubicBezTo>
                      <a:pt x="31098" y="93220"/>
                      <a:pt x="39326" y="95329"/>
                      <a:pt x="48471" y="95329"/>
                    </a:cubicBezTo>
                    <a:cubicBezTo>
                      <a:pt x="57493" y="95329"/>
                      <a:pt x="65659" y="93220"/>
                      <a:pt x="72968" y="89000"/>
                    </a:cubicBezTo>
                    <a:cubicBezTo>
                      <a:pt x="80277" y="84781"/>
                      <a:pt x="86060" y="79085"/>
                      <a:pt x="90341" y="71888"/>
                    </a:cubicBezTo>
                    <a:cubicBezTo>
                      <a:pt x="94622" y="64703"/>
                      <a:pt x="96757" y="56661"/>
                      <a:pt x="96757" y="47752"/>
                    </a:cubicBezTo>
                    <a:cubicBezTo>
                      <a:pt x="96757" y="38730"/>
                      <a:pt x="94622" y="30639"/>
                      <a:pt x="90341" y="23516"/>
                    </a:cubicBezTo>
                    <a:cubicBezTo>
                      <a:pt x="86060" y="16393"/>
                      <a:pt x="80277" y="10685"/>
                      <a:pt x="72968" y="6416"/>
                    </a:cubicBezTo>
                    <a:close/>
                    <a:moveTo>
                      <a:pt x="72608" y="62531"/>
                    </a:moveTo>
                    <a:cubicBezTo>
                      <a:pt x="70176" y="66937"/>
                      <a:pt x="66813" y="70436"/>
                      <a:pt x="62544" y="73042"/>
                    </a:cubicBezTo>
                    <a:cubicBezTo>
                      <a:pt x="58263" y="75660"/>
                      <a:pt x="53510" y="76963"/>
                      <a:pt x="48285" y="76963"/>
                    </a:cubicBezTo>
                    <a:cubicBezTo>
                      <a:pt x="43173" y="76963"/>
                      <a:pt x="38507" y="75660"/>
                      <a:pt x="34300" y="73042"/>
                    </a:cubicBezTo>
                    <a:cubicBezTo>
                      <a:pt x="30081" y="70436"/>
                      <a:pt x="26730" y="66924"/>
                      <a:pt x="24236" y="62531"/>
                    </a:cubicBezTo>
                    <a:cubicBezTo>
                      <a:pt x="21741" y="58138"/>
                      <a:pt x="20500" y="53150"/>
                      <a:pt x="20500" y="47565"/>
                    </a:cubicBezTo>
                    <a:cubicBezTo>
                      <a:pt x="20500" y="42105"/>
                      <a:pt x="21741" y="37179"/>
                      <a:pt x="24236" y="32773"/>
                    </a:cubicBezTo>
                    <a:cubicBezTo>
                      <a:pt x="26730" y="28380"/>
                      <a:pt x="30081" y="24906"/>
                      <a:pt x="34300" y="22349"/>
                    </a:cubicBezTo>
                    <a:cubicBezTo>
                      <a:pt x="38519" y="19793"/>
                      <a:pt x="43235" y="18515"/>
                      <a:pt x="48471" y="18515"/>
                    </a:cubicBezTo>
                    <a:cubicBezTo>
                      <a:pt x="53696" y="18515"/>
                      <a:pt x="58424" y="19793"/>
                      <a:pt x="62643" y="22349"/>
                    </a:cubicBezTo>
                    <a:cubicBezTo>
                      <a:pt x="66862" y="24906"/>
                      <a:pt x="70188" y="28380"/>
                      <a:pt x="72620" y="32773"/>
                    </a:cubicBezTo>
                    <a:cubicBezTo>
                      <a:pt x="75053" y="37166"/>
                      <a:pt x="76269" y="42093"/>
                      <a:pt x="76269" y="47565"/>
                    </a:cubicBezTo>
                    <a:cubicBezTo>
                      <a:pt x="76269" y="53150"/>
                      <a:pt x="75040" y="58138"/>
                      <a:pt x="72608" y="62531"/>
                    </a:cubicBezTo>
                    <a:close/>
                  </a:path>
                </a:pathLst>
              </a:custGeom>
              <a:grpFill/>
              <a:ln w="1232" cap="flat">
                <a:noFill/>
                <a:prstDash val="solid"/>
                <a:miter/>
              </a:ln>
            </p:spPr>
            <p:txBody>
              <a:bodyPr rtlCol="0" anchor="ctr"/>
              <a:lstStyle/>
              <a:p>
                <a:endParaRPr lang="pl-PL"/>
              </a:p>
            </p:txBody>
          </p:sp>
          <p:sp>
            <p:nvSpPr>
              <p:cNvPr id="128" name="Dowolny kształt: kształt 127">
                <a:extLst>
                  <a:ext uri="{FF2B5EF4-FFF2-40B4-BE49-F238E27FC236}">
                    <a16:creationId xmlns:a16="http://schemas.microsoft.com/office/drawing/2014/main" id="{F21FA777-3149-BAF3-0A69-B37EB79A041E}"/>
                  </a:ext>
                </a:extLst>
              </p:cNvPr>
              <p:cNvSpPr/>
              <p:nvPr/>
            </p:nvSpPr>
            <p:spPr>
              <a:xfrm>
                <a:off x="8477408" y="1631998"/>
                <a:ext cx="83093" cy="91767"/>
              </a:xfrm>
              <a:custGeom>
                <a:avLst/>
                <a:gdLst>
                  <a:gd name="connsiteX0" fmla="*/ 62234 w 83093"/>
                  <a:gd name="connsiteY0" fmla="*/ 36645 h 91767"/>
                  <a:gd name="connsiteX1" fmla="*/ 20873 w 83093"/>
                  <a:gd name="connsiteY1" fmla="*/ 36645 h 91767"/>
                  <a:gd name="connsiteX2" fmla="*/ 20873 w 83093"/>
                  <a:gd name="connsiteY2" fmla="*/ 0 h 91767"/>
                  <a:gd name="connsiteX3" fmla="*/ 0 w 83093"/>
                  <a:gd name="connsiteY3" fmla="*/ 0 h 91767"/>
                  <a:gd name="connsiteX4" fmla="*/ 0 w 83093"/>
                  <a:gd name="connsiteY4" fmla="*/ 91768 h 91767"/>
                  <a:gd name="connsiteX5" fmla="*/ 20873 w 83093"/>
                  <a:gd name="connsiteY5" fmla="*/ 91768 h 91767"/>
                  <a:gd name="connsiteX6" fmla="*/ 20873 w 83093"/>
                  <a:gd name="connsiteY6" fmla="*/ 53398 h 91767"/>
                  <a:gd name="connsiteX7" fmla="*/ 62234 w 83093"/>
                  <a:gd name="connsiteY7" fmla="*/ 53398 h 91767"/>
                  <a:gd name="connsiteX8" fmla="*/ 62234 w 83093"/>
                  <a:gd name="connsiteY8" fmla="*/ 91768 h 91767"/>
                  <a:gd name="connsiteX9" fmla="*/ 83094 w 83093"/>
                  <a:gd name="connsiteY9" fmla="*/ 91768 h 91767"/>
                  <a:gd name="connsiteX10" fmla="*/ 83094 w 83093"/>
                  <a:gd name="connsiteY10" fmla="*/ 0 h 91767"/>
                  <a:gd name="connsiteX11" fmla="*/ 62234 w 83093"/>
                  <a:gd name="connsiteY11" fmla="*/ 0 h 9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93" h="91767">
                    <a:moveTo>
                      <a:pt x="62234" y="36645"/>
                    </a:moveTo>
                    <a:lnTo>
                      <a:pt x="20873" y="36645"/>
                    </a:lnTo>
                    <a:lnTo>
                      <a:pt x="20873" y="0"/>
                    </a:lnTo>
                    <a:lnTo>
                      <a:pt x="0" y="0"/>
                    </a:lnTo>
                    <a:lnTo>
                      <a:pt x="0" y="91768"/>
                    </a:lnTo>
                    <a:lnTo>
                      <a:pt x="20873" y="91768"/>
                    </a:lnTo>
                    <a:lnTo>
                      <a:pt x="20873" y="53398"/>
                    </a:lnTo>
                    <a:lnTo>
                      <a:pt x="62234" y="53398"/>
                    </a:lnTo>
                    <a:lnTo>
                      <a:pt x="62234" y="91768"/>
                    </a:lnTo>
                    <a:lnTo>
                      <a:pt x="83094" y="91768"/>
                    </a:lnTo>
                    <a:lnTo>
                      <a:pt x="83094" y="0"/>
                    </a:lnTo>
                    <a:lnTo>
                      <a:pt x="62234" y="0"/>
                    </a:lnTo>
                    <a:close/>
                  </a:path>
                </a:pathLst>
              </a:custGeom>
              <a:grpFill/>
              <a:ln w="1232" cap="flat">
                <a:noFill/>
                <a:prstDash val="solid"/>
                <a:miter/>
              </a:ln>
            </p:spPr>
            <p:txBody>
              <a:bodyPr rtlCol="0" anchor="ctr"/>
              <a:lstStyle/>
              <a:p>
                <a:endParaRPr lang="pl-PL"/>
              </a:p>
            </p:txBody>
          </p:sp>
        </p:grpSp>
      </p:grpSp>
      <p:sp>
        <p:nvSpPr>
          <p:cNvPr id="3" name="Prostokąt 2">
            <a:extLst>
              <a:ext uri="{FF2B5EF4-FFF2-40B4-BE49-F238E27FC236}">
                <a16:creationId xmlns:a16="http://schemas.microsoft.com/office/drawing/2014/main" id="{0AA0904B-D576-F35B-1FBA-8079336D652E}"/>
              </a:ext>
            </a:extLst>
          </p:cNvPr>
          <p:cNvSpPr/>
          <p:nvPr userDrawn="1"/>
        </p:nvSpPr>
        <p:spPr>
          <a:xfrm>
            <a:off x="0" y="0"/>
            <a:ext cx="5556250" cy="685800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4" name="Grupa 3">
            <a:extLst>
              <a:ext uri="{FF2B5EF4-FFF2-40B4-BE49-F238E27FC236}">
                <a16:creationId xmlns:a16="http://schemas.microsoft.com/office/drawing/2014/main" id="{DE2953D6-A6A7-D017-C6DD-0533223B8EB5}"/>
              </a:ext>
            </a:extLst>
          </p:cNvPr>
          <p:cNvGrpSpPr/>
          <p:nvPr userDrawn="1"/>
        </p:nvGrpSpPr>
        <p:grpSpPr>
          <a:xfrm>
            <a:off x="6782436" y="6585937"/>
            <a:ext cx="5005319" cy="135817"/>
            <a:chOff x="6782436" y="6585937"/>
            <a:chExt cx="5005319" cy="135817"/>
          </a:xfrm>
        </p:grpSpPr>
        <p:grpSp>
          <p:nvGrpSpPr>
            <p:cNvPr id="5" name="Grupa 4">
              <a:extLst>
                <a:ext uri="{FF2B5EF4-FFF2-40B4-BE49-F238E27FC236}">
                  <a16:creationId xmlns:a16="http://schemas.microsoft.com/office/drawing/2014/main" id="{710E09E1-41A8-6F4D-26DE-79E7FAABCA46}"/>
                </a:ext>
              </a:extLst>
            </p:cNvPr>
            <p:cNvGrpSpPr/>
            <p:nvPr/>
          </p:nvGrpSpPr>
          <p:grpSpPr>
            <a:xfrm>
              <a:off x="11415879" y="6585937"/>
              <a:ext cx="371876" cy="135817"/>
              <a:chOff x="10729444" y="1605025"/>
              <a:chExt cx="371876" cy="135817"/>
            </a:xfrm>
            <a:solidFill>
              <a:schemeClr val="tx2"/>
            </a:solidFill>
          </p:grpSpPr>
          <p:sp>
            <p:nvSpPr>
              <p:cNvPr id="35" name="Dowolny kształt: kształt 34">
                <a:extLst>
                  <a:ext uri="{FF2B5EF4-FFF2-40B4-BE49-F238E27FC236}">
                    <a16:creationId xmlns:a16="http://schemas.microsoft.com/office/drawing/2014/main" id="{36E7E2BC-0B37-DF2F-08A1-CDB82145BF2F}"/>
                  </a:ext>
                </a:extLst>
              </p:cNvPr>
              <p:cNvSpPr/>
              <p:nvPr/>
            </p:nvSpPr>
            <p:spPr>
              <a:xfrm>
                <a:off x="11035953" y="1633558"/>
                <a:ext cx="65367" cy="107284"/>
              </a:xfrm>
              <a:custGeom>
                <a:avLst/>
                <a:gdLst>
                  <a:gd name="connsiteX0" fmla="*/ 65339 w 65367"/>
                  <a:gd name="connsiteY0" fmla="*/ 0 h 107284"/>
                  <a:gd name="connsiteX1" fmla="*/ 65339 w 65367"/>
                  <a:gd name="connsiteY1" fmla="*/ 76421 h 107284"/>
                  <a:gd name="connsiteX2" fmla="*/ 55083 w 65367"/>
                  <a:gd name="connsiteY2" fmla="*/ 99555 h 107284"/>
                  <a:gd name="connsiteX3" fmla="*/ 31948 w 65367"/>
                  <a:gd name="connsiteY3" fmla="*/ 107267 h 107284"/>
                  <a:gd name="connsiteX4" fmla="*/ 9971 w 65367"/>
                  <a:gd name="connsiteY4" fmla="*/ 99555 h 107284"/>
                  <a:gd name="connsiteX5" fmla="*/ 23 w 65367"/>
                  <a:gd name="connsiteY5" fmla="*/ 76421 h 107284"/>
                  <a:gd name="connsiteX6" fmla="*/ 18530 w 65367"/>
                  <a:gd name="connsiteY6" fmla="*/ 76421 h 107284"/>
                  <a:gd name="connsiteX7" fmla="*/ 22541 w 65367"/>
                  <a:gd name="connsiteY7" fmla="*/ 87294 h 107284"/>
                  <a:gd name="connsiteX8" fmla="*/ 31486 w 65367"/>
                  <a:gd name="connsiteY8" fmla="*/ 90764 h 107284"/>
                  <a:gd name="connsiteX9" fmla="*/ 41973 w 65367"/>
                  <a:gd name="connsiteY9" fmla="*/ 86831 h 107284"/>
                  <a:gd name="connsiteX10" fmla="*/ 46677 w 65367"/>
                  <a:gd name="connsiteY10" fmla="*/ 74724 h 107284"/>
                  <a:gd name="connsiteX11" fmla="*/ 46677 w 65367"/>
                  <a:gd name="connsiteY11" fmla="*/ 63389 h 107284"/>
                  <a:gd name="connsiteX12" fmla="*/ 38966 w 65367"/>
                  <a:gd name="connsiteY12" fmla="*/ 71100 h 107284"/>
                  <a:gd name="connsiteX13" fmla="*/ 27013 w 65367"/>
                  <a:gd name="connsiteY13" fmla="*/ 73876 h 107284"/>
                  <a:gd name="connsiteX14" fmla="*/ 8968 w 65367"/>
                  <a:gd name="connsiteY14" fmla="*/ 67553 h 107284"/>
                  <a:gd name="connsiteX15" fmla="*/ 409 w 65367"/>
                  <a:gd name="connsiteY15" fmla="*/ 47734 h 107284"/>
                  <a:gd name="connsiteX16" fmla="*/ 409 w 65367"/>
                  <a:gd name="connsiteY16" fmla="*/ 0 h 107284"/>
                  <a:gd name="connsiteX17" fmla="*/ 19533 w 65367"/>
                  <a:gd name="connsiteY17" fmla="*/ 0 h 107284"/>
                  <a:gd name="connsiteX18" fmla="*/ 19533 w 65367"/>
                  <a:gd name="connsiteY18" fmla="*/ 44727 h 107284"/>
                  <a:gd name="connsiteX19" fmla="*/ 31871 w 65367"/>
                  <a:gd name="connsiteY19" fmla="*/ 58299 h 107284"/>
                  <a:gd name="connsiteX20" fmla="*/ 42359 w 65367"/>
                  <a:gd name="connsiteY20" fmla="*/ 54443 h 107284"/>
                  <a:gd name="connsiteX21" fmla="*/ 46446 w 65367"/>
                  <a:gd name="connsiteY21" fmla="*/ 44727 h 107284"/>
                  <a:gd name="connsiteX22" fmla="*/ 46446 w 65367"/>
                  <a:gd name="connsiteY22" fmla="*/ 0 h 10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367" h="107284">
                    <a:moveTo>
                      <a:pt x="65339" y="0"/>
                    </a:moveTo>
                    <a:lnTo>
                      <a:pt x="65339" y="76421"/>
                    </a:lnTo>
                    <a:cubicBezTo>
                      <a:pt x="65740" y="85315"/>
                      <a:pt x="61939" y="93880"/>
                      <a:pt x="55083" y="99555"/>
                    </a:cubicBezTo>
                    <a:cubicBezTo>
                      <a:pt x="48536" y="104797"/>
                      <a:pt x="40331" y="107531"/>
                      <a:pt x="31948" y="107267"/>
                    </a:cubicBezTo>
                    <a:cubicBezTo>
                      <a:pt x="23921" y="107503"/>
                      <a:pt x="16094" y="104756"/>
                      <a:pt x="9971" y="99555"/>
                    </a:cubicBezTo>
                    <a:cubicBezTo>
                      <a:pt x="3331" y="93741"/>
                      <a:pt x="-324" y="85239"/>
                      <a:pt x="23" y="76421"/>
                    </a:cubicBezTo>
                    <a:lnTo>
                      <a:pt x="18530" y="76421"/>
                    </a:lnTo>
                    <a:cubicBezTo>
                      <a:pt x="18276" y="80448"/>
                      <a:pt x="19733" y="84395"/>
                      <a:pt x="22541" y="87294"/>
                    </a:cubicBezTo>
                    <a:cubicBezTo>
                      <a:pt x="24939" y="89595"/>
                      <a:pt x="28162" y="90845"/>
                      <a:pt x="31486" y="90764"/>
                    </a:cubicBezTo>
                    <a:cubicBezTo>
                      <a:pt x="35349" y="90814"/>
                      <a:pt x="39097" y="89410"/>
                      <a:pt x="41973" y="86831"/>
                    </a:cubicBezTo>
                    <a:cubicBezTo>
                      <a:pt x="45143" y="83619"/>
                      <a:pt x="46847" y="79236"/>
                      <a:pt x="46677" y="74724"/>
                    </a:cubicBezTo>
                    <a:lnTo>
                      <a:pt x="46677" y="63389"/>
                    </a:lnTo>
                    <a:cubicBezTo>
                      <a:pt x="45166" y="66838"/>
                      <a:pt x="42413" y="69592"/>
                      <a:pt x="38966" y="71100"/>
                    </a:cubicBezTo>
                    <a:cubicBezTo>
                      <a:pt x="35257" y="72966"/>
                      <a:pt x="31162" y="73919"/>
                      <a:pt x="27013" y="73876"/>
                    </a:cubicBezTo>
                    <a:cubicBezTo>
                      <a:pt x="20427" y="74055"/>
                      <a:pt x="14004" y="71805"/>
                      <a:pt x="8968" y="67553"/>
                    </a:cubicBezTo>
                    <a:cubicBezTo>
                      <a:pt x="3215" y="62618"/>
                      <a:pt x="54" y="55306"/>
                      <a:pt x="409" y="47734"/>
                    </a:cubicBezTo>
                    <a:lnTo>
                      <a:pt x="409" y="0"/>
                    </a:lnTo>
                    <a:lnTo>
                      <a:pt x="19533" y="0"/>
                    </a:lnTo>
                    <a:lnTo>
                      <a:pt x="19533" y="44727"/>
                    </a:lnTo>
                    <a:cubicBezTo>
                      <a:pt x="19533" y="53826"/>
                      <a:pt x="23620" y="58299"/>
                      <a:pt x="31871" y="58299"/>
                    </a:cubicBezTo>
                    <a:cubicBezTo>
                      <a:pt x="35742" y="58449"/>
                      <a:pt x="39513" y="57064"/>
                      <a:pt x="42359" y="54443"/>
                    </a:cubicBezTo>
                    <a:cubicBezTo>
                      <a:pt x="45097" y="51972"/>
                      <a:pt x="46592" y="48412"/>
                      <a:pt x="46446" y="44727"/>
                    </a:cubicBezTo>
                    <a:lnTo>
                      <a:pt x="46446" y="0"/>
                    </a:lnTo>
                    <a:close/>
                  </a:path>
                </a:pathLst>
              </a:custGeom>
              <a:grpFill/>
              <a:ln w="7705" cap="flat">
                <a:noFill/>
                <a:prstDash val="solid"/>
                <a:miter/>
              </a:ln>
            </p:spPr>
            <p:txBody>
              <a:bodyPr rtlCol="0" anchor="ctr"/>
              <a:lstStyle/>
              <a:p>
                <a:endParaRPr lang="pl-PL"/>
              </a:p>
            </p:txBody>
          </p:sp>
          <p:sp>
            <p:nvSpPr>
              <p:cNvPr id="36" name="Dowolny kształt: kształt 35">
                <a:extLst>
                  <a:ext uri="{FF2B5EF4-FFF2-40B4-BE49-F238E27FC236}">
                    <a16:creationId xmlns:a16="http://schemas.microsoft.com/office/drawing/2014/main" id="{31A1DD53-A8E5-E113-384A-36CE73978DB3}"/>
                  </a:ext>
                </a:extLst>
              </p:cNvPr>
              <p:cNvSpPr/>
              <p:nvPr/>
            </p:nvSpPr>
            <p:spPr>
              <a:xfrm>
                <a:off x="10965313" y="1631779"/>
                <a:ext cx="65265" cy="75775"/>
              </a:xfrm>
              <a:custGeom>
                <a:avLst/>
                <a:gdLst>
                  <a:gd name="connsiteX0" fmla="*/ 45370 w 65265"/>
                  <a:gd name="connsiteY0" fmla="*/ 45812 h 75775"/>
                  <a:gd name="connsiteX1" fmla="*/ 45370 w 65265"/>
                  <a:gd name="connsiteY1" fmla="*/ 42341 h 75775"/>
                  <a:gd name="connsiteX2" fmla="*/ 45370 w 65265"/>
                  <a:gd name="connsiteY2" fmla="*/ 38794 h 75775"/>
                  <a:gd name="connsiteX3" fmla="*/ 35268 w 65265"/>
                  <a:gd name="connsiteY3" fmla="*/ 42573 h 75775"/>
                  <a:gd name="connsiteX4" fmla="*/ 24626 w 65265"/>
                  <a:gd name="connsiteY4" fmla="*/ 45426 h 75775"/>
                  <a:gd name="connsiteX5" fmla="*/ 19690 w 65265"/>
                  <a:gd name="connsiteY5" fmla="*/ 54371 h 75775"/>
                  <a:gd name="connsiteX6" fmla="*/ 28250 w 65265"/>
                  <a:gd name="connsiteY6" fmla="*/ 62546 h 75775"/>
                  <a:gd name="connsiteX7" fmla="*/ 35961 w 65265"/>
                  <a:gd name="connsiteY7" fmla="*/ 60695 h 75775"/>
                  <a:gd name="connsiteX8" fmla="*/ 45215 w 65265"/>
                  <a:gd name="connsiteY8" fmla="*/ 45812 h 75775"/>
                  <a:gd name="connsiteX9" fmla="*/ 65111 w 65265"/>
                  <a:gd name="connsiteY9" fmla="*/ 29463 h 75775"/>
                  <a:gd name="connsiteX10" fmla="*/ 65111 w 65265"/>
                  <a:gd name="connsiteY10" fmla="*/ 74267 h 75775"/>
                  <a:gd name="connsiteX11" fmla="*/ 47375 w 65265"/>
                  <a:gd name="connsiteY11" fmla="*/ 74267 h 75775"/>
                  <a:gd name="connsiteX12" fmla="*/ 45524 w 65265"/>
                  <a:gd name="connsiteY12" fmla="*/ 68329 h 75775"/>
                  <a:gd name="connsiteX13" fmla="*/ 24394 w 65265"/>
                  <a:gd name="connsiteY13" fmla="*/ 75655 h 75775"/>
                  <a:gd name="connsiteX14" fmla="*/ 7815 w 65265"/>
                  <a:gd name="connsiteY14" fmla="*/ 71105 h 75775"/>
                  <a:gd name="connsiteX15" fmla="*/ 103 w 65265"/>
                  <a:gd name="connsiteY15" fmla="*/ 55682 h 75775"/>
                  <a:gd name="connsiteX16" fmla="*/ 12056 w 65265"/>
                  <a:gd name="connsiteY16" fmla="*/ 34938 h 75775"/>
                  <a:gd name="connsiteX17" fmla="*/ 33648 w 65265"/>
                  <a:gd name="connsiteY17" fmla="*/ 30311 h 75775"/>
                  <a:gd name="connsiteX18" fmla="*/ 45215 w 65265"/>
                  <a:gd name="connsiteY18" fmla="*/ 24065 h 75775"/>
                  <a:gd name="connsiteX19" fmla="*/ 41668 w 65265"/>
                  <a:gd name="connsiteY19" fmla="*/ 17433 h 75775"/>
                  <a:gd name="connsiteX20" fmla="*/ 33957 w 65265"/>
                  <a:gd name="connsiteY20" fmla="*/ 14888 h 75775"/>
                  <a:gd name="connsiteX21" fmla="*/ 25783 w 65265"/>
                  <a:gd name="connsiteY21" fmla="*/ 17433 h 75775"/>
                  <a:gd name="connsiteX22" fmla="*/ 21618 w 65265"/>
                  <a:gd name="connsiteY22" fmla="*/ 23834 h 75775"/>
                  <a:gd name="connsiteX23" fmla="*/ 2802 w 65265"/>
                  <a:gd name="connsiteY23" fmla="*/ 23834 h 75775"/>
                  <a:gd name="connsiteX24" fmla="*/ 6889 w 65265"/>
                  <a:gd name="connsiteY24" fmla="*/ 11110 h 75775"/>
                  <a:gd name="connsiteX25" fmla="*/ 18148 w 65265"/>
                  <a:gd name="connsiteY25" fmla="*/ 2781 h 75775"/>
                  <a:gd name="connsiteX26" fmla="*/ 34419 w 65265"/>
                  <a:gd name="connsiteY26" fmla="*/ 5 h 75775"/>
                  <a:gd name="connsiteX27" fmla="*/ 65265 w 65265"/>
                  <a:gd name="connsiteY27" fmla="*/ 29463 h 7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65" h="75775">
                    <a:moveTo>
                      <a:pt x="45370" y="45812"/>
                    </a:moveTo>
                    <a:cubicBezTo>
                      <a:pt x="45431" y="44656"/>
                      <a:pt x="45431" y="43497"/>
                      <a:pt x="45370" y="42341"/>
                    </a:cubicBezTo>
                    <a:cubicBezTo>
                      <a:pt x="45370" y="40722"/>
                      <a:pt x="45370" y="39488"/>
                      <a:pt x="45370" y="38794"/>
                    </a:cubicBezTo>
                    <a:cubicBezTo>
                      <a:pt x="42300" y="40738"/>
                      <a:pt x="38861" y="42024"/>
                      <a:pt x="35268" y="42573"/>
                    </a:cubicBezTo>
                    <a:cubicBezTo>
                      <a:pt x="31604" y="43015"/>
                      <a:pt x="28019" y="43976"/>
                      <a:pt x="24626" y="45426"/>
                    </a:cubicBezTo>
                    <a:cubicBezTo>
                      <a:pt x="21287" y="47099"/>
                      <a:pt x="19328" y="50656"/>
                      <a:pt x="19690" y="54371"/>
                    </a:cubicBezTo>
                    <a:cubicBezTo>
                      <a:pt x="19690" y="59692"/>
                      <a:pt x="22466" y="62546"/>
                      <a:pt x="28250" y="62546"/>
                    </a:cubicBezTo>
                    <a:cubicBezTo>
                      <a:pt x="30918" y="62446"/>
                      <a:pt x="33540" y="61817"/>
                      <a:pt x="35961" y="60695"/>
                    </a:cubicBezTo>
                    <a:cubicBezTo>
                      <a:pt x="42161" y="58530"/>
                      <a:pt x="46017" y="52332"/>
                      <a:pt x="45215" y="45812"/>
                    </a:cubicBezTo>
                    <a:moveTo>
                      <a:pt x="65111" y="29463"/>
                    </a:moveTo>
                    <a:lnTo>
                      <a:pt x="65111" y="74267"/>
                    </a:lnTo>
                    <a:lnTo>
                      <a:pt x="47375" y="74267"/>
                    </a:lnTo>
                    <a:cubicBezTo>
                      <a:pt x="46619" y="72335"/>
                      <a:pt x="46002" y="70350"/>
                      <a:pt x="45524" y="68329"/>
                    </a:cubicBezTo>
                    <a:cubicBezTo>
                      <a:pt x="39879" y="73720"/>
                      <a:pt x="32167" y="76394"/>
                      <a:pt x="24394" y="75655"/>
                    </a:cubicBezTo>
                    <a:cubicBezTo>
                      <a:pt x="18534" y="75864"/>
                      <a:pt x="12750" y="74277"/>
                      <a:pt x="7815" y="71105"/>
                    </a:cubicBezTo>
                    <a:cubicBezTo>
                      <a:pt x="2818" y="67586"/>
                      <a:pt x="-82" y="61792"/>
                      <a:pt x="103" y="55682"/>
                    </a:cubicBezTo>
                    <a:cubicBezTo>
                      <a:pt x="-776" y="46918"/>
                      <a:pt x="4028" y="38570"/>
                      <a:pt x="12056" y="34938"/>
                    </a:cubicBezTo>
                    <a:cubicBezTo>
                      <a:pt x="19004" y="32402"/>
                      <a:pt x="26268" y="30845"/>
                      <a:pt x="33648" y="30311"/>
                    </a:cubicBezTo>
                    <a:cubicBezTo>
                      <a:pt x="41359" y="29386"/>
                      <a:pt x="45215" y="27150"/>
                      <a:pt x="45215" y="24065"/>
                    </a:cubicBezTo>
                    <a:cubicBezTo>
                      <a:pt x="45262" y="21389"/>
                      <a:pt x="43920" y="18878"/>
                      <a:pt x="41668" y="17433"/>
                    </a:cubicBezTo>
                    <a:cubicBezTo>
                      <a:pt x="39432" y="15790"/>
                      <a:pt x="36733" y="14899"/>
                      <a:pt x="33957" y="14888"/>
                    </a:cubicBezTo>
                    <a:cubicBezTo>
                      <a:pt x="31026" y="14810"/>
                      <a:pt x="28150" y="15705"/>
                      <a:pt x="25783" y="17433"/>
                    </a:cubicBezTo>
                    <a:cubicBezTo>
                      <a:pt x="23639" y="18968"/>
                      <a:pt x="22150" y="21253"/>
                      <a:pt x="21618" y="23834"/>
                    </a:cubicBezTo>
                    <a:lnTo>
                      <a:pt x="2802" y="23834"/>
                    </a:lnTo>
                    <a:cubicBezTo>
                      <a:pt x="3149" y="19331"/>
                      <a:pt x="4552" y="14973"/>
                      <a:pt x="6889" y="11110"/>
                    </a:cubicBezTo>
                    <a:cubicBezTo>
                      <a:pt x="9642" y="7188"/>
                      <a:pt x="13590" y="4266"/>
                      <a:pt x="18148" y="2781"/>
                    </a:cubicBezTo>
                    <a:cubicBezTo>
                      <a:pt x="23353" y="861"/>
                      <a:pt x="28875" y="-80"/>
                      <a:pt x="34419" y="5"/>
                    </a:cubicBezTo>
                    <a:cubicBezTo>
                      <a:pt x="54986" y="5"/>
                      <a:pt x="65265" y="9825"/>
                      <a:pt x="65265" y="29463"/>
                    </a:cubicBezTo>
                  </a:path>
                </a:pathLst>
              </a:custGeom>
              <a:grpFill/>
              <a:ln w="7705" cap="flat">
                <a:noFill/>
                <a:prstDash val="solid"/>
                <a:miter/>
              </a:ln>
            </p:spPr>
            <p:txBody>
              <a:bodyPr rtlCol="0" anchor="ctr"/>
              <a:lstStyle/>
              <a:p>
                <a:endParaRPr lang="pl-PL"/>
              </a:p>
            </p:txBody>
          </p:sp>
          <p:sp>
            <p:nvSpPr>
              <p:cNvPr id="37" name="Dowolny kształt: kształt 36">
                <a:extLst>
                  <a:ext uri="{FF2B5EF4-FFF2-40B4-BE49-F238E27FC236}">
                    <a16:creationId xmlns:a16="http://schemas.microsoft.com/office/drawing/2014/main" id="{E3D69050-480A-1EE9-3944-5D3462E5E847}"/>
                  </a:ext>
                </a:extLst>
              </p:cNvPr>
              <p:cNvSpPr/>
              <p:nvPr/>
            </p:nvSpPr>
            <p:spPr>
              <a:xfrm>
                <a:off x="10894856" y="1631069"/>
                <a:ext cx="67090" cy="77301"/>
              </a:xfrm>
              <a:custGeom>
                <a:avLst/>
                <a:gdLst>
                  <a:gd name="connsiteX0" fmla="*/ 66550 w 67090"/>
                  <a:gd name="connsiteY0" fmla="*/ 51842 h 77301"/>
                  <a:gd name="connsiteX1" fmla="*/ 62849 w 67090"/>
                  <a:gd name="connsiteY1" fmla="*/ 65260 h 77301"/>
                  <a:gd name="connsiteX2" fmla="*/ 34548 w 67090"/>
                  <a:gd name="connsiteY2" fmla="*/ 77136 h 77301"/>
                  <a:gd name="connsiteX3" fmla="*/ 10950 w 67090"/>
                  <a:gd name="connsiteY3" fmla="*/ 70812 h 77301"/>
                  <a:gd name="connsiteX4" fmla="*/ 0 w 67090"/>
                  <a:gd name="connsiteY4" fmla="*/ 51842 h 77301"/>
                  <a:gd name="connsiteX5" fmla="*/ 19664 w 67090"/>
                  <a:gd name="connsiteY5" fmla="*/ 51842 h 77301"/>
                  <a:gd name="connsiteX6" fmla="*/ 24369 w 67090"/>
                  <a:gd name="connsiteY6" fmla="*/ 60094 h 77301"/>
                  <a:gd name="connsiteX7" fmla="*/ 34393 w 67090"/>
                  <a:gd name="connsiteY7" fmla="*/ 62638 h 77301"/>
                  <a:gd name="connsiteX8" fmla="*/ 43956 w 67090"/>
                  <a:gd name="connsiteY8" fmla="*/ 60325 h 77301"/>
                  <a:gd name="connsiteX9" fmla="*/ 47811 w 67090"/>
                  <a:gd name="connsiteY9" fmla="*/ 54850 h 77301"/>
                  <a:gd name="connsiteX10" fmla="*/ 36167 w 67090"/>
                  <a:gd name="connsiteY10" fmla="*/ 47755 h 77301"/>
                  <a:gd name="connsiteX11" fmla="*/ 14652 w 67090"/>
                  <a:gd name="connsiteY11" fmla="*/ 41663 h 77301"/>
                  <a:gd name="connsiteX12" fmla="*/ 3008 w 67090"/>
                  <a:gd name="connsiteY12" fmla="*/ 24543 h 77301"/>
                  <a:gd name="connsiteX13" fmla="*/ 6323 w 67090"/>
                  <a:gd name="connsiteY13" fmla="*/ 12205 h 77301"/>
                  <a:gd name="connsiteX14" fmla="*/ 17351 w 67090"/>
                  <a:gd name="connsiteY14" fmla="*/ 3337 h 77301"/>
                  <a:gd name="connsiteX15" fmla="*/ 34008 w 67090"/>
                  <a:gd name="connsiteY15" fmla="*/ 21 h 77301"/>
                  <a:gd name="connsiteX16" fmla="*/ 54597 w 67090"/>
                  <a:gd name="connsiteY16" fmla="*/ 5805 h 77301"/>
                  <a:gd name="connsiteX17" fmla="*/ 64699 w 67090"/>
                  <a:gd name="connsiteY17" fmla="*/ 24312 h 77301"/>
                  <a:gd name="connsiteX18" fmla="*/ 45883 w 67090"/>
                  <a:gd name="connsiteY18" fmla="*/ 24312 h 77301"/>
                  <a:gd name="connsiteX19" fmla="*/ 33005 w 67090"/>
                  <a:gd name="connsiteY19" fmla="*/ 14596 h 77301"/>
                  <a:gd name="connsiteX20" fmla="*/ 25294 w 67090"/>
                  <a:gd name="connsiteY20" fmla="*/ 16678 h 77301"/>
                  <a:gd name="connsiteX21" fmla="*/ 22055 w 67090"/>
                  <a:gd name="connsiteY21" fmla="*/ 21844 h 77301"/>
                  <a:gd name="connsiteX22" fmla="*/ 33622 w 67090"/>
                  <a:gd name="connsiteY22" fmla="*/ 28553 h 77301"/>
                  <a:gd name="connsiteX23" fmla="*/ 55368 w 67090"/>
                  <a:gd name="connsiteY23" fmla="*/ 34568 h 77301"/>
                  <a:gd name="connsiteX24" fmla="*/ 67090 w 67090"/>
                  <a:gd name="connsiteY24" fmla="*/ 51611 h 7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090" h="77301">
                    <a:moveTo>
                      <a:pt x="66550" y="51842"/>
                    </a:moveTo>
                    <a:cubicBezTo>
                      <a:pt x="66681" y="56584"/>
                      <a:pt x="65394" y="61257"/>
                      <a:pt x="62849" y="65260"/>
                    </a:cubicBezTo>
                    <a:cubicBezTo>
                      <a:pt x="56047" y="73768"/>
                      <a:pt x="45382" y="78239"/>
                      <a:pt x="34548" y="77136"/>
                    </a:cubicBezTo>
                    <a:cubicBezTo>
                      <a:pt x="26242" y="77335"/>
                      <a:pt x="18045" y="75139"/>
                      <a:pt x="10950" y="70812"/>
                    </a:cubicBezTo>
                    <a:cubicBezTo>
                      <a:pt x="4249" y="66821"/>
                      <a:pt x="108" y="59639"/>
                      <a:pt x="0" y="51842"/>
                    </a:cubicBezTo>
                    <a:lnTo>
                      <a:pt x="19664" y="51842"/>
                    </a:lnTo>
                    <a:cubicBezTo>
                      <a:pt x="19657" y="55232"/>
                      <a:pt x="21446" y="58372"/>
                      <a:pt x="24369" y="60094"/>
                    </a:cubicBezTo>
                    <a:cubicBezTo>
                      <a:pt x="27399" y="61873"/>
                      <a:pt x="30877" y="62756"/>
                      <a:pt x="34393" y="62638"/>
                    </a:cubicBezTo>
                    <a:cubicBezTo>
                      <a:pt x="37732" y="62729"/>
                      <a:pt x="41033" y="61930"/>
                      <a:pt x="43956" y="60325"/>
                    </a:cubicBezTo>
                    <a:cubicBezTo>
                      <a:pt x="46184" y="59386"/>
                      <a:pt x="47680" y="57261"/>
                      <a:pt x="47811" y="54850"/>
                    </a:cubicBezTo>
                    <a:cubicBezTo>
                      <a:pt x="47811" y="51842"/>
                      <a:pt x="43956" y="49452"/>
                      <a:pt x="36167" y="47755"/>
                    </a:cubicBezTo>
                    <a:cubicBezTo>
                      <a:pt x="28833" y="46343"/>
                      <a:pt x="21639" y="44305"/>
                      <a:pt x="14652" y="41663"/>
                    </a:cubicBezTo>
                    <a:cubicBezTo>
                      <a:pt x="7573" y="38954"/>
                      <a:pt x="2923" y="32124"/>
                      <a:pt x="3008" y="24543"/>
                    </a:cubicBezTo>
                    <a:cubicBezTo>
                      <a:pt x="2985" y="20207"/>
                      <a:pt x="4126" y="15944"/>
                      <a:pt x="6323" y="12205"/>
                    </a:cubicBezTo>
                    <a:cubicBezTo>
                      <a:pt x="8907" y="8102"/>
                      <a:pt x="12786" y="4981"/>
                      <a:pt x="17351" y="3337"/>
                    </a:cubicBezTo>
                    <a:cubicBezTo>
                      <a:pt x="22618" y="1095"/>
                      <a:pt x="28286" y="-34"/>
                      <a:pt x="34008" y="21"/>
                    </a:cubicBezTo>
                    <a:cubicBezTo>
                      <a:pt x="41303" y="-231"/>
                      <a:pt x="48498" y="1790"/>
                      <a:pt x="54597" y="5805"/>
                    </a:cubicBezTo>
                    <a:cubicBezTo>
                      <a:pt x="60743" y="9991"/>
                      <a:pt x="64499" y="16878"/>
                      <a:pt x="64699" y="24312"/>
                    </a:cubicBezTo>
                    <a:lnTo>
                      <a:pt x="45883" y="24312"/>
                    </a:lnTo>
                    <a:cubicBezTo>
                      <a:pt x="44881" y="17912"/>
                      <a:pt x="40640" y="14596"/>
                      <a:pt x="33005" y="14596"/>
                    </a:cubicBezTo>
                    <a:cubicBezTo>
                      <a:pt x="30299" y="14618"/>
                      <a:pt x="27646" y="15335"/>
                      <a:pt x="25294" y="16678"/>
                    </a:cubicBezTo>
                    <a:cubicBezTo>
                      <a:pt x="23281" y="17600"/>
                      <a:pt x="22009" y="19630"/>
                      <a:pt x="22055" y="21844"/>
                    </a:cubicBezTo>
                    <a:cubicBezTo>
                      <a:pt x="22055" y="24543"/>
                      <a:pt x="25757" y="26703"/>
                      <a:pt x="33622" y="28553"/>
                    </a:cubicBezTo>
                    <a:cubicBezTo>
                      <a:pt x="41041" y="29885"/>
                      <a:pt x="48320" y="31898"/>
                      <a:pt x="55368" y="34568"/>
                    </a:cubicBezTo>
                    <a:cubicBezTo>
                      <a:pt x="62455" y="37243"/>
                      <a:pt x="67129" y="44039"/>
                      <a:pt x="67090" y="51611"/>
                    </a:cubicBezTo>
                  </a:path>
                </a:pathLst>
              </a:custGeom>
              <a:grpFill/>
              <a:ln w="7705" cap="flat">
                <a:noFill/>
                <a:prstDash val="solid"/>
                <a:miter/>
              </a:ln>
            </p:spPr>
            <p:txBody>
              <a:bodyPr rtlCol="0" anchor="ctr"/>
              <a:lstStyle/>
              <a:p>
                <a:endParaRPr lang="pl-PL"/>
              </a:p>
            </p:txBody>
          </p:sp>
          <p:sp>
            <p:nvSpPr>
              <p:cNvPr id="38" name="Dowolny kształt: kształt 37">
                <a:extLst>
                  <a:ext uri="{FF2B5EF4-FFF2-40B4-BE49-F238E27FC236}">
                    <a16:creationId xmlns:a16="http://schemas.microsoft.com/office/drawing/2014/main" id="{D1FE51DE-CFC4-C89F-2835-09EC47B79E8A}"/>
                  </a:ext>
                </a:extLst>
              </p:cNvPr>
              <p:cNvSpPr/>
              <p:nvPr/>
            </p:nvSpPr>
            <p:spPr>
              <a:xfrm>
                <a:off x="10824835" y="1631579"/>
                <a:ext cx="65624" cy="74466"/>
              </a:xfrm>
              <a:custGeom>
                <a:avLst/>
                <a:gdLst>
                  <a:gd name="connsiteX0" fmla="*/ 65625 w 65624"/>
                  <a:gd name="connsiteY0" fmla="*/ 24265 h 74466"/>
                  <a:gd name="connsiteX1" fmla="*/ 65625 w 65624"/>
                  <a:gd name="connsiteY1" fmla="*/ 74467 h 74466"/>
                  <a:gd name="connsiteX2" fmla="*/ 46423 w 65624"/>
                  <a:gd name="connsiteY2" fmla="*/ 74467 h 74466"/>
                  <a:gd name="connsiteX3" fmla="*/ 46423 w 65624"/>
                  <a:gd name="connsiteY3" fmla="*/ 30666 h 74466"/>
                  <a:gd name="connsiteX4" fmla="*/ 44264 w 65624"/>
                  <a:gd name="connsiteY4" fmla="*/ 19869 h 74466"/>
                  <a:gd name="connsiteX5" fmla="*/ 33931 w 65624"/>
                  <a:gd name="connsiteY5" fmla="*/ 16245 h 74466"/>
                  <a:gd name="connsiteX6" fmla="*/ 19202 w 65624"/>
                  <a:gd name="connsiteY6" fmla="*/ 32979 h 74466"/>
                  <a:gd name="connsiteX7" fmla="*/ 19202 w 65624"/>
                  <a:gd name="connsiteY7" fmla="*/ 74467 h 74466"/>
                  <a:gd name="connsiteX8" fmla="*/ 0 w 65624"/>
                  <a:gd name="connsiteY8" fmla="*/ 74467 h 74466"/>
                  <a:gd name="connsiteX9" fmla="*/ 0 w 65624"/>
                  <a:gd name="connsiteY9" fmla="*/ 1979 h 74466"/>
                  <a:gd name="connsiteX10" fmla="*/ 18353 w 65624"/>
                  <a:gd name="connsiteY10" fmla="*/ 1979 h 74466"/>
                  <a:gd name="connsiteX11" fmla="*/ 18353 w 65624"/>
                  <a:gd name="connsiteY11" fmla="*/ 8765 h 74466"/>
                  <a:gd name="connsiteX12" fmla="*/ 18353 w 65624"/>
                  <a:gd name="connsiteY12" fmla="*/ 12621 h 74466"/>
                  <a:gd name="connsiteX13" fmla="*/ 18353 w 65624"/>
                  <a:gd name="connsiteY13" fmla="*/ 12621 h 74466"/>
                  <a:gd name="connsiteX14" fmla="*/ 28070 w 65624"/>
                  <a:gd name="connsiteY14" fmla="*/ 3444 h 74466"/>
                  <a:gd name="connsiteX15" fmla="*/ 41488 w 65624"/>
                  <a:gd name="connsiteY15" fmla="*/ 51 h 74466"/>
                  <a:gd name="connsiteX16" fmla="*/ 62386 w 65624"/>
                  <a:gd name="connsiteY16" fmla="*/ 11310 h 74466"/>
                  <a:gd name="connsiteX17" fmla="*/ 65394 w 65624"/>
                  <a:gd name="connsiteY17" fmla="*/ 24342 h 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24" h="74466">
                    <a:moveTo>
                      <a:pt x="65625" y="24265"/>
                    </a:moveTo>
                    <a:lnTo>
                      <a:pt x="65625" y="74467"/>
                    </a:lnTo>
                    <a:lnTo>
                      <a:pt x="46423" y="74467"/>
                    </a:lnTo>
                    <a:lnTo>
                      <a:pt x="46423" y="30666"/>
                    </a:lnTo>
                    <a:cubicBezTo>
                      <a:pt x="46701" y="26937"/>
                      <a:pt x="45961" y="23203"/>
                      <a:pt x="44264" y="19869"/>
                    </a:cubicBezTo>
                    <a:cubicBezTo>
                      <a:pt x="41534" y="17175"/>
                      <a:pt x="37748" y="15845"/>
                      <a:pt x="33931" y="16245"/>
                    </a:cubicBezTo>
                    <a:cubicBezTo>
                      <a:pt x="24060" y="16245"/>
                      <a:pt x="19202" y="21797"/>
                      <a:pt x="19202" y="32979"/>
                    </a:cubicBezTo>
                    <a:lnTo>
                      <a:pt x="19202" y="74467"/>
                    </a:lnTo>
                    <a:lnTo>
                      <a:pt x="0" y="74467"/>
                    </a:lnTo>
                    <a:lnTo>
                      <a:pt x="0" y="1979"/>
                    </a:lnTo>
                    <a:lnTo>
                      <a:pt x="18353" y="1979"/>
                    </a:lnTo>
                    <a:lnTo>
                      <a:pt x="18353" y="8765"/>
                    </a:lnTo>
                    <a:cubicBezTo>
                      <a:pt x="18176" y="10044"/>
                      <a:pt x="18176" y="11342"/>
                      <a:pt x="18353" y="12621"/>
                    </a:cubicBezTo>
                    <a:lnTo>
                      <a:pt x="18353" y="12621"/>
                    </a:lnTo>
                    <a:cubicBezTo>
                      <a:pt x="20621" y="8672"/>
                      <a:pt x="23998" y="5480"/>
                      <a:pt x="28070" y="3444"/>
                    </a:cubicBezTo>
                    <a:cubicBezTo>
                      <a:pt x="32173" y="1173"/>
                      <a:pt x="36799" y="4"/>
                      <a:pt x="41488" y="51"/>
                    </a:cubicBezTo>
                    <a:cubicBezTo>
                      <a:pt x="50040" y="-527"/>
                      <a:pt x="58168" y="3850"/>
                      <a:pt x="62386" y="11310"/>
                    </a:cubicBezTo>
                    <a:cubicBezTo>
                      <a:pt x="64460" y="15335"/>
                      <a:pt x="65494" y="19815"/>
                      <a:pt x="65394" y="24342"/>
                    </a:cubicBezTo>
                  </a:path>
                </a:pathLst>
              </a:custGeom>
              <a:grpFill/>
              <a:ln w="7705" cap="flat">
                <a:noFill/>
                <a:prstDash val="solid"/>
                <a:miter/>
              </a:ln>
            </p:spPr>
            <p:txBody>
              <a:bodyPr rtlCol="0" anchor="ctr"/>
              <a:lstStyle/>
              <a:p>
                <a:endParaRPr lang="pl-PL"/>
              </a:p>
            </p:txBody>
          </p:sp>
          <p:sp>
            <p:nvSpPr>
              <p:cNvPr id="39" name="Dowolny kształt: kształt 38">
                <a:extLst>
                  <a:ext uri="{FF2B5EF4-FFF2-40B4-BE49-F238E27FC236}">
                    <a16:creationId xmlns:a16="http://schemas.microsoft.com/office/drawing/2014/main" id="{2572E0A3-48CA-8104-21EB-6BEBCFA3A66E}"/>
                  </a:ext>
                </a:extLst>
              </p:cNvPr>
              <p:cNvSpPr/>
              <p:nvPr/>
            </p:nvSpPr>
            <p:spPr>
              <a:xfrm>
                <a:off x="10800005" y="1669725"/>
                <a:ext cx="19124" cy="36244"/>
              </a:xfrm>
              <a:custGeom>
                <a:avLst/>
                <a:gdLst>
                  <a:gd name="connsiteX0" fmla="*/ 0 w 19124"/>
                  <a:gd name="connsiteY0" fmla="*/ 0 h 36244"/>
                  <a:gd name="connsiteX1" fmla="*/ 19124 w 19124"/>
                  <a:gd name="connsiteY1" fmla="*/ 0 h 36244"/>
                  <a:gd name="connsiteX2" fmla="*/ 19124 w 19124"/>
                  <a:gd name="connsiteY2" fmla="*/ 36244 h 36244"/>
                  <a:gd name="connsiteX3" fmla="*/ 0 w 19124"/>
                  <a:gd name="connsiteY3" fmla="*/ 36244 h 36244"/>
                </a:gdLst>
                <a:ahLst/>
                <a:cxnLst>
                  <a:cxn ang="0">
                    <a:pos x="connsiteX0" y="connsiteY0"/>
                  </a:cxn>
                  <a:cxn ang="0">
                    <a:pos x="connsiteX1" y="connsiteY1"/>
                  </a:cxn>
                  <a:cxn ang="0">
                    <a:pos x="connsiteX2" y="connsiteY2"/>
                  </a:cxn>
                  <a:cxn ang="0">
                    <a:pos x="connsiteX3" y="connsiteY3"/>
                  </a:cxn>
                </a:cxnLst>
                <a:rect l="l" t="t" r="r" b="b"/>
                <a:pathLst>
                  <a:path w="19124" h="36244">
                    <a:moveTo>
                      <a:pt x="0" y="0"/>
                    </a:moveTo>
                    <a:lnTo>
                      <a:pt x="19124" y="0"/>
                    </a:lnTo>
                    <a:lnTo>
                      <a:pt x="19124" y="36244"/>
                    </a:lnTo>
                    <a:lnTo>
                      <a:pt x="0" y="36244"/>
                    </a:lnTo>
                    <a:close/>
                  </a:path>
                </a:pathLst>
              </a:custGeom>
              <a:grpFill/>
              <a:ln w="7705" cap="flat">
                <a:noFill/>
                <a:prstDash val="solid"/>
                <a:miter/>
              </a:ln>
            </p:spPr>
            <p:txBody>
              <a:bodyPr rtlCol="0" anchor="ctr"/>
              <a:lstStyle/>
              <a:p>
                <a:endParaRPr lang="pl-PL"/>
              </a:p>
            </p:txBody>
          </p:sp>
          <p:sp>
            <p:nvSpPr>
              <p:cNvPr id="40" name="Dowolny kształt: kształt 39">
                <a:extLst>
                  <a:ext uri="{FF2B5EF4-FFF2-40B4-BE49-F238E27FC236}">
                    <a16:creationId xmlns:a16="http://schemas.microsoft.com/office/drawing/2014/main" id="{9ED11468-D2C7-3B23-FD6F-753ED205875B}"/>
                  </a:ext>
                </a:extLst>
              </p:cNvPr>
              <p:cNvSpPr/>
              <p:nvPr/>
            </p:nvSpPr>
            <p:spPr>
              <a:xfrm>
                <a:off x="10800005" y="1605025"/>
                <a:ext cx="19124" cy="19124"/>
              </a:xfrm>
              <a:custGeom>
                <a:avLst/>
                <a:gdLst>
                  <a:gd name="connsiteX0" fmla="*/ 0 w 19124"/>
                  <a:gd name="connsiteY0" fmla="*/ 0 h 19124"/>
                  <a:gd name="connsiteX1" fmla="*/ 19124 w 19124"/>
                  <a:gd name="connsiteY1" fmla="*/ 0 h 19124"/>
                  <a:gd name="connsiteX2" fmla="*/ 19124 w 19124"/>
                  <a:gd name="connsiteY2" fmla="*/ 19125 h 19124"/>
                  <a:gd name="connsiteX3" fmla="*/ 0 w 19124"/>
                  <a:gd name="connsiteY3" fmla="*/ 19125 h 19124"/>
                </a:gdLst>
                <a:ahLst/>
                <a:cxnLst>
                  <a:cxn ang="0">
                    <a:pos x="connsiteX0" y="connsiteY0"/>
                  </a:cxn>
                  <a:cxn ang="0">
                    <a:pos x="connsiteX1" y="connsiteY1"/>
                  </a:cxn>
                  <a:cxn ang="0">
                    <a:pos x="connsiteX2" y="connsiteY2"/>
                  </a:cxn>
                  <a:cxn ang="0">
                    <a:pos x="connsiteX3" y="connsiteY3"/>
                  </a:cxn>
                </a:cxnLst>
                <a:rect l="l" t="t" r="r" b="b"/>
                <a:pathLst>
                  <a:path w="19124" h="19124">
                    <a:moveTo>
                      <a:pt x="0" y="0"/>
                    </a:moveTo>
                    <a:lnTo>
                      <a:pt x="19124" y="0"/>
                    </a:lnTo>
                    <a:lnTo>
                      <a:pt x="19124" y="19125"/>
                    </a:lnTo>
                    <a:lnTo>
                      <a:pt x="0" y="19125"/>
                    </a:lnTo>
                    <a:close/>
                  </a:path>
                </a:pathLst>
              </a:custGeom>
              <a:grpFill/>
              <a:ln w="7705" cap="flat">
                <a:noFill/>
                <a:prstDash val="solid"/>
                <a:miter/>
              </a:ln>
            </p:spPr>
            <p:txBody>
              <a:bodyPr rtlCol="0" anchor="ctr"/>
              <a:lstStyle/>
              <a:p>
                <a:endParaRPr lang="pl-PL"/>
              </a:p>
            </p:txBody>
          </p:sp>
          <p:sp>
            <p:nvSpPr>
              <p:cNvPr id="42" name="Dowolny kształt: kształt 41">
                <a:extLst>
                  <a:ext uri="{FF2B5EF4-FFF2-40B4-BE49-F238E27FC236}">
                    <a16:creationId xmlns:a16="http://schemas.microsoft.com/office/drawing/2014/main" id="{0724C58B-718D-399E-C6BC-4213F346E52C}"/>
                  </a:ext>
                </a:extLst>
              </p:cNvPr>
              <p:cNvSpPr/>
              <p:nvPr/>
            </p:nvSpPr>
            <p:spPr>
              <a:xfrm>
                <a:off x="10729444" y="1631301"/>
                <a:ext cx="66550" cy="77069"/>
              </a:xfrm>
              <a:custGeom>
                <a:avLst/>
                <a:gdLst>
                  <a:gd name="connsiteX0" fmla="*/ 66088 w 66550"/>
                  <a:gd name="connsiteY0" fmla="*/ 51611 h 77069"/>
                  <a:gd name="connsiteX1" fmla="*/ 62386 w 66550"/>
                  <a:gd name="connsiteY1" fmla="*/ 65029 h 77069"/>
                  <a:gd name="connsiteX2" fmla="*/ 34085 w 66550"/>
                  <a:gd name="connsiteY2" fmla="*/ 76904 h 77069"/>
                  <a:gd name="connsiteX3" fmla="*/ 10951 w 66550"/>
                  <a:gd name="connsiteY3" fmla="*/ 70581 h 77069"/>
                  <a:gd name="connsiteX4" fmla="*/ 0 w 66550"/>
                  <a:gd name="connsiteY4" fmla="*/ 51611 h 77069"/>
                  <a:gd name="connsiteX5" fmla="*/ 19665 w 66550"/>
                  <a:gd name="connsiteY5" fmla="*/ 51611 h 77069"/>
                  <a:gd name="connsiteX6" fmla="*/ 24291 w 66550"/>
                  <a:gd name="connsiteY6" fmla="*/ 60093 h 77069"/>
                  <a:gd name="connsiteX7" fmla="*/ 34316 w 66550"/>
                  <a:gd name="connsiteY7" fmla="*/ 62638 h 77069"/>
                  <a:gd name="connsiteX8" fmla="*/ 43416 w 66550"/>
                  <a:gd name="connsiteY8" fmla="*/ 60556 h 77069"/>
                  <a:gd name="connsiteX9" fmla="*/ 47349 w 66550"/>
                  <a:gd name="connsiteY9" fmla="*/ 55081 h 77069"/>
                  <a:gd name="connsiteX10" fmla="*/ 35781 w 66550"/>
                  <a:gd name="connsiteY10" fmla="*/ 47986 h 77069"/>
                  <a:gd name="connsiteX11" fmla="*/ 14267 w 66550"/>
                  <a:gd name="connsiteY11" fmla="*/ 41894 h 77069"/>
                  <a:gd name="connsiteX12" fmla="*/ 2777 w 66550"/>
                  <a:gd name="connsiteY12" fmla="*/ 24775 h 77069"/>
                  <a:gd name="connsiteX13" fmla="*/ 5938 w 66550"/>
                  <a:gd name="connsiteY13" fmla="*/ 12436 h 77069"/>
                  <a:gd name="connsiteX14" fmla="*/ 16580 w 66550"/>
                  <a:gd name="connsiteY14" fmla="*/ 3337 h 77069"/>
                  <a:gd name="connsiteX15" fmla="*/ 33314 w 66550"/>
                  <a:gd name="connsiteY15" fmla="*/ 21 h 77069"/>
                  <a:gd name="connsiteX16" fmla="*/ 53827 w 66550"/>
                  <a:gd name="connsiteY16" fmla="*/ 5804 h 77069"/>
                  <a:gd name="connsiteX17" fmla="*/ 64006 w 66550"/>
                  <a:gd name="connsiteY17" fmla="*/ 24312 h 77069"/>
                  <a:gd name="connsiteX18" fmla="*/ 45113 w 66550"/>
                  <a:gd name="connsiteY18" fmla="*/ 24312 h 77069"/>
                  <a:gd name="connsiteX19" fmla="*/ 32967 w 66550"/>
                  <a:gd name="connsiteY19" fmla="*/ 14530 h 77069"/>
                  <a:gd name="connsiteX20" fmla="*/ 32466 w 66550"/>
                  <a:gd name="connsiteY20" fmla="*/ 14596 h 77069"/>
                  <a:gd name="connsiteX21" fmla="*/ 24754 w 66550"/>
                  <a:gd name="connsiteY21" fmla="*/ 16678 h 77069"/>
                  <a:gd name="connsiteX22" fmla="*/ 21361 w 66550"/>
                  <a:gd name="connsiteY22" fmla="*/ 21844 h 77069"/>
                  <a:gd name="connsiteX23" fmla="*/ 33083 w 66550"/>
                  <a:gd name="connsiteY23" fmla="*/ 28553 h 77069"/>
                  <a:gd name="connsiteX24" fmla="*/ 54983 w 66550"/>
                  <a:gd name="connsiteY24" fmla="*/ 34568 h 77069"/>
                  <a:gd name="connsiteX25" fmla="*/ 66550 w 66550"/>
                  <a:gd name="connsiteY25" fmla="*/ 51611 h 7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550" h="77069">
                    <a:moveTo>
                      <a:pt x="66088" y="51611"/>
                    </a:moveTo>
                    <a:cubicBezTo>
                      <a:pt x="66188" y="56348"/>
                      <a:pt x="64900" y="61011"/>
                      <a:pt x="62386" y="65029"/>
                    </a:cubicBezTo>
                    <a:cubicBezTo>
                      <a:pt x="55577" y="73536"/>
                      <a:pt x="44920" y="78008"/>
                      <a:pt x="34085" y="76904"/>
                    </a:cubicBezTo>
                    <a:cubicBezTo>
                      <a:pt x="25926" y="77040"/>
                      <a:pt x="17906" y="74846"/>
                      <a:pt x="10951" y="70581"/>
                    </a:cubicBezTo>
                    <a:cubicBezTo>
                      <a:pt x="4165" y="66680"/>
                      <a:pt x="-15" y="59441"/>
                      <a:pt x="0" y="51611"/>
                    </a:cubicBezTo>
                    <a:lnTo>
                      <a:pt x="19665" y="51611"/>
                    </a:lnTo>
                    <a:cubicBezTo>
                      <a:pt x="19472" y="55087"/>
                      <a:pt x="21268" y="58372"/>
                      <a:pt x="24291" y="60093"/>
                    </a:cubicBezTo>
                    <a:cubicBezTo>
                      <a:pt x="27322" y="61881"/>
                      <a:pt x="30800" y="62764"/>
                      <a:pt x="34316" y="62638"/>
                    </a:cubicBezTo>
                    <a:cubicBezTo>
                      <a:pt x="37478" y="62765"/>
                      <a:pt x="40624" y="62047"/>
                      <a:pt x="43416" y="60556"/>
                    </a:cubicBezTo>
                    <a:cubicBezTo>
                      <a:pt x="45698" y="59672"/>
                      <a:pt x="47241" y="57524"/>
                      <a:pt x="47349" y="55081"/>
                    </a:cubicBezTo>
                    <a:cubicBezTo>
                      <a:pt x="47349" y="52073"/>
                      <a:pt x="43493" y="49683"/>
                      <a:pt x="35781" y="47986"/>
                    </a:cubicBezTo>
                    <a:cubicBezTo>
                      <a:pt x="28448" y="46587"/>
                      <a:pt x="21245" y="44548"/>
                      <a:pt x="14267" y="41894"/>
                    </a:cubicBezTo>
                    <a:cubicBezTo>
                      <a:pt x="7234" y="39153"/>
                      <a:pt x="2645" y="32323"/>
                      <a:pt x="2777" y="24775"/>
                    </a:cubicBezTo>
                    <a:cubicBezTo>
                      <a:pt x="2653" y="20447"/>
                      <a:pt x="3748" y="16172"/>
                      <a:pt x="5938" y="12436"/>
                    </a:cubicBezTo>
                    <a:cubicBezTo>
                      <a:pt x="8390" y="8320"/>
                      <a:pt x="12130" y="5124"/>
                      <a:pt x="16580" y="3337"/>
                    </a:cubicBezTo>
                    <a:cubicBezTo>
                      <a:pt x="21870" y="1101"/>
                      <a:pt x="27569" y="-27"/>
                      <a:pt x="33314" y="21"/>
                    </a:cubicBezTo>
                    <a:cubicBezTo>
                      <a:pt x="40586" y="-230"/>
                      <a:pt x="47758" y="1792"/>
                      <a:pt x="53827" y="5804"/>
                    </a:cubicBezTo>
                    <a:cubicBezTo>
                      <a:pt x="60073" y="9910"/>
                      <a:pt x="63882" y="16839"/>
                      <a:pt x="64006" y="24312"/>
                    </a:cubicBezTo>
                    <a:lnTo>
                      <a:pt x="45113" y="24312"/>
                    </a:lnTo>
                    <a:cubicBezTo>
                      <a:pt x="44457" y="18257"/>
                      <a:pt x="39020" y="13877"/>
                      <a:pt x="32967" y="14530"/>
                    </a:cubicBezTo>
                    <a:cubicBezTo>
                      <a:pt x="32797" y="14548"/>
                      <a:pt x="32635" y="14570"/>
                      <a:pt x="32466" y="14596"/>
                    </a:cubicBezTo>
                    <a:cubicBezTo>
                      <a:pt x="29759" y="14625"/>
                      <a:pt x="27106" y="15341"/>
                      <a:pt x="24754" y="16678"/>
                    </a:cubicBezTo>
                    <a:cubicBezTo>
                      <a:pt x="22710" y="17585"/>
                      <a:pt x="21384" y="19606"/>
                      <a:pt x="21361" y="21844"/>
                    </a:cubicBezTo>
                    <a:cubicBezTo>
                      <a:pt x="21361" y="24543"/>
                      <a:pt x="25217" y="26703"/>
                      <a:pt x="33083" y="28553"/>
                    </a:cubicBezTo>
                    <a:cubicBezTo>
                      <a:pt x="40547" y="29916"/>
                      <a:pt x="47873" y="31929"/>
                      <a:pt x="54983" y="34568"/>
                    </a:cubicBezTo>
                    <a:cubicBezTo>
                      <a:pt x="61993" y="37311"/>
                      <a:pt x="66589" y="44084"/>
                      <a:pt x="66550" y="51611"/>
                    </a:cubicBezTo>
                  </a:path>
                </a:pathLst>
              </a:custGeom>
              <a:grpFill/>
              <a:ln w="7705" cap="flat">
                <a:noFill/>
                <a:prstDash val="solid"/>
                <a:miter/>
              </a:ln>
            </p:spPr>
            <p:txBody>
              <a:bodyPr rtlCol="0" anchor="ctr"/>
              <a:lstStyle/>
              <a:p>
                <a:endParaRPr lang="pl-PL"/>
              </a:p>
            </p:txBody>
          </p:sp>
        </p:grpSp>
        <p:grpSp>
          <p:nvGrpSpPr>
            <p:cNvPr id="6" name="Grupa 5">
              <a:extLst>
                <a:ext uri="{FF2B5EF4-FFF2-40B4-BE49-F238E27FC236}">
                  <a16:creationId xmlns:a16="http://schemas.microsoft.com/office/drawing/2014/main" id="{62FA9660-E5C8-9DF3-CE17-014F4E16A3D3}"/>
                </a:ext>
              </a:extLst>
            </p:cNvPr>
            <p:cNvGrpSpPr/>
            <p:nvPr/>
          </p:nvGrpSpPr>
          <p:grpSpPr>
            <a:xfrm>
              <a:off x="10264555" y="6612936"/>
              <a:ext cx="522375" cy="81818"/>
              <a:chOff x="9578120" y="1626926"/>
              <a:chExt cx="522375" cy="81818"/>
            </a:xfrm>
            <a:solidFill>
              <a:schemeClr val="tx2"/>
            </a:solidFill>
          </p:grpSpPr>
          <p:sp>
            <p:nvSpPr>
              <p:cNvPr id="29" name="Dowolny kształt: kształt 28">
                <a:extLst>
                  <a:ext uri="{FF2B5EF4-FFF2-40B4-BE49-F238E27FC236}">
                    <a16:creationId xmlns:a16="http://schemas.microsoft.com/office/drawing/2014/main" id="{AD70CC20-64C0-8C08-CFC0-1D5816E9DF3A}"/>
                  </a:ext>
                </a:extLst>
              </p:cNvPr>
              <p:cNvSpPr/>
              <p:nvPr/>
            </p:nvSpPr>
            <p:spPr>
              <a:xfrm>
                <a:off x="10073968" y="1627234"/>
                <a:ext cx="26527" cy="81510"/>
              </a:xfrm>
              <a:custGeom>
                <a:avLst/>
                <a:gdLst>
                  <a:gd name="connsiteX0" fmla="*/ 17814 w 26527"/>
                  <a:gd name="connsiteY0" fmla="*/ 68478 h 81510"/>
                  <a:gd name="connsiteX1" fmla="*/ 17814 w 26527"/>
                  <a:gd name="connsiteY1" fmla="*/ 12493 h 81510"/>
                  <a:gd name="connsiteX2" fmla="*/ 13341 w 26527"/>
                  <a:gd name="connsiteY2" fmla="*/ 8020 h 81510"/>
                  <a:gd name="connsiteX3" fmla="*/ 8868 w 26527"/>
                  <a:gd name="connsiteY3" fmla="*/ 12493 h 81510"/>
                  <a:gd name="connsiteX4" fmla="*/ 8868 w 26527"/>
                  <a:gd name="connsiteY4" fmla="*/ 68478 h 81510"/>
                  <a:gd name="connsiteX5" fmla="*/ 13341 w 26527"/>
                  <a:gd name="connsiteY5" fmla="*/ 72951 h 81510"/>
                  <a:gd name="connsiteX6" fmla="*/ 17814 w 26527"/>
                  <a:gd name="connsiteY6" fmla="*/ 68478 h 81510"/>
                  <a:gd name="connsiteX7" fmla="*/ 26528 w 26527"/>
                  <a:gd name="connsiteY7" fmla="*/ 17891 h 81510"/>
                  <a:gd name="connsiteX8" fmla="*/ 26528 w 26527"/>
                  <a:gd name="connsiteY8" fmla="*/ 63620 h 81510"/>
                  <a:gd name="connsiteX9" fmla="*/ 13341 w 26527"/>
                  <a:gd name="connsiteY9" fmla="*/ 81511 h 81510"/>
                  <a:gd name="connsiteX10" fmla="*/ 0 w 26527"/>
                  <a:gd name="connsiteY10" fmla="*/ 63620 h 81510"/>
                  <a:gd name="connsiteX11" fmla="*/ 0 w 26527"/>
                  <a:gd name="connsiteY11" fmla="*/ 17891 h 81510"/>
                  <a:gd name="connsiteX12" fmla="*/ 13341 w 26527"/>
                  <a:gd name="connsiteY12" fmla="*/ 0 h 81510"/>
                  <a:gd name="connsiteX13" fmla="*/ 26528 w 26527"/>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527" h="81510">
                    <a:moveTo>
                      <a:pt x="17814" y="68478"/>
                    </a:moveTo>
                    <a:lnTo>
                      <a:pt x="17814" y="12493"/>
                    </a:lnTo>
                    <a:cubicBezTo>
                      <a:pt x="17814" y="10022"/>
                      <a:pt x="15809" y="8020"/>
                      <a:pt x="13341" y="8020"/>
                    </a:cubicBezTo>
                    <a:cubicBezTo>
                      <a:pt x="10873" y="8020"/>
                      <a:pt x="8868" y="10022"/>
                      <a:pt x="8868" y="12493"/>
                    </a:cubicBezTo>
                    <a:lnTo>
                      <a:pt x="8868" y="68478"/>
                    </a:lnTo>
                    <a:cubicBezTo>
                      <a:pt x="8868" y="70948"/>
                      <a:pt x="10873" y="72951"/>
                      <a:pt x="13341" y="72951"/>
                    </a:cubicBezTo>
                    <a:cubicBezTo>
                      <a:pt x="15809" y="72951"/>
                      <a:pt x="17814" y="70948"/>
                      <a:pt x="17814" y="68478"/>
                    </a:cubicBezTo>
                    <a:moveTo>
                      <a:pt x="26528" y="17891"/>
                    </a:moveTo>
                    <a:lnTo>
                      <a:pt x="26528" y="63620"/>
                    </a:lnTo>
                    <a:cubicBezTo>
                      <a:pt x="26528" y="75573"/>
                      <a:pt x="22055" y="81511"/>
                      <a:pt x="13341" y="81511"/>
                    </a:cubicBezTo>
                    <a:cubicBezTo>
                      <a:pt x="4627" y="81511"/>
                      <a:pt x="0" y="75573"/>
                      <a:pt x="0" y="63620"/>
                    </a:cubicBezTo>
                    <a:lnTo>
                      <a:pt x="0" y="17891"/>
                    </a:lnTo>
                    <a:cubicBezTo>
                      <a:pt x="0" y="6015"/>
                      <a:pt x="4473" y="0"/>
                      <a:pt x="13341" y="0"/>
                    </a:cubicBezTo>
                    <a:cubicBezTo>
                      <a:pt x="22209" y="0"/>
                      <a:pt x="26528" y="6015"/>
                      <a:pt x="26528" y="17891"/>
                    </a:cubicBezTo>
                  </a:path>
                </a:pathLst>
              </a:custGeom>
              <a:grpFill/>
              <a:ln w="7705" cap="flat">
                <a:noFill/>
                <a:prstDash val="solid"/>
                <a:miter/>
              </a:ln>
            </p:spPr>
            <p:txBody>
              <a:bodyPr rtlCol="0" anchor="ctr"/>
              <a:lstStyle/>
              <a:p>
                <a:endParaRPr lang="pl-PL"/>
              </a:p>
            </p:txBody>
          </p:sp>
          <p:sp>
            <p:nvSpPr>
              <p:cNvPr id="30" name="Dowolny kształt: kształt 29">
                <a:extLst>
                  <a:ext uri="{FF2B5EF4-FFF2-40B4-BE49-F238E27FC236}">
                    <a16:creationId xmlns:a16="http://schemas.microsoft.com/office/drawing/2014/main" id="{BD78D923-D1DD-D909-DBA3-FE4448C3FFFB}"/>
                  </a:ext>
                </a:extLst>
              </p:cNvPr>
              <p:cNvSpPr/>
              <p:nvPr/>
            </p:nvSpPr>
            <p:spPr>
              <a:xfrm>
                <a:off x="9975570" y="1626926"/>
                <a:ext cx="26373" cy="81510"/>
              </a:xfrm>
              <a:custGeom>
                <a:avLst/>
                <a:gdLst>
                  <a:gd name="connsiteX0" fmla="*/ 26373 w 26373"/>
                  <a:gd name="connsiteY0" fmla="*/ 0 h 81510"/>
                  <a:gd name="connsiteX1" fmla="*/ 26373 w 26373"/>
                  <a:gd name="connsiteY1" fmla="*/ 8251 h 81510"/>
                  <a:gd name="connsiteX2" fmla="*/ 17737 w 26373"/>
                  <a:gd name="connsiteY2" fmla="*/ 8251 h 81510"/>
                  <a:gd name="connsiteX3" fmla="*/ 17737 w 26373"/>
                  <a:gd name="connsiteY3" fmla="*/ 81511 h 81510"/>
                  <a:gd name="connsiteX4" fmla="*/ 8791 w 26373"/>
                  <a:gd name="connsiteY4" fmla="*/ 81511 h 81510"/>
                  <a:gd name="connsiteX5" fmla="*/ 8791 w 26373"/>
                  <a:gd name="connsiteY5" fmla="*/ 8251 h 81510"/>
                  <a:gd name="connsiteX6" fmla="*/ 0 w 26373"/>
                  <a:gd name="connsiteY6" fmla="*/ 8251 h 81510"/>
                  <a:gd name="connsiteX7" fmla="*/ 0 w 26373"/>
                  <a:gd name="connsiteY7" fmla="*/ 0 h 81510"/>
                  <a:gd name="connsiteX8" fmla="*/ 26373 w 26373"/>
                  <a:gd name="connsiteY8"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1510">
                    <a:moveTo>
                      <a:pt x="26373" y="0"/>
                    </a:moveTo>
                    <a:lnTo>
                      <a:pt x="26373" y="8251"/>
                    </a:lnTo>
                    <a:lnTo>
                      <a:pt x="17737" y="8251"/>
                    </a:lnTo>
                    <a:lnTo>
                      <a:pt x="17737" y="81511"/>
                    </a:lnTo>
                    <a:lnTo>
                      <a:pt x="8791" y="81511"/>
                    </a:lnTo>
                    <a:lnTo>
                      <a:pt x="8791" y="8251"/>
                    </a:lnTo>
                    <a:lnTo>
                      <a:pt x="0" y="8251"/>
                    </a:lnTo>
                    <a:lnTo>
                      <a:pt x="0" y="0"/>
                    </a:lnTo>
                    <a:lnTo>
                      <a:pt x="26373" y="0"/>
                    </a:lnTo>
                    <a:close/>
                  </a:path>
                </a:pathLst>
              </a:custGeom>
              <a:grpFill/>
              <a:ln w="7705" cap="flat">
                <a:noFill/>
                <a:prstDash val="solid"/>
                <a:miter/>
              </a:ln>
            </p:spPr>
            <p:txBody>
              <a:bodyPr rtlCol="0" anchor="ctr"/>
              <a:lstStyle/>
              <a:p>
                <a:endParaRPr lang="pl-PL"/>
              </a:p>
            </p:txBody>
          </p:sp>
          <p:sp>
            <p:nvSpPr>
              <p:cNvPr id="31" name="Dowolny kształt: kształt 30">
                <a:extLst>
                  <a:ext uri="{FF2B5EF4-FFF2-40B4-BE49-F238E27FC236}">
                    <a16:creationId xmlns:a16="http://schemas.microsoft.com/office/drawing/2014/main" id="{CB1A830B-1BA2-B4DF-28BF-1BC4531CB581}"/>
                  </a:ext>
                </a:extLst>
              </p:cNvPr>
              <p:cNvSpPr/>
              <p:nvPr/>
            </p:nvSpPr>
            <p:spPr>
              <a:xfrm>
                <a:off x="9894291" y="1626926"/>
                <a:ext cx="8713" cy="81510"/>
              </a:xfrm>
              <a:custGeom>
                <a:avLst/>
                <a:gdLst>
                  <a:gd name="connsiteX0" fmla="*/ 0 w 8713"/>
                  <a:gd name="connsiteY0" fmla="*/ 0 h 81510"/>
                  <a:gd name="connsiteX1" fmla="*/ 8714 w 8713"/>
                  <a:gd name="connsiteY1" fmla="*/ 0 h 81510"/>
                  <a:gd name="connsiteX2" fmla="*/ 8714 w 8713"/>
                  <a:gd name="connsiteY2" fmla="*/ 81511 h 81510"/>
                  <a:gd name="connsiteX3" fmla="*/ 0 w 8713"/>
                  <a:gd name="connsiteY3" fmla="*/ 81511 h 81510"/>
                </a:gdLst>
                <a:ahLst/>
                <a:cxnLst>
                  <a:cxn ang="0">
                    <a:pos x="connsiteX0" y="connsiteY0"/>
                  </a:cxn>
                  <a:cxn ang="0">
                    <a:pos x="connsiteX1" y="connsiteY1"/>
                  </a:cxn>
                  <a:cxn ang="0">
                    <a:pos x="connsiteX2" y="connsiteY2"/>
                  </a:cxn>
                  <a:cxn ang="0">
                    <a:pos x="connsiteX3" y="connsiteY3"/>
                  </a:cxn>
                </a:cxnLst>
                <a:rect l="l" t="t" r="r" b="b"/>
                <a:pathLst>
                  <a:path w="8713" h="81510">
                    <a:moveTo>
                      <a:pt x="0" y="0"/>
                    </a:moveTo>
                    <a:lnTo>
                      <a:pt x="8714" y="0"/>
                    </a:lnTo>
                    <a:lnTo>
                      <a:pt x="8714" y="81511"/>
                    </a:lnTo>
                    <a:lnTo>
                      <a:pt x="0" y="81511"/>
                    </a:lnTo>
                    <a:close/>
                  </a:path>
                </a:pathLst>
              </a:custGeom>
              <a:grpFill/>
              <a:ln w="7705" cap="flat">
                <a:noFill/>
                <a:prstDash val="solid"/>
                <a:miter/>
              </a:ln>
            </p:spPr>
            <p:txBody>
              <a:bodyPr rtlCol="0" anchor="ctr"/>
              <a:lstStyle/>
              <a:p>
                <a:endParaRPr lang="pl-PL"/>
              </a:p>
            </p:txBody>
          </p:sp>
          <p:sp>
            <p:nvSpPr>
              <p:cNvPr id="32" name="Dowolny kształt: kształt 31">
                <a:extLst>
                  <a:ext uri="{FF2B5EF4-FFF2-40B4-BE49-F238E27FC236}">
                    <a16:creationId xmlns:a16="http://schemas.microsoft.com/office/drawing/2014/main" id="{E7633F4C-C05F-5FB1-9FB8-FFF5150A07B5}"/>
                  </a:ext>
                </a:extLst>
              </p:cNvPr>
              <p:cNvSpPr/>
              <p:nvPr/>
            </p:nvSpPr>
            <p:spPr>
              <a:xfrm>
                <a:off x="9793502" y="1626926"/>
                <a:ext cx="26450" cy="81510"/>
              </a:xfrm>
              <a:custGeom>
                <a:avLst/>
                <a:gdLst>
                  <a:gd name="connsiteX0" fmla="*/ 26450 w 26450"/>
                  <a:gd name="connsiteY0" fmla="*/ 0 h 81510"/>
                  <a:gd name="connsiteX1" fmla="*/ 26450 w 26450"/>
                  <a:gd name="connsiteY1" fmla="*/ 81511 h 81510"/>
                  <a:gd name="connsiteX2" fmla="*/ 17582 w 26450"/>
                  <a:gd name="connsiteY2" fmla="*/ 81511 h 81510"/>
                  <a:gd name="connsiteX3" fmla="*/ 17582 w 26450"/>
                  <a:gd name="connsiteY3" fmla="*/ 44110 h 81510"/>
                  <a:gd name="connsiteX4" fmla="*/ 8791 w 26450"/>
                  <a:gd name="connsiteY4" fmla="*/ 44110 h 81510"/>
                  <a:gd name="connsiteX5" fmla="*/ 8791 w 26450"/>
                  <a:gd name="connsiteY5" fmla="*/ 81511 h 81510"/>
                  <a:gd name="connsiteX6" fmla="*/ 0 w 26450"/>
                  <a:gd name="connsiteY6" fmla="*/ 81511 h 81510"/>
                  <a:gd name="connsiteX7" fmla="*/ 0 w 26450"/>
                  <a:gd name="connsiteY7" fmla="*/ 0 h 81510"/>
                  <a:gd name="connsiteX8" fmla="*/ 8791 w 26450"/>
                  <a:gd name="connsiteY8" fmla="*/ 0 h 81510"/>
                  <a:gd name="connsiteX9" fmla="*/ 8791 w 26450"/>
                  <a:gd name="connsiteY9" fmla="*/ 35936 h 81510"/>
                  <a:gd name="connsiteX10" fmla="*/ 17582 w 26450"/>
                  <a:gd name="connsiteY10" fmla="*/ 35936 h 81510"/>
                  <a:gd name="connsiteX11" fmla="*/ 17582 w 26450"/>
                  <a:gd name="connsiteY11" fmla="*/ 0 h 81510"/>
                  <a:gd name="connsiteX12" fmla="*/ 26450 w 26450"/>
                  <a:gd name="connsiteY12"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50" h="81510">
                    <a:moveTo>
                      <a:pt x="26450" y="0"/>
                    </a:moveTo>
                    <a:lnTo>
                      <a:pt x="26450" y="81511"/>
                    </a:lnTo>
                    <a:lnTo>
                      <a:pt x="17582" y="81511"/>
                    </a:lnTo>
                    <a:lnTo>
                      <a:pt x="17582" y="44110"/>
                    </a:lnTo>
                    <a:lnTo>
                      <a:pt x="8791" y="44110"/>
                    </a:lnTo>
                    <a:lnTo>
                      <a:pt x="8791" y="81511"/>
                    </a:lnTo>
                    <a:lnTo>
                      <a:pt x="0" y="81511"/>
                    </a:lnTo>
                    <a:lnTo>
                      <a:pt x="0" y="0"/>
                    </a:lnTo>
                    <a:lnTo>
                      <a:pt x="8791" y="0"/>
                    </a:lnTo>
                    <a:lnTo>
                      <a:pt x="8791" y="35936"/>
                    </a:lnTo>
                    <a:lnTo>
                      <a:pt x="17582" y="35936"/>
                    </a:lnTo>
                    <a:lnTo>
                      <a:pt x="17582" y="0"/>
                    </a:lnTo>
                    <a:lnTo>
                      <a:pt x="26450" y="0"/>
                    </a:lnTo>
                    <a:close/>
                  </a:path>
                </a:pathLst>
              </a:custGeom>
              <a:grpFill/>
              <a:ln w="7705" cap="flat">
                <a:noFill/>
                <a:prstDash val="solid"/>
                <a:miter/>
              </a:ln>
            </p:spPr>
            <p:txBody>
              <a:bodyPr rtlCol="0" anchor="ctr"/>
              <a:lstStyle/>
              <a:p>
                <a:endParaRPr lang="pl-PL"/>
              </a:p>
            </p:txBody>
          </p:sp>
          <p:sp>
            <p:nvSpPr>
              <p:cNvPr id="33" name="Dowolny kształt: kształt 32">
                <a:extLst>
                  <a:ext uri="{FF2B5EF4-FFF2-40B4-BE49-F238E27FC236}">
                    <a16:creationId xmlns:a16="http://schemas.microsoft.com/office/drawing/2014/main" id="{BFBCDA1E-75F9-9E57-E27D-D55626CA72DE}"/>
                  </a:ext>
                </a:extLst>
              </p:cNvPr>
              <p:cNvSpPr/>
              <p:nvPr/>
            </p:nvSpPr>
            <p:spPr>
              <a:xfrm>
                <a:off x="9692790" y="1627234"/>
                <a:ext cx="26450" cy="81510"/>
              </a:xfrm>
              <a:custGeom>
                <a:avLst/>
                <a:gdLst>
                  <a:gd name="connsiteX0" fmla="*/ 17582 w 26450"/>
                  <a:gd name="connsiteY0" fmla="*/ 68478 h 81510"/>
                  <a:gd name="connsiteX1" fmla="*/ 17582 w 26450"/>
                  <a:gd name="connsiteY1" fmla="*/ 12493 h 81510"/>
                  <a:gd name="connsiteX2" fmla="*/ 13264 w 26450"/>
                  <a:gd name="connsiteY2" fmla="*/ 7943 h 81510"/>
                  <a:gd name="connsiteX3" fmla="*/ 8945 w 26450"/>
                  <a:gd name="connsiteY3" fmla="*/ 12493 h 81510"/>
                  <a:gd name="connsiteX4" fmla="*/ 8945 w 26450"/>
                  <a:gd name="connsiteY4" fmla="*/ 68478 h 81510"/>
                  <a:gd name="connsiteX5" fmla="*/ 13264 w 26450"/>
                  <a:gd name="connsiteY5" fmla="*/ 73105 h 81510"/>
                  <a:gd name="connsiteX6" fmla="*/ 17582 w 26450"/>
                  <a:gd name="connsiteY6" fmla="*/ 68478 h 81510"/>
                  <a:gd name="connsiteX7" fmla="*/ 26450 w 26450"/>
                  <a:gd name="connsiteY7" fmla="*/ 17891 h 81510"/>
                  <a:gd name="connsiteX8" fmla="*/ 26450 w 26450"/>
                  <a:gd name="connsiteY8" fmla="*/ 63620 h 81510"/>
                  <a:gd name="connsiteX9" fmla="*/ 13264 w 26450"/>
                  <a:gd name="connsiteY9" fmla="*/ 81511 h 81510"/>
                  <a:gd name="connsiteX10" fmla="*/ 0 w 26450"/>
                  <a:gd name="connsiteY10" fmla="*/ 63620 h 81510"/>
                  <a:gd name="connsiteX11" fmla="*/ 0 w 26450"/>
                  <a:gd name="connsiteY11" fmla="*/ 17891 h 81510"/>
                  <a:gd name="connsiteX12" fmla="*/ 13264 w 26450"/>
                  <a:gd name="connsiteY12" fmla="*/ 0 h 81510"/>
                  <a:gd name="connsiteX13" fmla="*/ 26450 w 26450"/>
                  <a:gd name="connsiteY13" fmla="*/ 17891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50" h="81510">
                    <a:moveTo>
                      <a:pt x="17582" y="68478"/>
                    </a:moveTo>
                    <a:lnTo>
                      <a:pt x="17582" y="12493"/>
                    </a:lnTo>
                    <a:cubicBezTo>
                      <a:pt x="17582" y="9485"/>
                      <a:pt x="16194" y="7943"/>
                      <a:pt x="13264" y="7943"/>
                    </a:cubicBezTo>
                    <a:cubicBezTo>
                      <a:pt x="10333" y="7943"/>
                      <a:pt x="8945" y="9485"/>
                      <a:pt x="8945" y="12493"/>
                    </a:cubicBezTo>
                    <a:lnTo>
                      <a:pt x="8945" y="68478"/>
                    </a:lnTo>
                    <a:cubicBezTo>
                      <a:pt x="8945" y="71486"/>
                      <a:pt x="10256" y="73105"/>
                      <a:pt x="13264" y="73105"/>
                    </a:cubicBezTo>
                    <a:cubicBezTo>
                      <a:pt x="16271" y="73105"/>
                      <a:pt x="17582" y="71486"/>
                      <a:pt x="17582" y="68478"/>
                    </a:cubicBezTo>
                    <a:moveTo>
                      <a:pt x="26450" y="17891"/>
                    </a:moveTo>
                    <a:lnTo>
                      <a:pt x="26450" y="63620"/>
                    </a:lnTo>
                    <a:cubicBezTo>
                      <a:pt x="26450" y="75573"/>
                      <a:pt x="22055" y="81511"/>
                      <a:pt x="13264" y="81511"/>
                    </a:cubicBezTo>
                    <a:cubicBezTo>
                      <a:pt x="4473" y="81511"/>
                      <a:pt x="0" y="75573"/>
                      <a:pt x="0" y="63620"/>
                    </a:cubicBezTo>
                    <a:lnTo>
                      <a:pt x="0" y="17891"/>
                    </a:lnTo>
                    <a:cubicBezTo>
                      <a:pt x="0" y="6015"/>
                      <a:pt x="4395" y="0"/>
                      <a:pt x="13264" y="0"/>
                    </a:cubicBezTo>
                    <a:cubicBezTo>
                      <a:pt x="22132" y="0"/>
                      <a:pt x="26450" y="6015"/>
                      <a:pt x="26450" y="17891"/>
                    </a:cubicBezTo>
                  </a:path>
                </a:pathLst>
              </a:custGeom>
              <a:grpFill/>
              <a:ln w="7705" cap="flat">
                <a:noFill/>
                <a:prstDash val="solid"/>
                <a:miter/>
              </a:ln>
            </p:spPr>
            <p:txBody>
              <a:bodyPr rtlCol="0" anchor="ctr"/>
              <a:lstStyle/>
              <a:p>
                <a:endParaRPr lang="pl-PL"/>
              </a:p>
            </p:txBody>
          </p:sp>
          <p:sp>
            <p:nvSpPr>
              <p:cNvPr id="34" name="Dowolny kształt: kształt 33">
                <a:extLst>
                  <a:ext uri="{FF2B5EF4-FFF2-40B4-BE49-F238E27FC236}">
                    <a16:creationId xmlns:a16="http://schemas.microsoft.com/office/drawing/2014/main" id="{42F87829-EEC3-B0CD-D6A2-C7594489BF16}"/>
                  </a:ext>
                </a:extLst>
              </p:cNvPr>
              <p:cNvSpPr/>
              <p:nvPr/>
            </p:nvSpPr>
            <p:spPr>
              <a:xfrm>
                <a:off x="9578120" y="1626926"/>
                <a:ext cx="40639" cy="81510"/>
              </a:xfrm>
              <a:custGeom>
                <a:avLst/>
                <a:gdLst>
                  <a:gd name="connsiteX0" fmla="*/ 40640 w 40639"/>
                  <a:gd name="connsiteY0" fmla="*/ 0 h 81510"/>
                  <a:gd name="connsiteX1" fmla="*/ 40640 w 40639"/>
                  <a:gd name="connsiteY1" fmla="*/ 81511 h 81510"/>
                  <a:gd name="connsiteX2" fmla="*/ 32697 w 40639"/>
                  <a:gd name="connsiteY2" fmla="*/ 81511 h 81510"/>
                  <a:gd name="connsiteX3" fmla="*/ 32697 w 40639"/>
                  <a:gd name="connsiteY3" fmla="*/ 17659 h 81510"/>
                  <a:gd name="connsiteX4" fmla="*/ 31463 w 40639"/>
                  <a:gd name="connsiteY4" fmla="*/ 27530 h 81510"/>
                  <a:gd name="connsiteX5" fmla="*/ 23829 w 40639"/>
                  <a:gd name="connsiteY5" fmla="*/ 81511 h 81510"/>
                  <a:gd name="connsiteX6" fmla="*/ 16580 w 40639"/>
                  <a:gd name="connsiteY6" fmla="*/ 81511 h 81510"/>
                  <a:gd name="connsiteX7" fmla="*/ 8791 w 40639"/>
                  <a:gd name="connsiteY7" fmla="*/ 26836 h 81510"/>
                  <a:gd name="connsiteX8" fmla="*/ 8020 w 40639"/>
                  <a:gd name="connsiteY8" fmla="*/ 17814 h 81510"/>
                  <a:gd name="connsiteX9" fmla="*/ 8020 w 40639"/>
                  <a:gd name="connsiteY9" fmla="*/ 81511 h 81510"/>
                  <a:gd name="connsiteX10" fmla="*/ 0 w 40639"/>
                  <a:gd name="connsiteY10" fmla="*/ 81511 h 81510"/>
                  <a:gd name="connsiteX11" fmla="*/ 0 w 40639"/>
                  <a:gd name="connsiteY11" fmla="*/ 0 h 81510"/>
                  <a:gd name="connsiteX12" fmla="*/ 12955 w 40639"/>
                  <a:gd name="connsiteY12" fmla="*/ 0 h 81510"/>
                  <a:gd name="connsiteX13" fmla="*/ 18739 w 40639"/>
                  <a:gd name="connsiteY13" fmla="*/ 44033 h 81510"/>
                  <a:gd name="connsiteX14" fmla="*/ 20204 w 40639"/>
                  <a:gd name="connsiteY14" fmla="*/ 58376 h 81510"/>
                  <a:gd name="connsiteX15" fmla="*/ 21438 w 40639"/>
                  <a:gd name="connsiteY15" fmla="*/ 44110 h 81510"/>
                  <a:gd name="connsiteX16" fmla="*/ 27376 w 40639"/>
                  <a:gd name="connsiteY16" fmla="*/ 0 h 81510"/>
                  <a:gd name="connsiteX17" fmla="*/ 40640 w 40639"/>
                  <a:gd name="connsiteY17"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639" h="81510">
                    <a:moveTo>
                      <a:pt x="40640" y="0"/>
                    </a:moveTo>
                    <a:lnTo>
                      <a:pt x="40640" y="81511"/>
                    </a:lnTo>
                    <a:lnTo>
                      <a:pt x="32697" y="81511"/>
                    </a:lnTo>
                    <a:lnTo>
                      <a:pt x="32697" y="17659"/>
                    </a:lnTo>
                    <a:lnTo>
                      <a:pt x="31463" y="27530"/>
                    </a:lnTo>
                    <a:lnTo>
                      <a:pt x="23829" y="81511"/>
                    </a:lnTo>
                    <a:lnTo>
                      <a:pt x="16580" y="81511"/>
                    </a:lnTo>
                    <a:lnTo>
                      <a:pt x="8791" y="26836"/>
                    </a:lnTo>
                    <a:lnTo>
                      <a:pt x="8020" y="17814"/>
                    </a:lnTo>
                    <a:lnTo>
                      <a:pt x="8020" y="81511"/>
                    </a:lnTo>
                    <a:lnTo>
                      <a:pt x="0" y="81511"/>
                    </a:lnTo>
                    <a:lnTo>
                      <a:pt x="0" y="0"/>
                    </a:lnTo>
                    <a:lnTo>
                      <a:pt x="12955" y="0"/>
                    </a:lnTo>
                    <a:lnTo>
                      <a:pt x="18739" y="44033"/>
                    </a:lnTo>
                    <a:lnTo>
                      <a:pt x="20204" y="58376"/>
                    </a:lnTo>
                    <a:lnTo>
                      <a:pt x="21438" y="44110"/>
                    </a:lnTo>
                    <a:lnTo>
                      <a:pt x="27376" y="0"/>
                    </a:lnTo>
                    <a:lnTo>
                      <a:pt x="40640" y="0"/>
                    </a:lnTo>
                    <a:close/>
                  </a:path>
                </a:pathLst>
              </a:custGeom>
              <a:grpFill/>
              <a:ln w="7705" cap="flat">
                <a:noFill/>
                <a:prstDash val="solid"/>
                <a:miter/>
              </a:ln>
            </p:spPr>
            <p:txBody>
              <a:bodyPr rtlCol="0" anchor="ctr"/>
              <a:lstStyle/>
              <a:p>
                <a:endParaRPr lang="pl-PL"/>
              </a:p>
            </p:txBody>
          </p:sp>
        </p:grpSp>
        <p:grpSp>
          <p:nvGrpSpPr>
            <p:cNvPr id="7" name="Grupa 6">
              <a:extLst>
                <a:ext uri="{FF2B5EF4-FFF2-40B4-BE49-F238E27FC236}">
                  <a16:creationId xmlns:a16="http://schemas.microsoft.com/office/drawing/2014/main" id="{E75E1610-E4F3-414B-6740-EE472117303A}"/>
                </a:ext>
              </a:extLst>
            </p:cNvPr>
            <p:cNvGrpSpPr/>
            <p:nvPr/>
          </p:nvGrpSpPr>
          <p:grpSpPr>
            <a:xfrm>
              <a:off x="8106805" y="6610276"/>
              <a:ext cx="399068" cy="87139"/>
              <a:chOff x="7420370" y="1626926"/>
              <a:chExt cx="399068" cy="87139"/>
            </a:xfrm>
            <a:solidFill>
              <a:schemeClr val="tx2"/>
            </a:solidFill>
          </p:grpSpPr>
          <p:sp>
            <p:nvSpPr>
              <p:cNvPr id="24" name="Dowolny kształt: kształt 23">
                <a:extLst>
                  <a:ext uri="{FF2B5EF4-FFF2-40B4-BE49-F238E27FC236}">
                    <a16:creationId xmlns:a16="http://schemas.microsoft.com/office/drawing/2014/main" id="{F396A643-8F4A-1E8B-C442-744F6E38C25A}"/>
                  </a:ext>
                </a:extLst>
              </p:cNvPr>
              <p:cNvSpPr/>
              <p:nvPr/>
            </p:nvSpPr>
            <p:spPr>
              <a:xfrm>
                <a:off x="7755896" y="1626926"/>
                <a:ext cx="63542" cy="81510"/>
              </a:xfrm>
              <a:custGeom>
                <a:avLst/>
                <a:gdLst>
                  <a:gd name="connsiteX0" fmla="*/ 45421 w 63542"/>
                  <a:gd name="connsiteY0" fmla="*/ 41796 h 81510"/>
                  <a:gd name="connsiteX1" fmla="*/ 45421 w 63542"/>
                  <a:gd name="connsiteY1" fmla="*/ 21669 h 81510"/>
                  <a:gd name="connsiteX2" fmla="*/ 40948 w 63542"/>
                  <a:gd name="connsiteY2" fmla="*/ 17042 h 81510"/>
                  <a:gd name="connsiteX3" fmla="*/ 18199 w 63542"/>
                  <a:gd name="connsiteY3" fmla="*/ 17042 h 81510"/>
                  <a:gd name="connsiteX4" fmla="*/ 18199 w 63542"/>
                  <a:gd name="connsiteY4" fmla="*/ 46346 h 81510"/>
                  <a:gd name="connsiteX5" fmla="*/ 40948 w 63542"/>
                  <a:gd name="connsiteY5" fmla="*/ 46346 h 81510"/>
                  <a:gd name="connsiteX6" fmla="*/ 63543 w 63542"/>
                  <a:gd name="connsiteY6" fmla="*/ 14883 h 81510"/>
                  <a:gd name="connsiteX7" fmla="*/ 63543 w 63542"/>
                  <a:gd name="connsiteY7" fmla="*/ 48505 h 81510"/>
                  <a:gd name="connsiteX8" fmla="*/ 48659 w 63542"/>
                  <a:gd name="connsiteY8" fmla="*/ 63389 h 81510"/>
                  <a:gd name="connsiteX9" fmla="*/ 18199 w 63542"/>
                  <a:gd name="connsiteY9" fmla="*/ 63389 h 81510"/>
                  <a:gd name="connsiteX10" fmla="*/ 18199 w 63542"/>
                  <a:gd name="connsiteY10" fmla="*/ 81511 h 81510"/>
                  <a:gd name="connsiteX11" fmla="*/ 0 w 63542"/>
                  <a:gd name="connsiteY11" fmla="*/ 81511 h 81510"/>
                  <a:gd name="connsiteX12" fmla="*/ 0 w 63542"/>
                  <a:gd name="connsiteY12" fmla="*/ 0 h 81510"/>
                  <a:gd name="connsiteX13" fmla="*/ 48659 w 63542"/>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42" h="81510">
                    <a:moveTo>
                      <a:pt x="45421" y="41796"/>
                    </a:moveTo>
                    <a:lnTo>
                      <a:pt x="45421" y="21669"/>
                    </a:lnTo>
                    <a:lnTo>
                      <a:pt x="40948" y="17042"/>
                    </a:lnTo>
                    <a:lnTo>
                      <a:pt x="18199" y="17042"/>
                    </a:lnTo>
                    <a:lnTo>
                      <a:pt x="18199" y="46346"/>
                    </a:lnTo>
                    <a:lnTo>
                      <a:pt x="40948" y="46346"/>
                    </a:lnTo>
                    <a:close/>
                    <a:moveTo>
                      <a:pt x="63543" y="14883"/>
                    </a:moveTo>
                    <a:lnTo>
                      <a:pt x="63543" y="48505"/>
                    </a:lnTo>
                    <a:lnTo>
                      <a:pt x="48659" y="63389"/>
                    </a:lnTo>
                    <a:lnTo>
                      <a:pt x="18199" y="63389"/>
                    </a:lnTo>
                    <a:lnTo>
                      <a:pt x="18199" y="81511"/>
                    </a:lnTo>
                    <a:lnTo>
                      <a:pt x="0" y="81511"/>
                    </a:lnTo>
                    <a:lnTo>
                      <a:pt x="0" y="0"/>
                    </a:lnTo>
                    <a:lnTo>
                      <a:pt x="48659" y="0"/>
                    </a:lnTo>
                    <a:close/>
                  </a:path>
                </a:pathLst>
              </a:custGeom>
              <a:grpFill/>
              <a:ln w="7705" cap="flat">
                <a:noFill/>
                <a:prstDash val="solid"/>
                <a:miter/>
              </a:ln>
            </p:spPr>
            <p:txBody>
              <a:bodyPr rtlCol="0" anchor="ctr"/>
              <a:lstStyle/>
              <a:p>
                <a:endParaRPr lang="pl-PL"/>
              </a:p>
            </p:txBody>
          </p:sp>
          <p:sp>
            <p:nvSpPr>
              <p:cNvPr id="25" name="Dowolny kształt: kształt 24">
                <a:extLst>
                  <a:ext uri="{FF2B5EF4-FFF2-40B4-BE49-F238E27FC236}">
                    <a16:creationId xmlns:a16="http://schemas.microsoft.com/office/drawing/2014/main" id="{B8963D7E-140D-2599-269C-0F296B35AFFE}"/>
                  </a:ext>
                </a:extLst>
              </p:cNvPr>
              <p:cNvSpPr/>
              <p:nvPr/>
            </p:nvSpPr>
            <p:spPr>
              <a:xfrm>
                <a:off x="7674694" y="1626926"/>
                <a:ext cx="63851" cy="81510"/>
              </a:xfrm>
              <a:custGeom>
                <a:avLst/>
                <a:gdLst>
                  <a:gd name="connsiteX0" fmla="*/ 45729 w 63851"/>
                  <a:gd name="connsiteY0" fmla="*/ 41796 h 81510"/>
                  <a:gd name="connsiteX1" fmla="*/ 45729 w 63851"/>
                  <a:gd name="connsiteY1" fmla="*/ 21669 h 81510"/>
                  <a:gd name="connsiteX2" fmla="*/ 41256 w 63851"/>
                  <a:gd name="connsiteY2" fmla="*/ 17042 h 81510"/>
                  <a:gd name="connsiteX3" fmla="*/ 18508 w 63851"/>
                  <a:gd name="connsiteY3" fmla="*/ 17042 h 81510"/>
                  <a:gd name="connsiteX4" fmla="*/ 18508 w 63851"/>
                  <a:gd name="connsiteY4" fmla="*/ 46346 h 81510"/>
                  <a:gd name="connsiteX5" fmla="*/ 41256 w 63851"/>
                  <a:gd name="connsiteY5" fmla="*/ 46346 h 81510"/>
                  <a:gd name="connsiteX6" fmla="*/ 63851 w 63851"/>
                  <a:gd name="connsiteY6" fmla="*/ 14883 h 81510"/>
                  <a:gd name="connsiteX7" fmla="*/ 63851 w 63851"/>
                  <a:gd name="connsiteY7" fmla="*/ 48505 h 81510"/>
                  <a:gd name="connsiteX8" fmla="*/ 49122 w 63851"/>
                  <a:gd name="connsiteY8" fmla="*/ 63389 h 81510"/>
                  <a:gd name="connsiteX9" fmla="*/ 18276 w 63851"/>
                  <a:gd name="connsiteY9" fmla="*/ 63389 h 81510"/>
                  <a:gd name="connsiteX10" fmla="*/ 18276 w 63851"/>
                  <a:gd name="connsiteY10" fmla="*/ 81511 h 81510"/>
                  <a:gd name="connsiteX11" fmla="*/ 0 w 63851"/>
                  <a:gd name="connsiteY11" fmla="*/ 81511 h 81510"/>
                  <a:gd name="connsiteX12" fmla="*/ 0 w 63851"/>
                  <a:gd name="connsiteY12" fmla="*/ 0 h 81510"/>
                  <a:gd name="connsiteX13" fmla="*/ 48891 w 63851"/>
                  <a:gd name="connsiteY13"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851" h="81510">
                    <a:moveTo>
                      <a:pt x="45729" y="41796"/>
                    </a:moveTo>
                    <a:lnTo>
                      <a:pt x="45729" y="21669"/>
                    </a:lnTo>
                    <a:lnTo>
                      <a:pt x="41256" y="17042"/>
                    </a:lnTo>
                    <a:lnTo>
                      <a:pt x="18508" y="17042"/>
                    </a:lnTo>
                    <a:lnTo>
                      <a:pt x="18508" y="46346"/>
                    </a:lnTo>
                    <a:lnTo>
                      <a:pt x="41256" y="46346"/>
                    </a:lnTo>
                    <a:close/>
                    <a:moveTo>
                      <a:pt x="63851" y="14883"/>
                    </a:moveTo>
                    <a:lnTo>
                      <a:pt x="63851" y="48505"/>
                    </a:lnTo>
                    <a:lnTo>
                      <a:pt x="49122" y="63389"/>
                    </a:lnTo>
                    <a:lnTo>
                      <a:pt x="18276" y="63389"/>
                    </a:lnTo>
                    <a:lnTo>
                      <a:pt x="18276" y="81511"/>
                    </a:lnTo>
                    <a:lnTo>
                      <a:pt x="0" y="81511"/>
                    </a:lnTo>
                    <a:lnTo>
                      <a:pt x="0" y="0"/>
                    </a:lnTo>
                    <a:lnTo>
                      <a:pt x="48891" y="0"/>
                    </a:lnTo>
                    <a:close/>
                  </a:path>
                </a:pathLst>
              </a:custGeom>
              <a:grpFill/>
              <a:ln w="7705" cap="flat">
                <a:noFill/>
                <a:prstDash val="solid"/>
                <a:miter/>
              </a:ln>
            </p:spPr>
            <p:txBody>
              <a:bodyPr rtlCol="0" anchor="ctr"/>
              <a:lstStyle/>
              <a:p>
                <a:endParaRPr lang="pl-PL"/>
              </a:p>
            </p:txBody>
          </p:sp>
          <p:sp>
            <p:nvSpPr>
              <p:cNvPr id="26" name="Dowolny kształt: kształt 25">
                <a:extLst>
                  <a:ext uri="{FF2B5EF4-FFF2-40B4-BE49-F238E27FC236}">
                    <a16:creationId xmlns:a16="http://schemas.microsoft.com/office/drawing/2014/main" id="{13AF1CD3-E55C-1700-7F2B-5AD08D72062E}"/>
                  </a:ext>
                </a:extLst>
              </p:cNvPr>
              <p:cNvSpPr/>
              <p:nvPr/>
            </p:nvSpPr>
            <p:spPr>
              <a:xfrm>
                <a:off x="7579843" y="1626926"/>
                <a:ext cx="81587" cy="81510"/>
              </a:xfrm>
              <a:custGeom>
                <a:avLst/>
                <a:gdLst>
                  <a:gd name="connsiteX0" fmla="*/ 63928 w 81587"/>
                  <a:gd name="connsiteY0" fmla="*/ 36861 h 81510"/>
                  <a:gd name="connsiteX1" fmla="*/ 63928 w 81587"/>
                  <a:gd name="connsiteY1" fmla="*/ 30460 h 81510"/>
                  <a:gd name="connsiteX2" fmla="*/ 50742 w 81587"/>
                  <a:gd name="connsiteY2" fmla="*/ 17659 h 81510"/>
                  <a:gd name="connsiteX3" fmla="*/ 44495 w 81587"/>
                  <a:gd name="connsiteY3" fmla="*/ 17659 h 81510"/>
                  <a:gd name="connsiteX4" fmla="*/ 17428 w 81587"/>
                  <a:gd name="connsiteY4" fmla="*/ 44727 h 81510"/>
                  <a:gd name="connsiteX5" fmla="*/ 17428 w 81587"/>
                  <a:gd name="connsiteY5" fmla="*/ 51050 h 81510"/>
                  <a:gd name="connsiteX6" fmla="*/ 30229 w 81587"/>
                  <a:gd name="connsiteY6" fmla="*/ 64005 h 81510"/>
                  <a:gd name="connsiteX7" fmla="*/ 36630 w 81587"/>
                  <a:gd name="connsiteY7" fmla="*/ 64005 h 81510"/>
                  <a:gd name="connsiteX8" fmla="*/ 81588 w 81587"/>
                  <a:gd name="connsiteY8" fmla="*/ 24060 h 81510"/>
                  <a:gd name="connsiteX9" fmla="*/ 81588 w 81587"/>
                  <a:gd name="connsiteY9" fmla="*/ 44958 h 81510"/>
                  <a:gd name="connsiteX10" fmla="*/ 44958 w 81587"/>
                  <a:gd name="connsiteY10" fmla="*/ 81511 h 81510"/>
                  <a:gd name="connsiteX11" fmla="*/ 24060 w 81587"/>
                  <a:gd name="connsiteY11" fmla="*/ 81511 h 81510"/>
                  <a:gd name="connsiteX12" fmla="*/ 0 w 81587"/>
                  <a:gd name="connsiteY12" fmla="*/ 57528 h 81510"/>
                  <a:gd name="connsiteX13" fmla="*/ 0 w 81587"/>
                  <a:gd name="connsiteY13" fmla="*/ 36553 h 81510"/>
                  <a:gd name="connsiteX14" fmla="*/ 36475 w 81587"/>
                  <a:gd name="connsiteY14" fmla="*/ 0 h 81510"/>
                  <a:gd name="connsiteX15" fmla="*/ 57528 w 81587"/>
                  <a:gd name="connsiteY15" fmla="*/ 0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587" h="81510">
                    <a:moveTo>
                      <a:pt x="63928" y="36861"/>
                    </a:moveTo>
                    <a:lnTo>
                      <a:pt x="63928" y="30460"/>
                    </a:lnTo>
                    <a:lnTo>
                      <a:pt x="50742" y="17659"/>
                    </a:lnTo>
                    <a:lnTo>
                      <a:pt x="44495" y="17659"/>
                    </a:lnTo>
                    <a:lnTo>
                      <a:pt x="17428" y="44727"/>
                    </a:lnTo>
                    <a:lnTo>
                      <a:pt x="17428" y="51050"/>
                    </a:lnTo>
                    <a:lnTo>
                      <a:pt x="30229" y="64005"/>
                    </a:lnTo>
                    <a:lnTo>
                      <a:pt x="36630" y="64005"/>
                    </a:lnTo>
                    <a:close/>
                    <a:moveTo>
                      <a:pt x="81588" y="24060"/>
                    </a:moveTo>
                    <a:lnTo>
                      <a:pt x="81588" y="44958"/>
                    </a:lnTo>
                    <a:lnTo>
                      <a:pt x="44958" y="81511"/>
                    </a:lnTo>
                    <a:lnTo>
                      <a:pt x="24060" y="81511"/>
                    </a:lnTo>
                    <a:lnTo>
                      <a:pt x="0" y="57528"/>
                    </a:lnTo>
                    <a:lnTo>
                      <a:pt x="0" y="36553"/>
                    </a:lnTo>
                    <a:lnTo>
                      <a:pt x="36475" y="0"/>
                    </a:lnTo>
                    <a:lnTo>
                      <a:pt x="57528" y="0"/>
                    </a:lnTo>
                    <a:close/>
                  </a:path>
                </a:pathLst>
              </a:custGeom>
              <a:grpFill/>
              <a:ln w="7705" cap="flat">
                <a:noFill/>
                <a:prstDash val="solid"/>
                <a:miter/>
              </a:ln>
            </p:spPr>
            <p:txBody>
              <a:bodyPr rtlCol="0" anchor="ctr"/>
              <a:lstStyle/>
              <a:p>
                <a:endParaRPr lang="pl-PL"/>
              </a:p>
            </p:txBody>
          </p:sp>
          <p:sp>
            <p:nvSpPr>
              <p:cNvPr id="27" name="Dowolny kształt: kształt 26">
                <a:extLst>
                  <a:ext uri="{FF2B5EF4-FFF2-40B4-BE49-F238E27FC236}">
                    <a16:creationId xmlns:a16="http://schemas.microsoft.com/office/drawing/2014/main" id="{601E3270-E2E8-7131-9F25-1FC06718F8DC}"/>
                  </a:ext>
                </a:extLst>
              </p:cNvPr>
              <p:cNvSpPr/>
              <p:nvPr/>
            </p:nvSpPr>
            <p:spPr>
              <a:xfrm>
                <a:off x="7502189" y="1626926"/>
                <a:ext cx="66704" cy="87139"/>
              </a:xfrm>
              <a:custGeom>
                <a:avLst/>
                <a:gdLst>
                  <a:gd name="connsiteX0" fmla="*/ 45343 w 66704"/>
                  <a:gd name="connsiteY0" fmla="*/ 39791 h 87139"/>
                  <a:gd name="connsiteX1" fmla="*/ 45343 w 66704"/>
                  <a:gd name="connsiteY1" fmla="*/ 21669 h 87139"/>
                  <a:gd name="connsiteX2" fmla="*/ 40871 w 66704"/>
                  <a:gd name="connsiteY2" fmla="*/ 17042 h 87139"/>
                  <a:gd name="connsiteX3" fmla="*/ 17736 w 66704"/>
                  <a:gd name="connsiteY3" fmla="*/ 17042 h 87139"/>
                  <a:gd name="connsiteX4" fmla="*/ 17736 w 66704"/>
                  <a:gd name="connsiteY4" fmla="*/ 44264 h 87139"/>
                  <a:gd name="connsiteX5" fmla="*/ 40871 w 66704"/>
                  <a:gd name="connsiteY5" fmla="*/ 44264 h 87139"/>
                  <a:gd name="connsiteX6" fmla="*/ 66704 w 66704"/>
                  <a:gd name="connsiteY6" fmla="*/ 74724 h 87139"/>
                  <a:gd name="connsiteX7" fmla="*/ 54289 w 66704"/>
                  <a:gd name="connsiteY7" fmla="*/ 87140 h 87139"/>
                  <a:gd name="connsiteX8" fmla="*/ 28147 w 66704"/>
                  <a:gd name="connsiteY8" fmla="*/ 61306 h 87139"/>
                  <a:gd name="connsiteX9" fmla="*/ 18122 w 66704"/>
                  <a:gd name="connsiteY9" fmla="*/ 61306 h 87139"/>
                  <a:gd name="connsiteX10" fmla="*/ 18122 w 66704"/>
                  <a:gd name="connsiteY10" fmla="*/ 81511 h 87139"/>
                  <a:gd name="connsiteX11" fmla="*/ 0 w 66704"/>
                  <a:gd name="connsiteY11" fmla="*/ 81511 h 87139"/>
                  <a:gd name="connsiteX12" fmla="*/ 0 w 66704"/>
                  <a:gd name="connsiteY12" fmla="*/ 0 h 87139"/>
                  <a:gd name="connsiteX13" fmla="*/ 48737 w 66704"/>
                  <a:gd name="connsiteY13" fmla="*/ 0 h 87139"/>
                  <a:gd name="connsiteX14" fmla="*/ 63620 w 66704"/>
                  <a:gd name="connsiteY14" fmla="*/ 14883 h 87139"/>
                  <a:gd name="connsiteX15" fmla="*/ 63620 w 66704"/>
                  <a:gd name="connsiteY15" fmla="*/ 46423 h 87139"/>
                  <a:gd name="connsiteX16" fmla="*/ 51281 w 66704"/>
                  <a:gd name="connsiteY16" fmla="*/ 58993 h 8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704" h="87139">
                    <a:moveTo>
                      <a:pt x="45343" y="39791"/>
                    </a:moveTo>
                    <a:lnTo>
                      <a:pt x="45343" y="21669"/>
                    </a:lnTo>
                    <a:lnTo>
                      <a:pt x="40871" y="17042"/>
                    </a:lnTo>
                    <a:lnTo>
                      <a:pt x="17736" y="17042"/>
                    </a:lnTo>
                    <a:lnTo>
                      <a:pt x="17736" y="44264"/>
                    </a:lnTo>
                    <a:lnTo>
                      <a:pt x="40871" y="44264"/>
                    </a:lnTo>
                    <a:close/>
                    <a:moveTo>
                      <a:pt x="66704" y="74724"/>
                    </a:moveTo>
                    <a:lnTo>
                      <a:pt x="54289" y="87140"/>
                    </a:lnTo>
                    <a:lnTo>
                      <a:pt x="28147" y="61306"/>
                    </a:lnTo>
                    <a:lnTo>
                      <a:pt x="18122" y="61306"/>
                    </a:lnTo>
                    <a:lnTo>
                      <a:pt x="18122" y="81511"/>
                    </a:lnTo>
                    <a:lnTo>
                      <a:pt x="0" y="81511"/>
                    </a:lnTo>
                    <a:lnTo>
                      <a:pt x="0" y="0"/>
                    </a:lnTo>
                    <a:lnTo>
                      <a:pt x="48737" y="0"/>
                    </a:lnTo>
                    <a:lnTo>
                      <a:pt x="63620" y="14883"/>
                    </a:lnTo>
                    <a:lnTo>
                      <a:pt x="63620" y="46423"/>
                    </a:lnTo>
                    <a:lnTo>
                      <a:pt x="51281" y="58993"/>
                    </a:lnTo>
                    <a:close/>
                  </a:path>
                </a:pathLst>
              </a:custGeom>
              <a:grpFill/>
              <a:ln w="7705" cap="flat">
                <a:noFill/>
                <a:prstDash val="solid"/>
                <a:miter/>
              </a:ln>
            </p:spPr>
            <p:txBody>
              <a:bodyPr rtlCol="0" anchor="ctr"/>
              <a:lstStyle/>
              <a:p>
                <a:endParaRPr lang="pl-PL"/>
              </a:p>
            </p:txBody>
          </p:sp>
          <p:sp>
            <p:nvSpPr>
              <p:cNvPr id="28" name="Dowolny kształt: kształt 27">
                <a:extLst>
                  <a:ext uri="{FF2B5EF4-FFF2-40B4-BE49-F238E27FC236}">
                    <a16:creationId xmlns:a16="http://schemas.microsoft.com/office/drawing/2014/main" id="{15AC57C8-BDC1-2E2B-58C2-580DB044B39D}"/>
                  </a:ext>
                </a:extLst>
              </p:cNvPr>
              <p:cNvSpPr/>
              <p:nvPr/>
            </p:nvSpPr>
            <p:spPr>
              <a:xfrm>
                <a:off x="7420370" y="1626926"/>
                <a:ext cx="63542" cy="81510"/>
              </a:xfrm>
              <a:custGeom>
                <a:avLst/>
                <a:gdLst>
                  <a:gd name="connsiteX0" fmla="*/ 63543 w 63542"/>
                  <a:gd name="connsiteY0" fmla="*/ 49816 h 81510"/>
                  <a:gd name="connsiteX1" fmla="*/ 63543 w 63542"/>
                  <a:gd name="connsiteY1" fmla="*/ 66704 h 81510"/>
                  <a:gd name="connsiteX2" fmla="*/ 48814 w 63542"/>
                  <a:gd name="connsiteY2" fmla="*/ 81511 h 81510"/>
                  <a:gd name="connsiteX3" fmla="*/ 14806 w 63542"/>
                  <a:gd name="connsiteY3" fmla="*/ 81511 h 81510"/>
                  <a:gd name="connsiteX4" fmla="*/ 0 w 63542"/>
                  <a:gd name="connsiteY4" fmla="*/ 66704 h 81510"/>
                  <a:gd name="connsiteX5" fmla="*/ 0 w 63542"/>
                  <a:gd name="connsiteY5" fmla="*/ 14883 h 81510"/>
                  <a:gd name="connsiteX6" fmla="*/ 14806 w 63542"/>
                  <a:gd name="connsiteY6" fmla="*/ 0 h 81510"/>
                  <a:gd name="connsiteX7" fmla="*/ 48814 w 63542"/>
                  <a:gd name="connsiteY7" fmla="*/ 0 h 81510"/>
                  <a:gd name="connsiteX8" fmla="*/ 63543 w 63542"/>
                  <a:gd name="connsiteY8" fmla="*/ 14883 h 81510"/>
                  <a:gd name="connsiteX9" fmla="*/ 63543 w 63542"/>
                  <a:gd name="connsiteY9" fmla="*/ 33159 h 81510"/>
                  <a:gd name="connsiteX10" fmla="*/ 45421 w 63542"/>
                  <a:gd name="connsiteY10" fmla="*/ 33159 h 81510"/>
                  <a:gd name="connsiteX11" fmla="*/ 45421 w 63542"/>
                  <a:gd name="connsiteY11" fmla="*/ 21669 h 81510"/>
                  <a:gd name="connsiteX12" fmla="*/ 40794 w 63542"/>
                  <a:gd name="connsiteY12" fmla="*/ 17042 h 81510"/>
                  <a:gd name="connsiteX13" fmla="*/ 22672 w 63542"/>
                  <a:gd name="connsiteY13" fmla="*/ 17042 h 81510"/>
                  <a:gd name="connsiteX14" fmla="*/ 18199 w 63542"/>
                  <a:gd name="connsiteY14" fmla="*/ 21669 h 81510"/>
                  <a:gd name="connsiteX15" fmla="*/ 18199 w 63542"/>
                  <a:gd name="connsiteY15" fmla="*/ 59995 h 81510"/>
                  <a:gd name="connsiteX16" fmla="*/ 22672 w 63542"/>
                  <a:gd name="connsiteY16" fmla="*/ 64468 h 81510"/>
                  <a:gd name="connsiteX17" fmla="*/ 40794 w 63542"/>
                  <a:gd name="connsiteY17" fmla="*/ 64468 h 81510"/>
                  <a:gd name="connsiteX18" fmla="*/ 45421 w 63542"/>
                  <a:gd name="connsiteY18" fmla="*/ 59995 h 81510"/>
                  <a:gd name="connsiteX19" fmla="*/ 45421 w 63542"/>
                  <a:gd name="connsiteY19" fmla="*/ 49816 h 81510"/>
                  <a:gd name="connsiteX20" fmla="*/ 63543 w 63542"/>
                  <a:gd name="connsiteY20" fmla="*/ 49816 h 8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42" h="81510">
                    <a:moveTo>
                      <a:pt x="63543" y="49816"/>
                    </a:moveTo>
                    <a:lnTo>
                      <a:pt x="63543" y="66704"/>
                    </a:lnTo>
                    <a:lnTo>
                      <a:pt x="48814" y="81511"/>
                    </a:lnTo>
                    <a:lnTo>
                      <a:pt x="14806" y="81511"/>
                    </a:lnTo>
                    <a:lnTo>
                      <a:pt x="0" y="66704"/>
                    </a:lnTo>
                    <a:lnTo>
                      <a:pt x="0" y="14883"/>
                    </a:lnTo>
                    <a:lnTo>
                      <a:pt x="14806" y="0"/>
                    </a:lnTo>
                    <a:lnTo>
                      <a:pt x="48814" y="0"/>
                    </a:lnTo>
                    <a:lnTo>
                      <a:pt x="63543" y="14883"/>
                    </a:lnTo>
                    <a:lnTo>
                      <a:pt x="63543" y="33159"/>
                    </a:lnTo>
                    <a:lnTo>
                      <a:pt x="45421" y="33159"/>
                    </a:lnTo>
                    <a:lnTo>
                      <a:pt x="45421" y="21669"/>
                    </a:lnTo>
                    <a:lnTo>
                      <a:pt x="40794" y="17042"/>
                    </a:lnTo>
                    <a:lnTo>
                      <a:pt x="22672" y="17042"/>
                    </a:lnTo>
                    <a:lnTo>
                      <a:pt x="18199" y="21669"/>
                    </a:lnTo>
                    <a:lnTo>
                      <a:pt x="18199" y="59995"/>
                    </a:lnTo>
                    <a:lnTo>
                      <a:pt x="22672" y="64468"/>
                    </a:lnTo>
                    <a:lnTo>
                      <a:pt x="40794" y="64468"/>
                    </a:lnTo>
                    <a:lnTo>
                      <a:pt x="45421" y="59995"/>
                    </a:lnTo>
                    <a:lnTo>
                      <a:pt x="45421" y="49816"/>
                    </a:lnTo>
                    <a:lnTo>
                      <a:pt x="63543" y="49816"/>
                    </a:lnTo>
                    <a:close/>
                  </a:path>
                </a:pathLst>
              </a:custGeom>
              <a:grpFill/>
              <a:ln w="7705" cap="flat">
                <a:noFill/>
                <a:prstDash val="solid"/>
                <a:miter/>
              </a:ln>
            </p:spPr>
            <p:txBody>
              <a:bodyPr rtlCol="0" anchor="ctr"/>
              <a:lstStyle/>
              <a:p>
                <a:endParaRPr lang="pl-PL"/>
              </a:p>
            </p:txBody>
          </p:sp>
        </p:grpSp>
        <p:grpSp>
          <p:nvGrpSpPr>
            <p:cNvPr id="8" name="Grupa 7">
              <a:extLst>
                <a:ext uri="{FF2B5EF4-FFF2-40B4-BE49-F238E27FC236}">
                  <a16:creationId xmlns:a16="http://schemas.microsoft.com/office/drawing/2014/main" id="{A67E6226-6380-8FA3-2E1D-4746396EDFB2}"/>
                </a:ext>
              </a:extLst>
            </p:cNvPr>
            <p:cNvGrpSpPr/>
            <p:nvPr/>
          </p:nvGrpSpPr>
          <p:grpSpPr>
            <a:xfrm>
              <a:off x="6782436" y="6613430"/>
              <a:ext cx="736310" cy="80830"/>
              <a:chOff x="6096000" y="1613646"/>
              <a:chExt cx="881036" cy="96718"/>
            </a:xfrm>
            <a:solidFill>
              <a:schemeClr val="tx2"/>
            </a:solidFill>
          </p:grpSpPr>
          <p:sp>
            <p:nvSpPr>
              <p:cNvPr id="16" name="Dowolny kształt: kształt 15">
                <a:extLst>
                  <a:ext uri="{FF2B5EF4-FFF2-40B4-BE49-F238E27FC236}">
                    <a16:creationId xmlns:a16="http://schemas.microsoft.com/office/drawing/2014/main" id="{C994C871-9665-05E0-3DC2-E3171B494B02}"/>
                  </a:ext>
                </a:extLst>
              </p:cNvPr>
              <p:cNvSpPr/>
              <p:nvPr/>
            </p:nvSpPr>
            <p:spPr>
              <a:xfrm>
                <a:off x="6896914" y="1614742"/>
                <a:ext cx="80122" cy="93694"/>
              </a:xfrm>
              <a:custGeom>
                <a:avLst/>
                <a:gdLst>
                  <a:gd name="connsiteX0" fmla="*/ 61769 w 80122"/>
                  <a:gd name="connsiteY0" fmla="*/ 46886 h 93694"/>
                  <a:gd name="connsiteX1" fmla="*/ 31926 w 80122"/>
                  <a:gd name="connsiteY1" fmla="*/ 14960 h 93694"/>
                  <a:gd name="connsiteX2" fmla="*/ 18199 w 80122"/>
                  <a:gd name="connsiteY2" fmla="*/ 14960 h 93694"/>
                  <a:gd name="connsiteX3" fmla="*/ 18199 w 80122"/>
                  <a:gd name="connsiteY3" fmla="*/ 78117 h 93694"/>
                  <a:gd name="connsiteX4" fmla="*/ 31926 w 80122"/>
                  <a:gd name="connsiteY4" fmla="*/ 78117 h 93694"/>
                  <a:gd name="connsiteX5" fmla="*/ 62000 w 80122"/>
                  <a:gd name="connsiteY5" fmla="*/ 46655 h 93694"/>
                  <a:gd name="connsiteX6" fmla="*/ 31926 w 80122"/>
                  <a:gd name="connsiteY6" fmla="*/ 0 h 93694"/>
                  <a:gd name="connsiteX7" fmla="*/ 80122 w 80122"/>
                  <a:gd name="connsiteY7" fmla="*/ 46886 h 93694"/>
                  <a:gd name="connsiteX8" fmla="*/ 31926 w 80122"/>
                  <a:gd name="connsiteY8" fmla="*/ 93695 h 93694"/>
                  <a:gd name="connsiteX9" fmla="*/ 0 w 80122"/>
                  <a:gd name="connsiteY9" fmla="*/ 93695 h 93694"/>
                  <a:gd name="connsiteX10" fmla="*/ 0 w 80122"/>
                  <a:gd name="connsiteY10" fmla="*/ 0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22" h="93694">
                    <a:moveTo>
                      <a:pt x="61769" y="46886"/>
                    </a:moveTo>
                    <a:cubicBezTo>
                      <a:pt x="61769" y="25756"/>
                      <a:pt x="52361" y="14960"/>
                      <a:pt x="31926" y="14960"/>
                    </a:cubicBezTo>
                    <a:lnTo>
                      <a:pt x="18199" y="14960"/>
                    </a:lnTo>
                    <a:lnTo>
                      <a:pt x="18199" y="78117"/>
                    </a:lnTo>
                    <a:lnTo>
                      <a:pt x="31926" y="78117"/>
                    </a:lnTo>
                    <a:cubicBezTo>
                      <a:pt x="52592" y="78117"/>
                      <a:pt x="62000" y="67707"/>
                      <a:pt x="62000" y="46655"/>
                    </a:cubicBezTo>
                    <a:moveTo>
                      <a:pt x="31926" y="0"/>
                    </a:moveTo>
                    <a:cubicBezTo>
                      <a:pt x="63851" y="0"/>
                      <a:pt x="80122" y="19356"/>
                      <a:pt x="80122" y="46886"/>
                    </a:cubicBezTo>
                    <a:cubicBezTo>
                      <a:pt x="80122" y="74416"/>
                      <a:pt x="63851" y="93695"/>
                      <a:pt x="31926" y="93695"/>
                    </a:cubicBezTo>
                    <a:lnTo>
                      <a:pt x="0" y="93695"/>
                    </a:lnTo>
                    <a:lnTo>
                      <a:pt x="0" y="0"/>
                    </a:lnTo>
                    <a:close/>
                  </a:path>
                </a:pathLst>
              </a:custGeom>
              <a:grpFill/>
              <a:ln w="7705" cap="flat">
                <a:noFill/>
                <a:prstDash val="solid"/>
                <a:miter/>
              </a:ln>
            </p:spPr>
            <p:txBody>
              <a:bodyPr rtlCol="0" anchor="ctr"/>
              <a:lstStyle/>
              <a:p>
                <a:endParaRPr lang="pl-PL"/>
              </a:p>
            </p:txBody>
          </p:sp>
          <p:sp>
            <p:nvSpPr>
              <p:cNvPr id="17" name="Dowolny kształt: kształt 16">
                <a:extLst>
                  <a:ext uri="{FF2B5EF4-FFF2-40B4-BE49-F238E27FC236}">
                    <a16:creationId xmlns:a16="http://schemas.microsoft.com/office/drawing/2014/main" id="{65F1DA46-38C8-3B91-6C75-43387241648B}"/>
                  </a:ext>
                </a:extLst>
              </p:cNvPr>
              <p:cNvSpPr/>
              <p:nvPr/>
            </p:nvSpPr>
            <p:spPr>
              <a:xfrm>
                <a:off x="6788568"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40023 h 93694"/>
                  <a:gd name="connsiteX8" fmla="*/ 61306 w 68555"/>
                  <a:gd name="connsiteY8" fmla="*/ 40023 h 93694"/>
                  <a:gd name="connsiteX9" fmla="*/ 61306 w 68555"/>
                  <a:gd name="connsiteY9" fmla="*/ 54983 h 93694"/>
                  <a:gd name="connsiteX10" fmla="*/ 18276 w 68555"/>
                  <a:gd name="connsiteY10" fmla="*/ 54983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40023"/>
                    </a:lnTo>
                    <a:lnTo>
                      <a:pt x="61306" y="40023"/>
                    </a:lnTo>
                    <a:lnTo>
                      <a:pt x="61306" y="54983"/>
                    </a:lnTo>
                    <a:lnTo>
                      <a:pt x="18276" y="54983"/>
                    </a:lnTo>
                    <a:lnTo>
                      <a:pt x="18276" y="78117"/>
                    </a:lnTo>
                    <a:lnTo>
                      <a:pt x="68555" y="78117"/>
                    </a:lnTo>
                    <a:close/>
                  </a:path>
                </a:pathLst>
              </a:custGeom>
              <a:grpFill/>
              <a:ln w="7705" cap="flat">
                <a:noFill/>
                <a:prstDash val="solid"/>
                <a:miter/>
              </a:ln>
            </p:spPr>
            <p:txBody>
              <a:bodyPr rtlCol="0" anchor="ctr"/>
              <a:lstStyle/>
              <a:p>
                <a:endParaRPr lang="pl-PL"/>
              </a:p>
            </p:txBody>
          </p:sp>
          <p:sp>
            <p:nvSpPr>
              <p:cNvPr id="18" name="Dowolny kształt: kształt 17">
                <a:extLst>
                  <a:ext uri="{FF2B5EF4-FFF2-40B4-BE49-F238E27FC236}">
                    <a16:creationId xmlns:a16="http://schemas.microsoft.com/office/drawing/2014/main" id="{A397DA5F-22A6-771D-74B6-0C6810727016}"/>
                  </a:ext>
                </a:extLst>
              </p:cNvPr>
              <p:cNvSpPr/>
              <p:nvPr/>
            </p:nvSpPr>
            <p:spPr>
              <a:xfrm>
                <a:off x="6658244" y="1614742"/>
                <a:ext cx="98629" cy="95622"/>
              </a:xfrm>
              <a:custGeom>
                <a:avLst/>
                <a:gdLst>
                  <a:gd name="connsiteX0" fmla="*/ 98630 w 98629"/>
                  <a:gd name="connsiteY0" fmla="*/ 0 h 95622"/>
                  <a:gd name="connsiteX1" fmla="*/ 50896 w 98629"/>
                  <a:gd name="connsiteY1" fmla="*/ 95623 h 95622"/>
                  <a:gd name="connsiteX2" fmla="*/ 47503 w 98629"/>
                  <a:gd name="connsiteY2" fmla="*/ 95623 h 95622"/>
                  <a:gd name="connsiteX3" fmla="*/ 0 w 98629"/>
                  <a:gd name="connsiteY3" fmla="*/ 0 h 95622"/>
                  <a:gd name="connsiteX4" fmla="*/ 20898 w 98629"/>
                  <a:gd name="connsiteY4" fmla="*/ 0 h 95622"/>
                  <a:gd name="connsiteX5" fmla="*/ 49508 w 98629"/>
                  <a:gd name="connsiteY5" fmla="*/ 60535 h 95622"/>
                  <a:gd name="connsiteX6" fmla="*/ 49816 w 98629"/>
                  <a:gd name="connsiteY6" fmla="*/ 60535 h 95622"/>
                  <a:gd name="connsiteX7" fmla="*/ 78349 w 98629"/>
                  <a:gd name="connsiteY7" fmla="*/ 0 h 95622"/>
                  <a:gd name="connsiteX8" fmla="*/ 98630 w 98629"/>
                  <a:gd name="connsiteY8" fmla="*/ 0 h 9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29" h="95622">
                    <a:moveTo>
                      <a:pt x="98630" y="0"/>
                    </a:moveTo>
                    <a:lnTo>
                      <a:pt x="50896" y="95623"/>
                    </a:lnTo>
                    <a:lnTo>
                      <a:pt x="47503" y="95623"/>
                    </a:lnTo>
                    <a:lnTo>
                      <a:pt x="0" y="0"/>
                    </a:lnTo>
                    <a:lnTo>
                      <a:pt x="20898" y="0"/>
                    </a:lnTo>
                    <a:lnTo>
                      <a:pt x="49508" y="60535"/>
                    </a:lnTo>
                    <a:lnTo>
                      <a:pt x="49816" y="60535"/>
                    </a:lnTo>
                    <a:lnTo>
                      <a:pt x="78349" y="0"/>
                    </a:lnTo>
                    <a:lnTo>
                      <a:pt x="98630" y="0"/>
                    </a:lnTo>
                    <a:close/>
                  </a:path>
                </a:pathLst>
              </a:custGeom>
              <a:grpFill/>
              <a:ln w="7705" cap="flat">
                <a:noFill/>
                <a:prstDash val="solid"/>
                <a:miter/>
              </a:ln>
            </p:spPr>
            <p:txBody>
              <a:bodyPr rtlCol="0" anchor="ctr"/>
              <a:lstStyle/>
              <a:p>
                <a:endParaRPr lang="pl-PL"/>
              </a:p>
            </p:txBody>
          </p:sp>
          <p:sp>
            <p:nvSpPr>
              <p:cNvPr id="19" name="Dowolny kształt: kształt 18">
                <a:extLst>
                  <a:ext uri="{FF2B5EF4-FFF2-40B4-BE49-F238E27FC236}">
                    <a16:creationId xmlns:a16="http://schemas.microsoft.com/office/drawing/2014/main" id="{6D023EE3-DA2E-EEAC-7BA1-2044215FD35B}"/>
                  </a:ext>
                </a:extLst>
              </p:cNvPr>
              <p:cNvSpPr/>
              <p:nvPr/>
            </p:nvSpPr>
            <p:spPr>
              <a:xfrm>
                <a:off x="6556067" y="1614742"/>
                <a:ext cx="82590" cy="95105"/>
              </a:xfrm>
              <a:custGeom>
                <a:avLst/>
                <a:gdLst>
                  <a:gd name="connsiteX0" fmla="*/ 54983 w 82590"/>
                  <a:gd name="connsiteY0" fmla="*/ 29381 h 95105"/>
                  <a:gd name="connsiteX1" fmla="*/ 38172 w 82590"/>
                  <a:gd name="connsiteY1" fmla="*/ 14960 h 95105"/>
                  <a:gd name="connsiteX2" fmla="*/ 18045 w 82590"/>
                  <a:gd name="connsiteY2" fmla="*/ 14960 h 95105"/>
                  <a:gd name="connsiteX3" fmla="*/ 18045 w 82590"/>
                  <a:gd name="connsiteY3" fmla="*/ 45112 h 95105"/>
                  <a:gd name="connsiteX4" fmla="*/ 38172 w 82590"/>
                  <a:gd name="connsiteY4" fmla="*/ 45112 h 95105"/>
                  <a:gd name="connsiteX5" fmla="*/ 54648 w 82590"/>
                  <a:gd name="connsiteY5" fmla="*/ 32547 h 95105"/>
                  <a:gd name="connsiteX6" fmla="*/ 54752 w 82590"/>
                  <a:gd name="connsiteY6" fmla="*/ 29689 h 95105"/>
                  <a:gd name="connsiteX7" fmla="*/ 80971 w 82590"/>
                  <a:gd name="connsiteY7" fmla="*/ 79968 h 95105"/>
                  <a:gd name="connsiteX8" fmla="*/ 82590 w 82590"/>
                  <a:gd name="connsiteY8" fmla="*/ 93772 h 95105"/>
                  <a:gd name="connsiteX9" fmla="*/ 72565 w 82590"/>
                  <a:gd name="connsiteY9" fmla="*/ 95083 h 95105"/>
                  <a:gd name="connsiteX10" fmla="*/ 43184 w 82590"/>
                  <a:gd name="connsiteY10" fmla="*/ 77886 h 95105"/>
                  <a:gd name="connsiteX11" fmla="*/ 34933 w 82590"/>
                  <a:gd name="connsiteY11" fmla="*/ 64391 h 95105"/>
                  <a:gd name="connsiteX12" fmla="*/ 26219 w 82590"/>
                  <a:gd name="connsiteY12" fmla="*/ 59610 h 95105"/>
                  <a:gd name="connsiteX13" fmla="*/ 18045 w 82590"/>
                  <a:gd name="connsiteY13" fmla="*/ 59610 h 95105"/>
                  <a:gd name="connsiteX14" fmla="*/ 18045 w 82590"/>
                  <a:gd name="connsiteY14" fmla="*/ 94003 h 95105"/>
                  <a:gd name="connsiteX15" fmla="*/ 0 w 82590"/>
                  <a:gd name="connsiteY15" fmla="*/ 94003 h 95105"/>
                  <a:gd name="connsiteX16" fmla="*/ 0 w 82590"/>
                  <a:gd name="connsiteY16" fmla="*/ 0 h 95105"/>
                  <a:gd name="connsiteX17" fmla="*/ 38557 w 82590"/>
                  <a:gd name="connsiteY17" fmla="*/ 0 h 95105"/>
                  <a:gd name="connsiteX18" fmla="*/ 73413 w 82590"/>
                  <a:gd name="connsiteY18" fmla="*/ 28764 h 95105"/>
                  <a:gd name="connsiteX19" fmla="*/ 50279 w 82590"/>
                  <a:gd name="connsiteY19" fmla="*/ 56680 h 95105"/>
                  <a:gd name="connsiteX20" fmla="*/ 55137 w 82590"/>
                  <a:gd name="connsiteY20" fmla="*/ 62000 h 95105"/>
                  <a:gd name="connsiteX21" fmla="*/ 60304 w 82590"/>
                  <a:gd name="connsiteY21" fmla="*/ 70483 h 95105"/>
                  <a:gd name="connsiteX22" fmla="*/ 76421 w 82590"/>
                  <a:gd name="connsiteY22" fmla="*/ 80122 h 95105"/>
                  <a:gd name="connsiteX23" fmla="*/ 81433 w 82590"/>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590" h="95105">
                    <a:moveTo>
                      <a:pt x="54983" y="29381"/>
                    </a:moveTo>
                    <a:cubicBezTo>
                      <a:pt x="54983" y="20513"/>
                      <a:pt x="49662" y="14960"/>
                      <a:pt x="38172" y="14960"/>
                    </a:cubicBezTo>
                    <a:lnTo>
                      <a:pt x="18045" y="14960"/>
                    </a:lnTo>
                    <a:lnTo>
                      <a:pt x="18045" y="45112"/>
                    </a:lnTo>
                    <a:lnTo>
                      <a:pt x="38172" y="45112"/>
                    </a:lnTo>
                    <a:cubicBezTo>
                      <a:pt x="46192" y="46192"/>
                      <a:pt x="53568" y="40567"/>
                      <a:pt x="54648" y="32547"/>
                    </a:cubicBezTo>
                    <a:cubicBezTo>
                      <a:pt x="54775" y="31600"/>
                      <a:pt x="54810" y="30643"/>
                      <a:pt x="54752" y="29689"/>
                    </a:cubicBezTo>
                    <a:moveTo>
                      <a:pt x="80971" y="79968"/>
                    </a:moveTo>
                    <a:lnTo>
                      <a:pt x="82590" y="93772"/>
                    </a:lnTo>
                    <a:cubicBezTo>
                      <a:pt x="79324" y="94666"/>
                      <a:pt x="75951" y="95107"/>
                      <a:pt x="72565" y="95083"/>
                    </a:cubicBezTo>
                    <a:cubicBezTo>
                      <a:pt x="60263" y="95543"/>
                      <a:pt x="48807" y="88838"/>
                      <a:pt x="43184" y="77886"/>
                    </a:cubicBezTo>
                    <a:cubicBezTo>
                      <a:pt x="43184" y="77886"/>
                      <a:pt x="36784" y="67167"/>
                      <a:pt x="34933" y="64391"/>
                    </a:cubicBezTo>
                    <a:cubicBezTo>
                      <a:pt x="33203" y="61240"/>
                      <a:pt x="29806" y="59376"/>
                      <a:pt x="26219" y="59610"/>
                    </a:cubicBezTo>
                    <a:lnTo>
                      <a:pt x="18045" y="59610"/>
                    </a:lnTo>
                    <a:lnTo>
                      <a:pt x="18045" y="94003"/>
                    </a:lnTo>
                    <a:lnTo>
                      <a:pt x="0" y="94003"/>
                    </a:lnTo>
                    <a:lnTo>
                      <a:pt x="0" y="0"/>
                    </a:lnTo>
                    <a:lnTo>
                      <a:pt x="38557" y="0"/>
                    </a:lnTo>
                    <a:cubicBezTo>
                      <a:pt x="61692" y="0"/>
                      <a:pt x="73413" y="12030"/>
                      <a:pt x="73413" y="28764"/>
                    </a:cubicBezTo>
                    <a:cubicBezTo>
                      <a:pt x="73715" y="42527"/>
                      <a:pt x="63858" y="54420"/>
                      <a:pt x="50279" y="56680"/>
                    </a:cubicBezTo>
                    <a:cubicBezTo>
                      <a:pt x="52295" y="58044"/>
                      <a:pt x="53960" y="59868"/>
                      <a:pt x="55137" y="62000"/>
                    </a:cubicBezTo>
                    <a:cubicBezTo>
                      <a:pt x="56679" y="64545"/>
                      <a:pt x="58607" y="67784"/>
                      <a:pt x="60304" y="70483"/>
                    </a:cubicBezTo>
                    <a:cubicBezTo>
                      <a:pt x="63129" y="76753"/>
                      <a:pt x="69561" y="80600"/>
                      <a:pt x="76421" y="80122"/>
                    </a:cubicBezTo>
                    <a:cubicBezTo>
                      <a:pt x="78105" y="80186"/>
                      <a:pt x="79790" y="80031"/>
                      <a:pt x="81433" y="79660"/>
                    </a:cubicBezTo>
                  </a:path>
                </a:pathLst>
              </a:custGeom>
              <a:grpFill/>
              <a:ln w="7705" cap="flat">
                <a:noFill/>
                <a:prstDash val="solid"/>
                <a:miter/>
              </a:ln>
            </p:spPr>
            <p:txBody>
              <a:bodyPr rtlCol="0" anchor="ctr"/>
              <a:lstStyle/>
              <a:p>
                <a:endParaRPr lang="pl-PL"/>
              </a:p>
            </p:txBody>
          </p:sp>
          <p:sp>
            <p:nvSpPr>
              <p:cNvPr id="20" name="Dowolny kształt: kształt 19">
                <a:extLst>
                  <a:ext uri="{FF2B5EF4-FFF2-40B4-BE49-F238E27FC236}">
                    <a16:creationId xmlns:a16="http://schemas.microsoft.com/office/drawing/2014/main" id="{A4D56FDD-3D31-CF88-6238-E21D4DF56754}"/>
                  </a:ext>
                </a:extLst>
              </p:cNvPr>
              <p:cNvSpPr/>
              <p:nvPr/>
            </p:nvSpPr>
            <p:spPr>
              <a:xfrm>
                <a:off x="6442631"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714 h 93694"/>
                  <a:gd name="connsiteX8" fmla="*/ 61306 w 68555"/>
                  <a:gd name="connsiteY8" fmla="*/ 39714 h 93694"/>
                  <a:gd name="connsiteX9" fmla="*/ 61306 w 68555"/>
                  <a:gd name="connsiteY9" fmla="*/ 54906 h 93694"/>
                  <a:gd name="connsiteX10" fmla="*/ 18276 w 68555"/>
                  <a:gd name="connsiteY10" fmla="*/ 54906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714"/>
                    </a:lnTo>
                    <a:lnTo>
                      <a:pt x="61306" y="39714"/>
                    </a:lnTo>
                    <a:lnTo>
                      <a:pt x="61306" y="54906"/>
                    </a:lnTo>
                    <a:lnTo>
                      <a:pt x="18276" y="54906"/>
                    </a:lnTo>
                    <a:lnTo>
                      <a:pt x="18276" y="78117"/>
                    </a:lnTo>
                    <a:lnTo>
                      <a:pt x="68555" y="78117"/>
                    </a:lnTo>
                    <a:close/>
                  </a:path>
                </a:pathLst>
              </a:custGeom>
              <a:grpFill/>
              <a:ln w="7705" cap="flat">
                <a:noFill/>
                <a:prstDash val="solid"/>
                <a:miter/>
              </a:ln>
            </p:spPr>
            <p:txBody>
              <a:bodyPr rtlCol="0" anchor="ctr"/>
              <a:lstStyle/>
              <a:p>
                <a:endParaRPr lang="pl-PL"/>
              </a:p>
            </p:txBody>
          </p:sp>
          <p:sp>
            <p:nvSpPr>
              <p:cNvPr id="21" name="Dowolny kształt: kształt 20">
                <a:extLst>
                  <a:ext uri="{FF2B5EF4-FFF2-40B4-BE49-F238E27FC236}">
                    <a16:creationId xmlns:a16="http://schemas.microsoft.com/office/drawing/2014/main" id="{3951D24D-115B-C087-90C3-D16F261456A9}"/>
                  </a:ext>
                </a:extLst>
              </p:cNvPr>
              <p:cNvSpPr/>
              <p:nvPr/>
            </p:nvSpPr>
            <p:spPr>
              <a:xfrm>
                <a:off x="6322563" y="1613646"/>
                <a:ext cx="77037" cy="96453"/>
              </a:xfrm>
              <a:custGeom>
                <a:avLst/>
                <a:gdLst>
                  <a:gd name="connsiteX0" fmla="*/ 74184 w 77037"/>
                  <a:gd name="connsiteY0" fmla="*/ 10966 h 96453"/>
                  <a:gd name="connsiteX1" fmla="*/ 65702 w 77037"/>
                  <a:gd name="connsiteY1" fmla="*/ 22996 h 96453"/>
                  <a:gd name="connsiteX2" fmla="*/ 40023 w 77037"/>
                  <a:gd name="connsiteY2" fmla="*/ 15285 h 96453"/>
                  <a:gd name="connsiteX3" fmla="*/ 22363 w 77037"/>
                  <a:gd name="connsiteY3" fmla="*/ 25387 h 96453"/>
                  <a:gd name="connsiteX4" fmla="*/ 77038 w 77037"/>
                  <a:gd name="connsiteY4" fmla="*/ 65564 h 96453"/>
                  <a:gd name="connsiteX5" fmla="*/ 39329 w 77037"/>
                  <a:gd name="connsiteY5" fmla="*/ 96410 h 96453"/>
                  <a:gd name="connsiteX6" fmla="*/ 0 w 77037"/>
                  <a:gd name="connsiteY6" fmla="*/ 79599 h 96453"/>
                  <a:gd name="connsiteX7" fmla="*/ 9794 w 77037"/>
                  <a:gd name="connsiteY7" fmla="*/ 68263 h 96453"/>
                  <a:gd name="connsiteX8" fmla="*/ 39560 w 77037"/>
                  <a:gd name="connsiteY8" fmla="*/ 81064 h 96453"/>
                  <a:gd name="connsiteX9" fmla="*/ 59841 w 77037"/>
                  <a:gd name="connsiteY9" fmla="*/ 67260 h 96453"/>
                  <a:gd name="connsiteX10" fmla="*/ 3856 w 77037"/>
                  <a:gd name="connsiteY10" fmla="*/ 26544 h 96453"/>
                  <a:gd name="connsiteX11" fmla="*/ 40254 w 77037"/>
                  <a:gd name="connsiteY11" fmla="*/ 16 h 96453"/>
                  <a:gd name="connsiteX12" fmla="*/ 74184 w 77037"/>
                  <a:gd name="connsiteY12" fmla="*/ 10966 h 9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37" h="96453">
                    <a:moveTo>
                      <a:pt x="74184" y="10966"/>
                    </a:moveTo>
                    <a:lnTo>
                      <a:pt x="65702" y="22996"/>
                    </a:lnTo>
                    <a:cubicBezTo>
                      <a:pt x="58125" y="17874"/>
                      <a:pt x="49168" y="15184"/>
                      <a:pt x="40023" y="15285"/>
                    </a:cubicBezTo>
                    <a:cubicBezTo>
                      <a:pt x="26450" y="15285"/>
                      <a:pt x="22363" y="20452"/>
                      <a:pt x="22363" y="25387"/>
                    </a:cubicBezTo>
                    <a:cubicBezTo>
                      <a:pt x="22363" y="42198"/>
                      <a:pt x="77038" y="32404"/>
                      <a:pt x="77038" y="65564"/>
                    </a:cubicBezTo>
                    <a:cubicBezTo>
                      <a:pt x="77038" y="83686"/>
                      <a:pt x="61615" y="96410"/>
                      <a:pt x="39329" y="96410"/>
                    </a:cubicBezTo>
                    <a:cubicBezTo>
                      <a:pt x="24352" y="97039"/>
                      <a:pt x="9895" y="90859"/>
                      <a:pt x="0" y="79599"/>
                    </a:cubicBezTo>
                    <a:lnTo>
                      <a:pt x="9794" y="68263"/>
                    </a:lnTo>
                    <a:cubicBezTo>
                      <a:pt x="17565" y="76395"/>
                      <a:pt x="28311" y="81017"/>
                      <a:pt x="39560" y="81064"/>
                    </a:cubicBezTo>
                    <a:cubicBezTo>
                      <a:pt x="53209" y="81064"/>
                      <a:pt x="59841" y="74509"/>
                      <a:pt x="59841" y="67260"/>
                    </a:cubicBezTo>
                    <a:cubicBezTo>
                      <a:pt x="59841" y="47210"/>
                      <a:pt x="3856" y="60706"/>
                      <a:pt x="3856" y="26544"/>
                    </a:cubicBezTo>
                    <a:cubicBezTo>
                      <a:pt x="3856" y="11506"/>
                      <a:pt x="18893" y="16"/>
                      <a:pt x="40254" y="16"/>
                    </a:cubicBezTo>
                    <a:cubicBezTo>
                      <a:pt x="52478" y="-282"/>
                      <a:pt x="64441" y="3579"/>
                      <a:pt x="74184" y="10966"/>
                    </a:cubicBezTo>
                  </a:path>
                </a:pathLst>
              </a:custGeom>
              <a:grpFill/>
              <a:ln w="7705" cap="flat">
                <a:noFill/>
                <a:prstDash val="solid"/>
                <a:miter/>
              </a:ln>
            </p:spPr>
            <p:txBody>
              <a:bodyPr rtlCol="0" anchor="ctr"/>
              <a:lstStyle/>
              <a:p>
                <a:endParaRPr lang="pl-PL"/>
              </a:p>
            </p:txBody>
          </p:sp>
          <p:sp>
            <p:nvSpPr>
              <p:cNvPr id="22" name="Dowolny kształt: kształt 21">
                <a:extLst>
                  <a:ext uri="{FF2B5EF4-FFF2-40B4-BE49-F238E27FC236}">
                    <a16:creationId xmlns:a16="http://schemas.microsoft.com/office/drawing/2014/main" id="{8C61A40D-46D5-AFA8-C8D0-B1B6F3E7ACCF}"/>
                  </a:ext>
                </a:extLst>
              </p:cNvPr>
              <p:cNvSpPr/>
              <p:nvPr/>
            </p:nvSpPr>
            <p:spPr>
              <a:xfrm>
                <a:off x="6216530" y="1614742"/>
                <a:ext cx="68555" cy="93694"/>
              </a:xfrm>
              <a:custGeom>
                <a:avLst/>
                <a:gdLst>
                  <a:gd name="connsiteX0" fmla="*/ 68555 w 68555"/>
                  <a:gd name="connsiteY0" fmla="*/ 78117 h 93694"/>
                  <a:gd name="connsiteX1" fmla="*/ 68555 w 68555"/>
                  <a:gd name="connsiteY1" fmla="*/ 93695 h 93694"/>
                  <a:gd name="connsiteX2" fmla="*/ 0 w 68555"/>
                  <a:gd name="connsiteY2" fmla="*/ 93695 h 93694"/>
                  <a:gd name="connsiteX3" fmla="*/ 0 w 68555"/>
                  <a:gd name="connsiteY3" fmla="*/ 0 h 93694"/>
                  <a:gd name="connsiteX4" fmla="*/ 64314 w 68555"/>
                  <a:gd name="connsiteY4" fmla="*/ 0 h 93694"/>
                  <a:gd name="connsiteX5" fmla="*/ 64314 w 68555"/>
                  <a:gd name="connsiteY5" fmla="*/ 15577 h 93694"/>
                  <a:gd name="connsiteX6" fmla="*/ 18276 w 68555"/>
                  <a:gd name="connsiteY6" fmla="*/ 15577 h 93694"/>
                  <a:gd name="connsiteX7" fmla="*/ 18276 w 68555"/>
                  <a:gd name="connsiteY7" fmla="*/ 39174 h 93694"/>
                  <a:gd name="connsiteX8" fmla="*/ 61306 w 68555"/>
                  <a:gd name="connsiteY8" fmla="*/ 39174 h 93694"/>
                  <a:gd name="connsiteX9" fmla="*/ 61306 w 68555"/>
                  <a:gd name="connsiteY9" fmla="*/ 54135 h 93694"/>
                  <a:gd name="connsiteX10" fmla="*/ 18276 w 68555"/>
                  <a:gd name="connsiteY10" fmla="*/ 54135 h 93694"/>
                  <a:gd name="connsiteX11" fmla="*/ 18276 w 68555"/>
                  <a:gd name="connsiteY11" fmla="*/ 78117 h 93694"/>
                  <a:gd name="connsiteX12" fmla="*/ 68555 w 68555"/>
                  <a:gd name="connsiteY12" fmla="*/ 78117 h 9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55" h="93694">
                    <a:moveTo>
                      <a:pt x="68555" y="78117"/>
                    </a:moveTo>
                    <a:lnTo>
                      <a:pt x="68555" y="93695"/>
                    </a:lnTo>
                    <a:lnTo>
                      <a:pt x="0" y="93695"/>
                    </a:lnTo>
                    <a:lnTo>
                      <a:pt x="0" y="0"/>
                    </a:lnTo>
                    <a:lnTo>
                      <a:pt x="64314" y="0"/>
                    </a:lnTo>
                    <a:lnTo>
                      <a:pt x="64314" y="15577"/>
                    </a:lnTo>
                    <a:lnTo>
                      <a:pt x="18276" y="15577"/>
                    </a:lnTo>
                    <a:lnTo>
                      <a:pt x="18276" y="39174"/>
                    </a:lnTo>
                    <a:lnTo>
                      <a:pt x="61306" y="39174"/>
                    </a:lnTo>
                    <a:lnTo>
                      <a:pt x="61306" y="54135"/>
                    </a:lnTo>
                    <a:lnTo>
                      <a:pt x="18276" y="54135"/>
                    </a:lnTo>
                    <a:lnTo>
                      <a:pt x="18276" y="78117"/>
                    </a:lnTo>
                    <a:lnTo>
                      <a:pt x="68555" y="78117"/>
                    </a:lnTo>
                    <a:close/>
                  </a:path>
                </a:pathLst>
              </a:custGeom>
              <a:grpFill/>
              <a:ln w="7705" cap="flat">
                <a:noFill/>
                <a:prstDash val="solid"/>
                <a:miter/>
              </a:ln>
            </p:spPr>
            <p:txBody>
              <a:bodyPr rtlCol="0" anchor="ctr"/>
              <a:lstStyle/>
              <a:p>
                <a:endParaRPr lang="pl-PL"/>
              </a:p>
            </p:txBody>
          </p:sp>
          <p:sp>
            <p:nvSpPr>
              <p:cNvPr id="23" name="Dowolny kształt: kształt 22">
                <a:extLst>
                  <a:ext uri="{FF2B5EF4-FFF2-40B4-BE49-F238E27FC236}">
                    <a16:creationId xmlns:a16="http://schemas.microsoft.com/office/drawing/2014/main" id="{66CF5E43-748D-3ACB-A098-E5A0B431C87F}"/>
                  </a:ext>
                </a:extLst>
              </p:cNvPr>
              <p:cNvSpPr/>
              <p:nvPr/>
            </p:nvSpPr>
            <p:spPr>
              <a:xfrm>
                <a:off x="6096000" y="1614742"/>
                <a:ext cx="82898" cy="95105"/>
              </a:xfrm>
              <a:custGeom>
                <a:avLst/>
                <a:gdLst>
                  <a:gd name="connsiteX0" fmla="*/ 54983 w 82898"/>
                  <a:gd name="connsiteY0" fmla="*/ 29381 h 95105"/>
                  <a:gd name="connsiteX1" fmla="*/ 38557 w 82898"/>
                  <a:gd name="connsiteY1" fmla="*/ 14960 h 95105"/>
                  <a:gd name="connsiteX2" fmla="*/ 18276 w 82898"/>
                  <a:gd name="connsiteY2" fmla="*/ 14960 h 95105"/>
                  <a:gd name="connsiteX3" fmla="*/ 18276 w 82898"/>
                  <a:gd name="connsiteY3" fmla="*/ 45112 h 95105"/>
                  <a:gd name="connsiteX4" fmla="*/ 38557 w 82898"/>
                  <a:gd name="connsiteY4" fmla="*/ 45112 h 95105"/>
                  <a:gd name="connsiteX5" fmla="*/ 54966 w 82898"/>
                  <a:gd name="connsiteY5" fmla="*/ 32459 h 95105"/>
                  <a:gd name="connsiteX6" fmla="*/ 55060 w 82898"/>
                  <a:gd name="connsiteY6" fmla="*/ 29689 h 95105"/>
                  <a:gd name="connsiteX7" fmla="*/ 81356 w 82898"/>
                  <a:gd name="connsiteY7" fmla="*/ 79968 h 95105"/>
                  <a:gd name="connsiteX8" fmla="*/ 82898 w 82898"/>
                  <a:gd name="connsiteY8" fmla="*/ 93772 h 95105"/>
                  <a:gd name="connsiteX9" fmla="*/ 72874 w 82898"/>
                  <a:gd name="connsiteY9" fmla="*/ 95083 h 95105"/>
                  <a:gd name="connsiteX10" fmla="*/ 43570 w 82898"/>
                  <a:gd name="connsiteY10" fmla="*/ 77886 h 95105"/>
                  <a:gd name="connsiteX11" fmla="*/ 35241 w 82898"/>
                  <a:gd name="connsiteY11" fmla="*/ 64391 h 95105"/>
                  <a:gd name="connsiteX12" fmla="*/ 26528 w 82898"/>
                  <a:gd name="connsiteY12" fmla="*/ 59610 h 95105"/>
                  <a:gd name="connsiteX13" fmla="*/ 18276 w 82898"/>
                  <a:gd name="connsiteY13" fmla="*/ 59610 h 95105"/>
                  <a:gd name="connsiteX14" fmla="*/ 18276 w 82898"/>
                  <a:gd name="connsiteY14" fmla="*/ 94003 h 95105"/>
                  <a:gd name="connsiteX15" fmla="*/ 0 w 82898"/>
                  <a:gd name="connsiteY15" fmla="*/ 94003 h 95105"/>
                  <a:gd name="connsiteX16" fmla="*/ 0 w 82898"/>
                  <a:gd name="connsiteY16" fmla="*/ 0 h 95105"/>
                  <a:gd name="connsiteX17" fmla="*/ 38557 w 82898"/>
                  <a:gd name="connsiteY17" fmla="*/ 0 h 95105"/>
                  <a:gd name="connsiteX18" fmla="*/ 73259 w 82898"/>
                  <a:gd name="connsiteY18" fmla="*/ 28764 h 95105"/>
                  <a:gd name="connsiteX19" fmla="*/ 50125 w 82898"/>
                  <a:gd name="connsiteY19" fmla="*/ 56680 h 95105"/>
                  <a:gd name="connsiteX20" fmla="*/ 54829 w 82898"/>
                  <a:gd name="connsiteY20" fmla="*/ 62000 h 95105"/>
                  <a:gd name="connsiteX21" fmla="*/ 59995 w 82898"/>
                  <a:gd name="connsiteY21" fmla="*/ 70483 h 95105"/>
                  <a:gd name="connsiteX22" fmla="*/ 76112 w 82898"/>
                  <a:gd name="connsiteY22" fmla="*/ 80122 h 95105"/>
                  <a:gd name="connsiteX23" fmla="*/ 81202 w 82898"/>
                  <a:gd name="connsiteY23" fmla="*/ 79660 h 9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898" h="95105">
                    <a:moveTo>
                      <a:pt x="54983" y="29381"/>
                    </a:moveTo>
                    <a:cubicBezTo>
                      <a:pt x="54983" y="20513"/>
                      <a:pt x="49662" y="14960"/>
                      <a:pt x="38557" y="14960"/>
                    </a:cubicBezTo>
                    <a:lnTo>
                      <a:pt x="18276" y="14960"/>
                    </a:lnTo>
                    <a:lnTo>
                      <a:pt x="18276" y="45112"/>
                    </a:lnTo>
                    <a:lnTo>
                      <a:pt x="38557" y="45112"/>
                    </a:lnTo>
                    <a:cubicBezTo>
                      <a:pt x="46583" y="46149"/>
                      <a:pt x="53929" y="40484"/>
                      <a:pt x="54966" y="32459"/>
                    </a:cubicBezTo>
                    <a:cubicBezTo>
                      <a:pt x="55085" y="31541"/>
                      <a:pt x="55116" y="30613"/>
                      <a:pt x="55060" y="29689"/>
                    </a:cubicBezTo>
                    <a:moveTo>
                      <a:pt x="81356" y="79968"/>
                    </a:moveTo>
                    <a:lnTo>
                      <a:pt x="82898" y="93772"/>
                    </a:lnTo>
                    <a:cubicBezTo>
                      <a:pt x="79635" y="94677"/>
                      <a:pt x="76260" y="95118"/>
                      <a:pt x="72874" y="95083"/>
                    </a:cubicBezTo>
                    <a:cubicBezTo>
                      <a:pt x="60589" y="95552"/>
                      <a:pt x="49152" y="88840"/>
                      <a:pt x="43570" y="77886"/>
                    </a:cubicBezTo>
                    <a:cubicBezTo>
                      <a:pt x="43570" y="77886"/>
                      <a:pt x="37092" y="67167"/>
                      <a:pt x="35241" y="64391"/>
                    </a:cubicBezTo>
                    <a:cubicBezTo>
                      <a:pt x="33541" y="61212"/>
                      <a:pt x="30123" y="59336"/>
                      <a:pt x="26528" y="59610"/>
                    </a:cubicBezTo>
                    <a:lnTo>
                      <a:pt x="18276" y="59610"/>
                    </a:lnTo>
                    <a:lnTo>
                      <a:pt x="18276" y="94003"/>
                    </a:lnTo>
                    <a:lnTo>
                      <a:pt x="0" y="94003"/>
                    </a:lnTo>
                    <a:lnTo>
                      <a:pt x="0" y="0"/>
                    </a:lnTo>
                    <a:lnTo>
                      <a:pt x="38557" y="0"/>
                    </a:lnTo>
                    <a:cubicBezTo>
                      <a:pt x="61692" y="0"/>
                      <a:pt x="73259" y="12030"/>
                      <a:pt x="73259" y="28764"/>
                    </a:cubicBezTo>
                    <a:cubicBezTo>
                      <a:pt x="73561" y="42527"/>
                      <a:pt x="63704" y="54420"/>
                      <a:pt x="50125" y="56680"/>
                    </a:cubicBezTo>
                    <a:cubicBezTo>
                      <a:pt x="52085" y="58063"/>
                      <a:pt x="53696" y="59885"/>
                      <a:pt x="54829" y="62000"/>
                    </a:cubicBezTo>
                    <a:cubicBezTo>
                      <a:pt x="56371" y="64545"/>
                      <a:pt x="58299" y="67784"/>
                      <a:pt x="59995" y="70483"/>
                    </a:cubicBezTo>
                    <a:cubicBezTo>
                      <a:pt x="62855" y="76722"/>
                      <a:pt x="69263" y="80555"/>
                      <a:pt x="76112" y="80122"/>
                    </a:cubicBezTo>
                    <a:cubicBezTo>
                      <a:pt x="77822" y="80186"/>
                      <a:pt x="79532" y="80031"/>
                      <a:pt x="81202" y="79660"/>
                    </a:cubicBezTo>
                  </a:path>
                </a:pathLst>
              </a:custGeom>
              <a:grpFill/>
              <a:ln w="7705" cap="flat">
                <a:noFill/>
                <a:prstDash val="solid"/>
                <a:miter/>
              </a:ln>
            </p:spPr>
            <p:txBody>
              <a:bodyPr rtlCol="0" anchor="ctr"/>
              <a:lstStyle/>
              <a:p>
                <a:endParaRPr lang="pl-PL"/>
              </a:p>
            </p:txBody>
          </p:sp>
        </p:grpSp>
        <p:grpSp>
          <p:nvGrpSpPr>
            <p:cNvPr id="9" name="Grafika 56">
              <a:extLst>
                <a:ext uri="{FF2B5EF4-FFF2-40B4-BE49-F238E27FC236}">
                  <a16:creationId xmlns:a16="http://schemas.microsoft.com/office/drawing/2014/main" id="{08217C52-7A7F-8EEB-BFC9-38A2FD70305F}"/>
                </a:ext>
              </a:extLst>
            </p:cNvPr>
            <p:cNvGrpSpPr/>
            <p:nvPr/>
          </p:nvGrpSpPr>
          <p:grpSpPr>
            <a:xfrm>
              <a:off x="9198443" y="6612658"/>
              <a:ext cx="416676" cy="82374"/>
              <a:chOff x="8477408" y="1630224"/>
              <a:chExt cx="482208" cy="95329"/>
            </a:xfrm>
            <a:solidFill>
              <a:schemeClr val="tx2"/>
            </a:solidFill>
          </p:grpSpPr>
          <p:sp>
            <p:nvSpPr>
              <p:cNvPr id="10" name="Dowolny kształt: kształt 9">
                <a:extLst>
                  <a:ext uri="{FF2B5EF4-FFF2-40B4-BE49-F238E27FC236}">
                    <a16:creationId xmlns:a16="http://schemas.microsoft.com/office/drawing/2014/main" id="{E09E4C1B-A5D7-E85A-A110-589BA46DC60C}"/>
                  </a:ext>
                </a:extLst>
              </p:cNvPr>
              <p:cNvSpPr/>
              <p:nvPr/>
            </p:nvSpPr>
            <p:spPr>
              <a:xfrm>
                <a:off x="8868208" y="1630571"/>
                <a:ext cx="91408" cy="94981"/>
              </a:xfrm>
              <a:custGeom>
                <a:avLst/>
                <a:gdLst>
                  <a:gd name="connsiteX0" fmla="*/ 91408 w 91408"/>
                  <a:gd name="connsiteY0" fmla="*/ 48645 h 94981"/>
                  <a:gd name="connsiteX1" fmla="*/ 85526 w 91408"/>
                  <a:gd name="connsiteY1" fmla="*/ 23702 h 94981"/>
                  <a:gd name="connsiteX2" fmla="*/ 69580 w 91408"/>
                  <a:gd name="connsiteY2" fmla="*/ 6329 h 94981"/>
                  <a:gd name="connsiteX3" fmla="*/ 46511 w 91408"/>
                  <a:gd name="connsiteY3" fmla="*/ 0 h 94981"/>
                  <a:gd name="connsiteX4" fmla="*/ 22982 w 91408"/>
                  <a:gd name="connsiteY4" fmla="*/ 6242 h 94981"/>
                  <a:gd name="connsiteX5" fmla="*/ 6143 w 91408"/>
                  <a:gd name="connsiteY5" fmla="*/ 23255 h 94981"/>
                  <a:gd name="connsiteX6" fmla="*/ 0 w 91408"/>
                  <a:gd name="connsiteY6" fmla="*/ 47404 h 94981"/>
                  <a:gd name="connsiteX7" fmla="*/ 6503 w 91408"/>
                  <a:gd name="connsiteY7" fmla="*/ 71367 h 94981"/>
                  <a:gd name="connsiteX8" fmla="*/ 24050 w 91408"/>
                  <a:gd name="connsiteY8" fmla="*/ 88566 h 94981"/>
                  <a:gd name="connsiteX9" fmla="*/ 48633 w 91408"/>
                  <a:gd name="connsiteY9" fmla="*/ 94982 h 94981"/>
                  <a:gd name="connsiteX10" fmla="*/ 68054 w 91408"/>
                  <a:gd name="connsiteY10" fmla="*/ 91867 h 94981"/>
                  <a:gd name="connsiteX11" fmla="*/ 84980 w 91408"/>
                  <a:gd name="connsiteY11" fmla="*/ 82150 h 94981"/>
                  <a:gd name="connsiteX12" fmla="*/ 71280 w 91408"/>
                  <a:gd name="connsiteY12" fmla="*/ 69319 h 94981"/>
                  <a:gd name="connsiteX13" fmla="*/ 61750 w 91408"/>
                  <a:gd name="connsiteY13" fmla="*/ 75027 h 94981"/>
                  <a:gd name="connsiteX14" fmla="*/ 49539 w 91408"/>
                  <a:gd name="connsiteY14" fmla="*/ 76988 h 94981"/>
                  <a:gd name="connsiteX15" fmla="*/ 36620 w 91408"/>
                  <a:gd name="connsiteY15" fmla="*/ 74134 h 94981"/>
                  <a:gd name="connsiteX16" fmla="*/ 26817 w 91408"/>
                  <a:gd name="connsiteY16" fmla="*/ 66031 h 94981"/>
                  <a:gd name="connsiteX17" fmla="*/ 21382 w 91408"/>
                  <a:gd name="connsiteY17" fmla="*/ 54353 h 94981"/>
                  <a:gd name="connsiteX18" fmla="*/ 91408 w 91408"/>
                  <a:gd name="connsiteY18" fmla="*/ 54353 h 94981"/>
                  <a:gd name="connsiteX19" fmla="*/ 91408 w 91408"/>
                  <a:gd name="connsiteY19" fmla="*/ 48645 h 94981"/>
                  <a:gd name="connsiteX20" fmla="*/ 21208 w 91408"/>
                  <a:gd name="connsiteY20" fmla="*/ 39028 h 94981"/>
                  <a:gd name="connsiteX21" fmla="*/ 26110 w 91408"/>
                  <a:gd name="connsiteY21" fmla="*/ 27623 h 94981"/>
                  <a:gd name="connsiteX22" fmla="*/ 34759 w 91408"/>
                  <a:gd name="connsiteY22" fmla="*/ 20141 h 94981"/>
                  <a:gd name="connsiteX23" fmla="*/ 46163 w 91408"/>
                  <a:gd name="connsiteY23" fmla="*/ 17472 h 94981"/>
                  <a:gd name="connsiteX24" fmla="*/ 57295 w 91408"/>
                  <a:gd name="connsiteY24" fmla="*/ 20240 h 94981"/>
                  <a:gd name="connsiteX25" fmla="*/ 65944 w 91408"/>
                  <a:gd name="connsiteY25" fmla="*/ 27810 h 94981"/>
                  <a:gd name="connsiteX26" fmla="*/ 70759 w 91408"/>
                  <a:gd name="connsiteY26" fmla="*/ 39028 h 94981"/>
                  <a:gd name="connsiteX27" fmla="*/ 21208 w 91408"/>
                  <a:gd name="connsiteY27" fmla="*/ 39028 h 94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08" h="94981">
                    <a:moveTo>
                      <a:pt x="91408" y="48645"/>
                    </a:moveTo>
                    <a:cubicBezTo>
                      <a:pt x="91408" y="39375"/>
                      <a:pt x="89448" y="31061"/>
                      <a:pt x="85526" y="23702"/>
                    </a:cubicBezTo>
                    <a:cubicBezTo>
                      <a:pt x="81605" y="16343"/>
                      <a:pt x="76294" y="10548"/>
                      <a:pt x="69580" y="6329"/>
                    </a:cubicBezTo>
                    <a:cubicBezTo>
                      <a:pt x="62867" y="2122"/>
                      <a:pt x="55173" y="0"/>
                      <a:pt x="46511" y="0"/>
                    </a:cubicBezTo>
                    <a:cubicBezTo>
                      <a:pt x="37961" y="0"/>
                      <a:pt x="30118" y="2085"/>
                      <a:pt x="22982" y="6242"/>
                    </a:cubicBezTo>
                    <a:cubicBezTo>
                      <a:pt x="15859" y="10399"/>
                      <a:pt x="10238" y="16070"/>
                      <a:pt x="6143" y="23255"/>
                    </a:cubicBezTo>
                    <a:cubicBezTo>
                      <a:pt x="2048" y="30440"/>
                      <a:pt x="0" y="38494"/>
                      <a:pt x="0" y="47404"/>
                    </a:cubicBezTo>
                    <a:cubicBezTo>
                      <a:pt x="0" y="56190"/>
                      <a:pt x="2159" y="64182"/>
                      <a:pt x="6503" y="71367"/>
                    </a:cubicBezTo>
                    <a:cubicBezTo>
                      <a:pt x="10834" y="78552"/>
                      <a:pt x="16691" y="84285"/>
                      <a:pt x="24050" y="88566"/>
                    </a:cubicBezTo>
                    <a:cubicBezTo>
                      <a:pt x="31408" y="92847"/>
                      <a:pt x="39611" y="94982"/>
                      <a:pt x="48633" y="94982"/>
                    </a:cubicBezTo>
                    <a:cubicBezTo>
                      <a:pt x="55756" y="94982"/>
                      <a:pt x="62234" y="93939"/>
                      <a:pt x="68054" y="91867"/>
                    </a:cubicBezTo>
                    <a:cubicBezTo>
                      <a:pt x="73874" y="89795"/>
                      <a:pt x="79520" y="86556"/>
                      <a:pt x="84980" y="82150"/>
                    </a:cubicBezTo>
                    <a:lnTo>
                      <a:pt x="71280" y="69319"/>
                    </a:lnTo>
                    <a:cubicBezTo>
                      <a:pt x="68662" y="71813"/>
                      <a:pt x="65485" y="73712"/>
                      <a:pt x="61750" y="75027"/>
                    </a:cubicBezTo>
                    <a:cubicBezTo>
                      <a:pt x="58002" y="76330"/>
                      <a:pt x="53932" y="76988"/>
                      <a:pt x="49539" y="76988"/>
                    </a:cubicBezTo>
                    <a:cubicBezTo>
                      <a:pt x="44910" y="76988"/>
                      <a:pt x="40604" y="76033"/>
                      <a:pt x="36620" y="74134"/>
                    </a:cubicBezTo>
                    <a:cubicBezTo>
                      <a:pt x="32637" y="72235"/>
                      <a:pt x="29373" y="69530"/>
                      <a:pt x="26817" y="66031"/>
                    </a:cubicBezTo>
                    <a:cubicBezTo>
                      <a:pt x="24261" y="62531"/>
                      <a:pt x="22449" y="58635"/>
                      <a:pt x="21382" y="54353"/>
                    </a:cubicBezTo>
                    <a:lnTo>
                      <a:pt x="91408" y="54353"/>
                    </a:lnTo>
                    <a:lnTo>
                      <a:pt x="91408" y="48645"/>
                    </a:lnTo>
                    <a:close/>
                    <a:moveTo>
                      <a:pt x="21208" y="39028"/>
                    </a:moveTo>
                    <a:cubicBezTo>
                      <a:pt x="22163" y="34635"/>
                      <a:pt x="23789" y="30825"/>
                      <a:pt x="26110" y="27623"/>
                    </a:cubicBezTo>
                    <a:cubicBezTo>
                      <a:pt x="28430" y="24422"/>
                      <a:pt x="31309" y="21915"/>
                      <a:pt x="34759" y="20141"/>
                    </a:cubicBezTo>
                    <a:cubicBezTo>
                      <a:pt x="38196" y="18354"/>
                      <a:pt x="42006" y="17472"/>
                      <a:pt x="46163" y="17472"/>
                    </a:cubicBezTo>
                    <a:cubicBezTo>
                      <a:pt x="50196" y="17472"/>
                      <a:pt x="53919" y="18391"/>
                      <a:pt x="57295" y="20240"/>
                    </a:cubicBezTo>
                    <a:cubicBezTo>
                      <a:pt x="60682" y="22076"/>
                      <a:pt x="63561" y="24608"/>
                      <a:pt x="65944" y="27810"/>
                    </a:cubicBezTo>
                    <a:cubicBezTo>
                      <a:pt x="68314" y="31011"/>
                      <a:pt x="69928" y="34759"/>
                      <a:pt x="70759" y="39028"/>
                    </a:cubicBezTo>
                    <a:lnTo>
                      <a:pt x="21208" y="39028"/>
                    </a:lnTo>
                    <a:close/>
                  </a:path>
                </a:pathLst>
              </a:custGeom>
              <a:grpFill/>
              <a:ln w="1232" cap="flat">
                <a:noFill/>
                <a:prstDash val="solid"/>
                <a:miter/>
              </a:ln>
            </p:spPr>
            <p:txBody>
              <a:bodyPr rtlCol="0" anchor="ctr"/>
              <a:lstStyle/>
              <a:p>
                <a:endParaRPr lang="pl-PL"/>
              </a:p>
            </p:txBody>
          </p:sp>
          <p:sp>
            <p:nvSpPr>
              <p:cNvPr id="12" name="Dowolny kształt: kształt 11">
                <a:extLst>
                  <a:ext uri="{FF2B5EF4-FFF2-40B4-BE49-F238E27FC236}">
                    <a16:creationId xmlns:a16="http://schemas.microsoft.com/office/drawing/2014/main" id="{5B4BAC4C-22CF-8B7E-C8CA-8DC30AFC31E0}"/>
                  </a:ext>
                </a:extLst>
              </p:cNvPr>
              <p:cNvSpPr/>
              <p:nvPr userDrawn="1"/>
            </p:nvSpPr>
            <p:spPr>
              <a:xfrm>
                <a:off x="8779120" y="1630372"/>
                <a:ext cx="80550" cy="95155"/>
              </a:xfrm>
              <a:custGeom>
                <a:avLst/>
                <a:gdLst>
                  <a:gd name="connsiteX0" fmla="*/ 73415 w 80550"/>
                  <a:gd name="connsiteY0" fmla="*/ 47962 h 95155"/>
                  <a:gd name="connsiteX1" fmla="*/ 52740 w 80550"/>
                  <a:gd name="connsiteY1" fmla="*/ 39586 h 95155"/>
                  <a:gd name="connsiteX2" fmla="*/ 35454 w 80550"/>
                  <a:gd name="connsiteY2" fmla="*/ 36918 h 95155"/>
                  <a:gd name="connsiteX3" fmla="*/ 24943 w 80550"/>
                  <a:gd name="connsiteY3" fmla="*/ 33530 h 95155"/>
                  <a:gd name="connsiteX4" fmla="*/ 21729 w 80550"/>
                  <a:gd name="connsiteY4" fmla="*/ 26755 h 95155"/>
                  <a:gd name="connsiteX5" fmla="*/ 26271 w 80550"/>
                  <a:gd name="connsiteY5" fmla="*/ 19086 h 95155"/>
                  <a:gd name="connsiteX6" fmla="*/ 37948 w 80550"/>
                  <a:gd name="connsiteY6" fmla="*/ 16232 h 95155"/>
                  <a:gd name="connsiteX7" fmla="*/ 52120 w 80550"/>
                  <a:gd name="connsiteY7" fmla="*/ 18453 h 95155"/>
                  <a:gd name="connsiteX8" fmla="*/ 66639 w 80550"/>
                  <a:gd name="connsiteY8" fmla="*/ 25315 h 95155"/>
                  <a:gd name="connsiteX9" fmla="*/ 77150 w 80550"/>
                  <a:gd name="connsiteY9" fmla="*/ 11590 h 95155"/>
                  <a:gd name="connsiteX10" fmla="*/ 59330 w 80550"/>
                  <a:gd name="connsiteY10" fmla="*/ 2854 h 95155"/>
                  <a:gd name="connsiteX11" fmla="*/ 39909 w 80550"/>
                  <a:gd name="connsiteY11" fmla="*/ 0 h 95155"/>
                  <a:gd name="connsiteX12" fmla="*/ 20128 w 80550"/>
                  <a:gd name="connsiteY12" fmla="*/ 3475 h 95155"/>
                  <a:gd name="connsiteX13" fmla="*/ 7210 w 80550"/>
                  <a:gd name="connsiteY13" fmla="*/ 13365 h 95155"/>
                  <a:gd name="connsiteX14" fmla="*/ 2668 w 80550"/>
                  <a:gd name="connsiteY14" fmla="*/ 28331 h 95155"/>
                  <a:gd name="connsiteX15" fmla="*/ 9704 w 80550"/>
                  <a:gd name="connsiteY15" fmla="*/ 46064 h 95155"/>
                  <a:gd name="connsiteX16" fmla="*/ 30292 w 80550"/>
                  <a:gd name="connsiteY16" fmla="*/ 54701 h 95155"/>
                  <a:gd name="connsiteX17" fmla="*/ 47578 w 80550"/>
                  <a:gd name="connsiteY17" fmla="*/ 57195 h 95155"/>
                  <a:gd name="connsiteX18" fmla="*/ 57382 w 80550"/>
                  <a:gd name="connsiteY18" fmla="*/ 60583 h 95155"/>
                  <a:gd name="connsiteX19" fmla="*/ 60583 w 80550"/>
                  <a:gd name="connsiteY19" fmla="*/ 67358 h 95155"/>
                  <a:gd name="connsiteX20" fmla="*/ 55148 w 80550"/>
                  <a:gd name="connsiteY20" fmla="*/ 75648 h 95155"/>
                  <a:gd name="connsiteX21" fmla="*/ 40802 w 80550"/>
                  <a:gd name="connsiteY21" fmla="*/ 78763 h 95155"/>
                  <a:gd name="connsiteX22" fmla="*/ 25923 w 80550"/>
                  <a:gd name="connsiteY22" fmla="*/ 76095 h 95155"/>
                  <a:gd name="connsiteX23" fmla="*/ 11044 w 80550"/>
                  <a:gd name="connsiteY23" fmla="*/ 67718 h 95155"/>
                  <a:gd name="connsiteX24" fmla="*/ 0 w 80550"/>
                  <a:gd name="connsiteY24" fmla="*/ 82150 h 95155"/>
                  <a:gd name="connsiteX25" fmla="*/ 18267 w 80550"/>
                  <a:gd name="connsiteY25" fmla="*/ 91768 h 95155"/>
                  <a:gd name="connsiteX26" fmla="*/ 41162 w 80550"/>
                  <a:gd name="connsiteY26" fmla="*/ 95156 h 95155"/>
                  <a:gd name="connsiteX27" fmla="*/ 61390 w 80550"/>
                  <a:gd name="connsiteY27" fmla="*/ 91234 h 95155"/>
                  <a:gd name="connsiteX28" fmla="*/ 75375 w 80550"/>
                  <a:gd name="connsiteY28" fmla="*/ 80637 h 95155"/>
                  <a:gd name="connsiteX29" fmla="*/ 80550 w 80550"/>
                  <a:gd name="connsiteY29" fmla="*/ 65398 h 95155"/>
                  <a:gd name="connsiteX30" fmla="*/ 73415 w 80550"/>
                  <a:gd name="connsiteY30" fmla="*/ 47962 h 9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550" h="95155">
                    <a:moveTo>
                      <a:pt x="73415" y="47962"/>
                    </a:moveTo>
                    <a:cubicBezTo>
                      <a:pt x="68662" y="43570"/>
                      <a:pt x="61774" y="40777"/>
                      <a:pt x="52740" y="39586"/>
                    </a:cubicBezTo>
                    <a:lnTo>
                      <a:pt x="35454" y="36918"/>
                    </a:lnTo>
                    <a:cubicBezTo>
                      <a:pt x="30577" y="36211"/>
                      <a:pt x="27078" y="35081"/>
                      <a:pt x="24943" y="33530"/>
                    </a:cubicBezTo>
                    <a:cubicBezTo>
                      <a:pt x="22809" y="31992"/>
                      <a:pt x="21729" y="29733"/>
                      <a:pt x="21729" y="26755"/>
                    </a:cubicBezTo>
                    <a:cubicBezTo>
                      <a:pt x="21729" y="23541"/>
                      <a:pt x="23243" y="20997"/>
                      <a:pt x="26271" y="19086"/>
                    </a:cubicBezTo>
                    <a:cubicBezTo>
                      <a:pt x="29299" y="17187"/>
                      <a:pt x="33183" y="16232"/>
                      <a:pt x="37948" y="16232"/>
                    </a:cubicBezTo>
                    <a:cubicBezTo>
                      <a:pt x="42701" y="16232"/>
                      <a:pt x="47417" y="16976"/>
                      <a:pt x="52120" y="18453"/>
                    </a:cubicBezTo>
                    <a:cubicBezTo>
                      <a:pt x="56811" y="19942"/>
                      <a:pt x="61650" y="22225"/>
                      <a:pt x="66639" y="25315"/>
                    </a:cubicBezTo>
                    <a:lnTo>
                      <a:pt x="77150" y="11590"/>
                    </a:lnTo>
                    <a:cubicBezTo>
                      <a:pt x="71566" y="7669"/>
                      <a:pt x="65621" y="4765"/>
                      <a:pt x="59330" y="2854"/>
                    </a:cubicBezTo>
                    <a:cubicBezTo>
                      <a:pt x="53038" y="956"/>
                      <a:pt x="46560" y="0"/>
                      <a:pt x="39909" y="0"/>
                    </a:cubicBezTo>
                    <a:cubicBezTo>
                      <a:pt x="32302" y="0"/>
                      <a:pt x="25712" y="1154"/>
                      <a:pt x="20128" y="3475"/>
                    </a:cubicBezTo>
                    <a:cubicBezTo>
                      <a:pt x="14544" y="5795"/>
                      <a:pt x="10238" y="9084"/>
                      <a:pt x="7210" y="13365"/>
                    </a:cubicBezTo>
                    <a:cubicBezTo>
                      <a:pt x="4182" y="17646"/>
                      <a:pt x="2668" y="22635"/>
                      <a:pt x="2668" y="28331"/>
                    </a:cubicBezTo>
                    <a:cubicBezTo>
                      <a:pt x="2668" y="35702"/>
                      <a:pt x="5013" y="41609"/>
                      <a:pt x="9704" y="46064"/>
                    </a:cubicBezTo>
                    <a:cubicBezTo>
                      <a:pt x="14395" y="50519"/>
                      <a:pt x="21257" y="53398"/>
                      <a:pt x="30292" y="54701"/>
                    </a:cubicBezTo>
                    <a:lnTo>
                      <a:pt x="47578" y="57195"/>
                    </a:lnTo>
                    <a:cubicBezTo>
                      <a:pt x="51971" y="57791"/>
                      <a:pt x="55235" y="58920"/>
                      <a:pt x="57382" y="60583"/>
                    </a:cubicBezTo>
                    <a:cubicBezTo>
                      <a:pt x="59516" y="62246"/>
                      <a:pt x="60583" y="64504"/>
                      <a:pt x="60583" y="67358"/>
                    </a:cubicBezTo>
                    <a:cubicBezTo>
                      <a:pt x="60583" y="70808"/>
                      <a:pt x="58771" y="73563"/>
                      <a:pt x="55148" y="75648"/>
                    </a:cubicBezTo>
                    <a:cubicBezTo>
                      <a:pt x="51524" y="77733"/>
                      <a:pt x="46747" y="78763"/>
                      <a:pt x="40802" y="78763"/>
                    </a:cubicBezTo>
                    <a:cubicBezTo>
                      <a:pt x="35814" y="78763"/>
                      <a:pt x="30850" y="77869"/>
                      <a:pt x="25923" y="76095"/>
                    </a:cubicBezTo>
                    <a:cubicBezTo>
                      <a:pt x="20997" y="74308"/>
                      <a:pt x="16033" y="71516"/>
                      <a:pt x="11044" y="67718"/>
                    </a:cubicBezTo>
                    <a:lnTo>
                      <a:pt x="0" y="82150"/>
                    </a:lnTo>
                    <a:cubicBezTo>
                      <a:pt x="5113" y="86308"/>
                      <a:pt x="11193" y="89522"/>
                      <a:pt x="18267" y="91768"/>
                    </a:cubicBezTo>
                    <a:cubicBezTo>
                      <a:pt x="25328" y="94026"/>
                      <a:pt x="32972" y="95156"/>
                      <a:pt x="41162" y="95156"/>
                    </a:cubicBezTo>
                    <a:cubicBezTo>
                      <a:pt x="48757" y="95156"/>
                      <a:pt x="55508" y="93853"/>
                      <a:pt x="61390" y="91234"/>
                    </a:cubicBezTo>
                    <a:cubicBezTo>
                      <a:pt x="67272" y="88628"/>
                      <a:pt x="71925" y="85079"/>
                      <a:pt x="75375" y="80637"/>
                    </a:cubicBezTo>
                    <a:cubicBezTo>
                      <a:pt x="78825" y="76182"/>
                      <a:pt x="80550" y="71106"/>
                      <a:pt x="80550" y="65398"/>
                    </a:cubicBezTo>
                    <a:cubicBezTo>
                      <a:pt x="80550" y="58175"/>
                      <a:pt x="78167" y="52355"/>
                      <a:pt x="73415" y="47962"/>
                    </a:cubicBezTo>
                    <a:close/>
                  </a:path>
                </a:pathLst>
              </a:custGeom>
              <a:grpFill/>
              <a:ln w="1232" cap="flat">
                <a:noFill/>
                <a:prstDash val="solid"/>
                <a:miter/>
              </a:ln>
            </p:spPr>
            <p:txBody>
              <a:bodyPr rtlCol="0" anchor="ctr"/>
              <a:lstStyle/>
              <a:p>
                <a:endParaRPr lang="pl-PL"/>
              </a:p>
            </p:txBody>
          </p:sp>
          <p:sp>
            <p:nvSpPr>
              <p:cNvPr id="13" name="Dowolny kształt: kształt 12">
                <a:extLst>
                  <a:ext uri="{FF2B5EF4-FFF2-40B4-BE49-F238E27FC236}">
                    <a16:creationId xmlns:a16="http://schemas.microsoft.com/office/drawing/2014/main" id="{99900509-5D6E-E4EB-1E94-E77847A15141}"/>
                  </a:ext>
                </a:extLst>
              </p:cNvPr>
              <p:cNvSpPr/>
              <p:nvPr/>
            </p:nvSpPr>
            <p:spPr>
              <a:xfrm>
                <a:off x="8684883" y="1631998"/>
                <a:ext cx="83739" cy="93542"/>
              </a:xfrm>
              <a:custGeom>
                <a:avLst/>
                <a:gdLst>
                  <a:gd name="connsiteX0" fmla="*/ 62705 w 83739"/>
                  <a:gd name="connsiteY0" fmla="*/ 52244 h 93542"/>
                  <a:gd name="connsiteX1" fmla="*/ 60136 w 83739"/>
                  <a:gd name="connsiteY1" fmla="*/ 64331 h 93542"/>
                  <a:gd name="connsiteX2" fmla="*/ 52902 w 83739"/>
                  <a:gd name="connsiteY2" fmla="*/ 72273 h 93542"/>
                  <a:gd name="connsiteX3" fmla="*/ 41808 w 83739"/>
                  <a:gd name="connsiteY3" fmla="*/ 75015 h 93542"/>
                  <a:gd name="connsiteX4" fmla="*/ 30776 w 83739"/>
                  <a:gd name="connsiteY4" fmla="*/ 72273 h 93542"/>
                  <a:gd name="connsiteX5" fmla="*/ 23541 w 83739"/>
                  <a:gd name="connsiteY5" fmla="*/ 64331 h 93542"/>
                  <a:gd name="connsiteX6" fmla="*/ 21034 w 83739"/>
                  <a:gd name="connsiteY6" fmla="*/ 52244 h 93542"/>
                  <a:gd name="connsiteX7" fmla="*/ 21034 w 83739"/>
                  <a:gd name="connsiteY7" fmla="*/ 0 h 93542"/>
                  <a:gd name="connsiteX8" fmla="*/ 0 w 83739"/>
                  <a:gd name="connsiteY8" fmla="*/ 0 h 93542"/>
                  <a:gd name="connsiteX9" fmla="*/ 0 w 83739"/>
                  <a:gd name="connsiteY9" fmla="*/ 50779 h 93542"/>
                  <a:gd name="connsiteX10" fmla="*/ 5100 w 83739"/>
                  <a:gd name="connsiteY10" fmla="*/ 73402 h 93542"/>
                  <a:gd name="connsiteX11" fmla="*/ 19657 w 83739"/>
                  <a:gd name="connsiteY11" fmla="*/ 88306 h 93542"/>
                  <a:gd name="connsiteX12" fmla="*/ 41795 w 83739"/>
                  <a:gd name="connsiteY12" fmla="*/ 93542 h 93542"/>
                  <a:gd name="connsiteX13" fmla="*/ 64008 w 83739"/>
                  <a:gd name="connsiteY13" fmla="*/ 88306 h 93542"/>
                  <a:gd name="connsiteX14" fmla="*/ 78565 w 83739"/>
                  <a:gd name="connsiteY14" fmla="*/ 73402 h 93542"/>
                  <a:gd name="connsiteX15" fmla="*/ 83739 w 83739"/>
                  <a:gd name="connsiteY15" fmla="*/ 50779 h 93542"/>
                  <a:gd name="connsiteX16" fmla="*/ 83739 w 83739"/>
                  <a:gd name="connsiteY16" fmla="*/ 0 h 93542"/>
                  <a:gd name="connsiteX17" fmla="*/ 62705 w 83739"/>
                  <a:gd name="connsiteY17" fmla="*/ 0 h 93542"/>
                  <a:gd name="connsiteX18" fmla="*/ 62705 w 83739"/>
                  <a:gd name="connsiteY18" fmla="*/ 52244 h 9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39" h="93542">
                    <a:moveTo>
                      <a:pt x="62705" y="52244"/>
                    </a:moveTo>
                    <a:cubicBezTo>
                      <a:pt x="62705" y="56835"/>
                      <a:pt x="61849" y="60868"/>
                      <a:pt x="60136" y="64331"/>
                    </a:cubicBezTo>
                    <a:cubicBezTo>
                      <a:pt x="58424" y="67793"/>
                      <a:pt x="56004" y="70448"/>
                      <a:pt x="52902" y="72273"/>
                    </a:cubicBezTo>
                    <a:cubicBezTo>
                      <a:pt x="49787" y="74109"/>
                      <a:pt x="46089" y="75015"/>
                      <a:pt x="41808" y="75015"/>
                    </a:cubicBezTo>
                    <a:cubicBezTo>
                      <a:pt x="37601" y="75015"/>
                      <a:pt x="33928" y="74097"/>
                      <a:pt x="30776" y="72273"/>
                    </a:cubicBezTo>
                    <a:cubicBezTo>
                      <a:pt x="27624" y="70448"/>
                      <a:pt x="25216" y="67793"/>
                      <a:pt x="23541" y="64331"/>
                    </a:cubicBezTo>
                    <a:cubicBezTo>
                      <a:pt x="21866" y="60868"/>
                      <a:pt x="21034" y="56835"/>
                      <a:pt x="21034" y="52244"/>
                    </a:cubicBezTo>
                    <a:lnTo>
                      <a:pt x="21034" y="0"/>
                    </a:lnTo>
                    <a:lnTo>
                      <a:pt x="0" y="0"/>
                    </a:lnTo>
                    <a:lnTo>
                      <a:pt x="0" y="50779"/>
                    </a:lnTo>
                    <a:cubicBezTo>
                      <a:pt x="0" y="59429"/>
                      <a:pt x="1700" y="66974"/>
                      <a:pt x="5100" y="73402"/>
                    </a:cubicBezTo>
                    <a:cubicBezTo>
                      <a:pt x="8500" y="79842"/>
                      <a:pt x="13353" y="84806"/>
                      <a:pt x="19657" y="88306"/>
                    </a:cubicBezTo>
                    <a:cubicBezTo>
                      <a:pt x="25961" y="91805"/>
                      <a:pt x="33332" y="93542"/>
                      <a:pt x="41795" y="93542"/>
                    </a:cubicBezTo>
                    <a:cubicBezTo>
                      <a:pt x="50358" y="93542"/>
                      <a:pt x="57754" y="91793"/>
                      <a:pt x="64008" y="88306"/>
                    </a:cubicBezTo>
                    <a:cubicBezTo>
                      <a:pt x="70263" y="84806"/>
                      <a:pt x="75115" y="79842"/>
                      <a:pt x="78565" y="73402"/>
                    </a:cubicBezTo>
                    <a:cubicBezTo>
                      <a:pt x="82014" y="66961"/>
                      <a:pt x="83739" y="59416"/>
                      <a:pt x="83739" y="50779"/>
                    </a:cubicBezTo>
                    <a:lnTo>
                      <a:pt x="83739" y="0"/>
                    </a:lnTo>
                    <a:lnTo>
                      <a:pt x="62705" y="0"/>
                    </a:lnTo>
                    <a:lnTo>
                      <a:pt x="62705" y="52244"/>
                    </a:lnTo>
                    <a:close/>
                  </a:path>
                </a:pathLst>
              </a:custGeom>
              <a:grpFill/>
              <a:ln w="1232" cap="flat">
                <a:noFill/>
                <a:prstDash val="solid"/>
                <a:miter/>
              </a:ln>
            </p:spPr>
            <p:txBody>
              <a:bodyPr rtlCol="0" anchor="ctr"/>
              <a:lstStyle/>
              <a:p>
                <a:endParaRPr lang="pl-PL"/>
              </a:p>
            </p:txBody>
          </p:sp>
          <p:sp>
            <p:nvSpPr>
              <p:cNvPr id="14" name="Dowolny kształt: kształt 13">
                <a:extLst>
                  <a:ext uri="{FF2B5EF4-FFF2-40B4-BE49-F238E27FC236}">
                    <a16:creationId xmlns:a16="http://schemas.microsoft.com/office/drawing/2014/main" id="{ABCB6269-BAFE-E939-AC87-535A975CAA12}"/>
                  </a:ext>
                </a:extLst>
              </p:cNvPr>
              <p:cNvSpPr/>
              <p:nvPr/>
            </p:nvSpPr>
            <p:spPr>
              <a:xfrm>
                <a:off x="8574959" y="1630224"/>
                <a:ext cx="96756" cy="95329"/>
              </a:xfrm>
              <a:custGeom>
                <a:avLst/>
                <a:gdLst>
                  <a:gd name="connsiteX0" fmla="*/ 72968 w 96756"/>
                  <a:gd name="connsiteY0" fmla="*/ 6416 h 95329"/>
                  <a:gd name="connsiteX1" fmla="*/ 48471 w 96756"/>
                  <a:gd name="connsiteY1" fmla="*/ 0 h 95329"/>
                  <a:gd name="connsiteX2" fmla="*/ 23789 w 96756"/>
                  <a:gd name="connsiteY2" fmla="*/ 6416 h 95329"/>
                  <a:gd name="connsiteX3" fmla="*/ 6416 w 96756"/>
                  <a:gd name="connsiteY3" fmla="*/ 23516 h 95329"/>
                  <a:gd name="connsiteX4" fmla="*/ 0 w 96756"/>
                  <a:gd name="connsiteY4" fmla="*/ 47752 h 95329"/>
                  <a:gd name="connsiteX5" fmla="*/ 6416 w 96756"/>
                  <a:gd name="connsiteY5" fmla="*/ 71888 h 95329"/>
                  <a:gd name="connsiteX6" fmla="*/ 23789 w 96756"/>
                  <a:gd name="connsiteY6" fmla="*/ 89000 h 95329"/>
                  <a:gd name="connsiteX7" fmla="*/ 48471 w 96756"/>
                  <a:gd name="connsiteY7" fmla="*/ 95329 h 95329"/>
                  <a:gd name="connsiteX8" fmla="*/ 72968 w 96756"/>
                  <a:gd name="connsiteY8" fmla="*/ 89000 h 95329"/>
                  <a:gd name="connsiteX9" fmla="*/ 90341 w 96756"/>
                  <a:gd name="connsiteY9" fmla="*/ 71888 h 95329"/>
                  <a:gd name="connsiteX10" fmla="*/ 96757 w 96756"/>
                  <a:gd name="connsiteY10" fmla="*/ 47752 h 95329"/>
                  <a:gd name="connsiteX11" fmla="*/ 90341 w 96756"/>
                  <a:gd name="connsiteY11" fmla="*/ 23516 h 95329"/>
                  <a:gd name="connsiteX12" fmla="*/ 72968 w 96756"/>
                  <a:gd name="connsiteY12" fmla="*/ 6416 h 95329"/>
                  <a:gd name="connsiteX13" fmla="*/ 72608 w 96756"/>
                  <a:gd name="connsiteY13" fmla="*/ 62531 h 95329"/>
                  <a:gd name="connsiteX14" fmla="*/ 62544 w 96756"/>
                  <a:gd name="connsiteY14" fmla="*/ 73042 h 95329"/>
                  <a:gd name="connsiteX15" fmla="*/ 48285 w 96756"/>
                  <a:gd name="connsiteY15" fmla="*/ 76963 h 95329"/>
                  <a:gd name="connsiteX16" fmla="*/ 34300 w 96756"/>
                  <a:gd name="connsiteY16" fmla="*/ 73042 h 95329"/>
                  <a:gd name="connsiteX17" fmla="*/ 24236 w 96756"/>
                  <a:gd name="connsiteY17" fmla="*/ 62531 h 95329"/>
                  <a:gd name="connsiteX18" fmla="*/ 20500 w 96756"/>
                  <a:gd name="connsiteY18" fmla="*/ 47565 h 95329"/>
                  <a:gd name="connsiteX19" fmla="*/ 24236 w 96756"/>
                  <a:gd name="connsiteY19" fmla="*/ 32773 h 95329"/>
                  <a:gd name="connsiteX20" fmla="*/ 34300 w 96756"/>
                  <a:gd name="connsiteY20" fmla="*/ 22349 h 95329"/>
                  <a:gd name="connsiteX21" fmla="*/ 48471 w 96756"/>
                  <a:gd name="connsiteY21" fmla="*/ 18515 h 95329"/>
                  <a:gd name="connsiteX22" fmla="*/ 62643 w 96756"/>
                  <a:gd name="connsiteY22" fmla="*/ 22349 h 95329"/>
                  <a:gd name="connsiteX23" fmla="*/ 72620 w 96756"/>
                  <a:gd name="connsiteY23" fmla="*/ 32773 h 95329"/>
                  <a:gd name="connsiteX24" fmla="*/ 76269 w 96756"/>
                  <a:gd name="connsiteY24" fmla="*/ 47565 h 95329"/>
                  <a:gd name="connsiteX25" fmla="*/ 72608 w 96756"/>
                  <a:gd name="connsiteY25" fmla="*/ 62531 h 9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756" h="95329">
                    <a:moveTo>
                      <a:pt x="72968" y="6416"/>
                    </a:moveTo>
                    <a:cubicBezTo>
                      <a:pt x="65659" y="2134"/>
                      <a:pt x="57493" y="0"/>
                      <a:pt x="48471" y="0"/>
                    </a:cubicBezTo>
                    <a:cubicBezTo>
                      <a:pt x="39326" y="0"/>
                      <a:pt x="31098" y="2134"/>
                      <a:pt x="23789" y="6416"/>
                    </a:cubicBezTo>
                    <a:cubicBezTo>
                      <a:pt x="16480" y="10685"/>
                      <a:pt x="10697" y="16393"/>
                      <a:pt x="6416" y="23516"/>
                    </a:cubicBezTo>
                    <a:cubicBezTo>
                      <a:pt x="2134" y="30639"/>
                      <a:pt x="0" y="38717"/>
                      <a:pt x="0" y="47752"/>
                    </a:cubicBezTo>
                    <a:cubicBezTo>
                      <a:pt x="0" y="56661"/>
                      <a:pt x="2134" y="64715"/>
                      <a:pt x="6416" y="71888"/>
                    </a:cubicBezTo>
                    <a:cubicBezTo>
                      <a:pt x="10697" y="79073"/>
                      <a:pt x="16480" y="84781"/>
                      <a:pt x="23789" y="89000"/>
                    </a:cubicBezTo>
                    <a:cubicBezTo>
                      <a:pt x="31098" y="93220"/>
                      <a:pt x="39326" y="95329"/>
                      <a:pt x="48471" y="95329"/>
                    </a:cubicBezTo>
                    <a:cubicBezTo>
                      <a:pt x="57493" y="95329"/>
                      <a:pt x="65659" y="93220"/>
                      <a:pt x="72968" y="89000"/>
                    </a:cubicBezTo>
                    <a:cubicBezTo>
                      <a:pt x="80277" y="84781"/>
                      <a:pt x="86060" y="79085"/>
                      <a:pt x="90341" y="71888"/>
                    </a:cubicBezTo>
                    <a:cubicBezTo>
                      <a:pt x="94622" y="64703"/>
                      <a:pt x="96757" y="56661"/>
                      <a:pt x="96757" y="47752"/>
                    </a:cubicBezTo>
                    <a:cubicBezTo>
                      <a:pt x="96757" y="38730"/>
                      <a:pt x="94622" y="30639"/>
                      <a:pt x="90341" y="23516"/>
                    </a:cubicBezTo>
                    <a:cubicBezTo>
                      <a:pt x="86060" y="16393"/>
                      <a:pt x="80277" y="10685"/>
                      <a:pt x="72968" y="6416"/>
                    </a:cubicBezTo>
                    <a:close/>
                    <a:moveTo>
                      <a:pt x="72608" y="62531"/>
                    </a:moveTo>
                    <a:cubicBezTo>
                      <a:pt x="70176" y="66937"/>
                      <a:pt x="66813" y="70436"/>
                      <a:pt x="62544" y="73042"/>
                    </a:cubicBezTo>
                    <a:cubicBezTo>
                      <a:pt x="58263" y="75660"/>
                      <a:pt x="53510" y="76963"/>
                      <a:pt x="48285" y="76963"/>
                    </a:cubicBezTo>
                    <a:cubicBezTo>
                      <a:pt x="43173" y="76963"/>
                      <a:pt x="38507" y="75660"/>
                      <a:pt x="34300" y="73042"/>
                    </a:cubicBezTo>
                    <a:cubicBezTo>
                      <a:pt x="30081" y="70436"/>
                      <a:pt x="26730" y="66924"/>
                      <a:pt x="24236" y="62531"/>
                    </a:cubicBezTo>
                    <a:cubicBezTo>
                      <a:pt x="21741" y="58138"/>
                      <a:pt x="20500" y="53150"/>
                      <a:pt x="20500" y="47565"/>
                    </a:cubicBezTo>
                    <a:cubicBezTo>
                      <a:pt x="20500" y="42105"/>
                      <a:pt x="21741" y="37179"/>
                      <a:pt x="24236" y="32773"/>
                    </a:cubicBezTo>
                    <a:cubicBezTo>
                      <a:pt x="26730" y="28380"/>
                      <a:pt x="30081" y="24906"/>
                      <a:pt x="34300" y="22349"/>
                    </a:cubicBezTo>
                    <a:cubicBezTo>
                      <a:pt x="38519" y="19793"/>
                      <a:pt x="43235" y="18515"/>
                      <a:pt x="48471" y="18515"/>
                    </a:cubicBezTo>
                    <a:cubicBezTo>
                      <a:pt x="53696" y="18515"/>
                      <a:pt x="58424" y="19793"/>
                      <a:pt x="62643" y="22349"/>
                    </a:cubicBezTo>
                    <a:cubicBezTo>
                      <a:pt x="66862" y="24906"/>
                      <a:pt x="70188" y="28380"/>
                      <a:pt x="72620" y="32773"/>
                    </a:cubicBezTo>
                    <a:cubicBezTo>
                      <a:pt x="75053" y="37166"/>
                      <a:pt x="76269" y="42093"/>
                      <a:pt x="76269" y="47565"/>
                    </a:cubicBezTo>
                    <a:cubicBezTo>
                      <a:pt x="76269" y="53150"/>
                      <a:pt x="75040" y="58138"/>
                      <a:pt x="72608" y="62531"/>
                    </a:cubicBezTo>
                    <a:close/>
                  </a:path>
                </a:pathLst>
              </a:custGeom>
              <a:grpFill/>
              <a:ln w="1232" cap="flat">
                <a:noFill/>
                <a:prstDash val="solid"/>
                <a:miter/>
              </a:ln>
            </p:spPr>
            <p:txBody>
              <a:bodyPr rtlCol="0" anchor="ctr"/>
              <a:lstStyle/>
              <a:p>
                <a:endParaRPr lang="pl-PL"/>
              </a:p>
            </p:txBody>
          </p:sp>
          <p:sp>
            <p:nvSpPr>
              <p:cNvPr id="15" name="Dowolny kształt: kształt 14">
                <a:extLst>
                  <a:ext uri="{FF2B5EF4-FFF2-40B4-BE49-F238E27FC236}">
                    <a16:creationId xmlns:a16="http://schemas.microsoft.com/office/drawing/2014/main" id="{974644BB-A442-39A2-DBE6-922E7AE7B56D}"/>
                  </a:ext>
                </a:extLst>
              </p:cNvPr>
              <p:cNvSpPr/>
              <p:nvPr/>
            </p:nvSpPr>
            <p:spPr>
              <a:xfrm>
                <a:off x="8477408" y="1631998"/>
                <a:ext cx="83093" cy="91767"/>
              </a:xfrm>
              <a:custGeom>
                <a:avLst/>
                <a:gdLst>
                  <a:gd name="connsiteX0" fmla="*/ 62234 w 83093"/>
                  <a:gd name="connsiteY0" fmla="*/ 36645 h 91767"/>
                  <a:gd name="connsiteX1" fmla="*/ 20873 w 83093"/>
                  <a:gd name="connsiteY1" fmla="*/ 36645 h 91767"/>
                  <a:gd name="connsiteX2" fmla="*/ 20873 w 83093"/>
                  <a:gd name="connsiteY2" fmla="*/ 0 h 91767"/>
                  <a:gd name="connsiteX3" fmla="*/ 0 w 83093"/>
                  <a:gd name="connsiteY3" fmla="*/ 0 h 91767"/>
                  <a:gd name="connsiteX4" fmla="*/ 0 w 83093"/>
                  <a:gd name="connsiteY4" fmla="*/ 91768 h 91767"/>
                  <a:gd name="connsiteX5" fmla="*/ 20873 w 83093"/>
                  <a:gd name="connsiteY5" fmla="*/ 91768 h 91767"/>
                  <a:gd name="connsiteX6" fmla="*/ 20873 w 83093"/>
                  <a:gd name="connsiteY6" fmla="*/ 53398 h 91767"/>
                  <a:gd name="connsiteX7" fmla="*/ 62234 w 83093"/>
                  <a:gd name="connsiteY7" fmla="*/ 53398 h 91767"/>
                  <a:gd name="connsiteX8" fmla="*/ 62234 w 83093"/>
                  <a:gd name="connsiteY8" fmla="*/ 91768 h 91767"/>
                  <a:gd name="connsiteX9" fmla="*/ 83094 w 83093"/>
                  <a:gd name="connsiteY9" fmla="*/ 91768 h 91767"/>
                  <a:gd name="connsiteX10" fmla="*/ 83094 w 83093"/>
                  <a:gd name="connsiteY10" fmla="*/ 0 h 91767"/>
                  <a:gd name="connsiteX11" fmla="*/ 62234 w 83093"/>
                  <a:gd name="connsiteY11" fmla="*/ 0 h 91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93" h="91767">
                    <a:moveTo>
                      <a:pt x="62234" y="36645"/>
                    </a:moveTo>
                    <a:lnTo>
                      <a:pt x="20873" y="36645"/>
                    </a:lnTo>
                    <a:lnTo>
                      <a:pt x="20873" y="0"/>
                    </a:lnTo>
                    <a:lnTo>
                      <a:pt x="0" y="0"/>
                    </a:lnTo>
                    <a:lnTo>
                      <a:pt x="0" y="91768"/>
                    </a:lnTo>
                    <a:lnTo>
                      <a:pt x="20873" y="91768"/>
                    </a:lnTo>
                    <a:lnTo>
                      <a:pt x="20873" y="53398"/>
                    </a:lnTo>
                    <a:lnTo>
                      <a:pt x="62234" y="53398"/>
                    </a:lnTo>
                    <a:lnTo>
                      <a:pt x="62234" y="91768"/>
                    </a:lnTo>
                    <a:lnTo>
                      <a:pt x="83094" y="91768"/>
                    </a:lnTo>
                    <a:lnTo>
                      <a:pt x="83094" y="0"/>
                    </a:lnTo>
                    <a:lnTo>
                      <a:pt x="62234" y="0"/>
                    </a:lnTo>
                    <a:close/>
                  </a:path>
                </a:pathLst>
              </a:custGeom>
              <a:grpFill/>
              <a:ln w="1232" cap="flat">
                <a:noFill/>
                <a:prstDash val="solid"/>
                <a:miter/>
              </a:ln>
            </p:spPr>
            <p:txBody>
              <a:bodyPr rtlCol="0" anchor="ctr"/>
              <a:lstStyle/>
              <a:p>
                <a:endParaRPr lang="pl-PL"/>
              </a:p>
            </p:txBody>
          </p:sp>
        </p:grpSp>
      </p:grpSp>
    </p:spTree>
    <p:extLst>
      <p:ext uri="{BB962C8B-B14F-4D97-AF65-F5344CB8AC3E}">
        <p14:creationId xmlns:p14="http://schemas.microsoft.com/office/powerpoint/2010/main" val="39090607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_Slajd tytułowy">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endParaRPr lang="pl-PL" dirty="0"/>
          </a:p>
        </p:txBody>
      </p:sp>
      <p:sp>
        <p:nvSpPr>
          <p:cNvPr id="2" name="Symbol zastępczy tekstu 2">
            <a:extLst>
              <a:ext uri="{FF2B5EF4-FFF2-40B4-BE49-F238E27FC236}">
                <a16:creationId xmlns:a16="http://schemas.microsoft.com/office/drawing/2014/main" id="{B3949A4C-56CC-8D7D-3991-745478E4BBED}"/>
              </a:ext>
            </a:extLst>
          </p:cNvPr>
          <p:cNvSpPr>
            <a:spLocks noGrp="1"/>
          </p:cNvSpPr>
          <p:nvPr>
            <p:ph type="body" sz="quarter" idx="11" hasCustomPrompt="1"/>
          </p:nvPr>
        </p:nvSpPr>
        <p:spPr>
          <a:xfrm>
            <a:off x="623888" y="2104847"/>
            <a:ext cx="6510339" cy="598148"/>
          </a:xfrm>
          <a:prstGeom prst="rect">
            <a:avLst/>
          </a:prstGeom>
        </p:spPr>
        <p:txBody>
          <a:bodyPr lIns="0" tIns="0" rIns="0" bIns="0"/>
          <a:lstStyle>
            <a:lvl1pPr marL="0" indent="0">
              <a:lnSpc>
                <a:spcPct val="100000"/>
              </a:lnSpc>
              <a:spcBef>
                <a:spcPts val="0"/>
              </a:spcBef>
              <a:buNone/>
              <a:defRPr sz="40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Tytuł / podtytuł</a:t>
            </a:r>
          </a:p>
        </p:txBody>
      </p:sp>
    </p:spTree>
    <p:extLst>
      <p:ext uri="{BB962C8B-B14F-4D97-AF65-F5344CB8AC3E}">
        <p14:creationId xmlns:p14="http://schemas.microsoft.com/office/powerpoint/2010/main" val="305294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Zdjęcie">
    <p:spTree>
      <p:nvGrpSpPr>
        <p:cNvPr id="1" name=""/>
        <p:cNvGrpSpPr/>
        <p:nvPr/>
      </p:nvGrpSpPr>
      <p:grpSpPr>
        <a:xfrm>
          <a:off x="0" y="0"/>
          <a:ext cx="0" cy="0"/>
          <a:chOff x="0" y="0"/>
          <a:chExt cx="0" cy="0"/>
        </a:xfrm>
      </p:grpSpPr>
      <p:sp>
        <p:nvSpPr>
          <p:cNvPr id="3" name="Symbol zastępczy obrazu 9">
            <a:extLst>
              <a:ext uri="{FF2B5EF4-FFF2-40B4-BE49-F238E27FC236}">
                <a16:creationId xmlns:a16="http://schemas.microsoft.com/office/drawing/2014/main" id="{95466A52-B855-49BC-8635-7AC9AED26553}"/>
              </a:ext>
            </a:extLst>
          </p:cNvPr>
          <p:cNvSpPr>
            <a:spLocks noGrp="1"/>
          </p:cNvSpPr>
          <p:nvPr>
            <p:ph type="pic" sz="quarter" idx="16"/>
          </p:nvPr>
        </p:nvSpPr>
        <p:spPr>
          <a:xfrm>
            <a:off x="394098" y="395481"/>
            <a:ext cx="11393087" cy="6076368"/>
          </a:xfrm>
          <a:custGeom>
            <a:avLst/>
            <a:gdLst>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056982 w 5691185"/>
              <a:gd name="connsiteY8" fmla="*/ 5517833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17833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69135 w 5691185"/>
              <a:gd name="connsiteY9" fmla="*/ 583787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11392189"/>
              <a:gd name="connsiteY0" fmla="*/ 0 h 6057707"/>
              <a:gd name="connsiteX1" fmla="*/ 8666454 w 11392189"/>
              <a:gd name="connsiteY1" fmla="*/ 9331 h 6057707"/>
              <a:gd name="connsiteX2" fmla="*/ 9650704 w 11392189"/>
              <a:gd name="connsiteY2" fmla="*/ 9331 h 6057707"/>
              <a:gd name="connsiteX3" fmla="*/ 11173116 w 11392189"/>
              <a:gd name="connsiteY3" fmla="*/ 9331 h 6057707"/>
              <a:gd name="connsiteX4" fmla="*/ 11392189 w 11392189"/>
              <a:gd name="connsiteY4" fmla="*/ 9331 h 6057707"/>
              <a:gd name="connsiteX5" fmla="*/ 11392189 w 11392189"/>
              <a:gd name="connsiteY5" fmla="*/ 296669 h 6057707"/>
              <a:gd name="connsiteX6" fmla="*/ 11392189 w 11392189"/>
              <a:gd name="connsiteY6" fmla="*/ 3255769 h 6057707"/>
              <a:gd name="connsiteX7" fmla="*/ 11392189 w 11392189"/>
              <a:gd name="connsiteY7" fmla="*/ 5527164 h 6057707"/>
              <a:gd name="connsiteX8" fmla="*/ 11171932 w 11392189"/>
              <a:gd name="connsiteY8" fmla="*/ 5529181 h 6057707"/>
              <a:gd name="connsiteX9" fmla="*/ 11170139 w 11392189"/>
              <a:gd name="connsiteY9" fmla="*/ 5847204 h 6057707"/>
              <a:gd name="connsiteX10" fmla="*/ 11392189 w 11392189"/>
              <a:gd name="connsiteY10" fmla="*/ 5851014 h 6057707"/>
              <a:gd name="connsiteX11" fmla="*/ 11392189 w 11392189"/>
              <a:gd name="connsiteY11" fmla="*/ 6057707 h 6057707"/>
              <a:gd name="connsiteX12" fmla="*/ 11187381 w 11392189"/>
              <a:gd name="connsiteY12" fmla="*/ 6057707 h 6057707"/>
              <a:gd name="connsiteX13" fmla="*/ 11173116 w 11392189"/>
              <a:gd name="connsiteY13" fmla="*/ 6057707 h 6057707"/>
              <a:gd name="connsiteX14" fmla="*/ 10952608 w 11392189"/>
              <a:gd name="connsiteY14" fmla="*/ 6057707 h 6057707"/>
              <a:gd name="connsiteX15" fmla="*/ 10718265 w 11392189"/>
              <a:gd name="connsiteY15" fmla="*/ 6057707 h 6057707"/>
              <a:gd name="connsiteX16" fmla="*/ 9650704 w 11392189"/>
              <a:gd name="connsiteY16" fmla="*/ 6057707 h 6057707"/>
              <a:gd name="connsiteX17" fmla="*/ 8666455 w 11392189"/>
              <a:gd name="connsiteY17" fmla="*/ 6057707 h 6057707"/>
              <a:gd name="connsiteX18" fmla="*/ 8666454 w 11392189"/>
              <a:gd name="connsiteY18" fmla="*/ 6057707 h 6057707"/>
              <a:gd name="connsiteX19" fmla="*/ 7648389 w 11392189"/>
              <a:gd name="connsiteY19" fmla="*/ 6057707 h 6057707"/>
              <a:gd name="connsiteX20" fmla="*/ 6853116 w 11392189"/>
              <a:gd name="connsiteY20" fmla="*/ 6057707 h 6057707"/>
              <a:gd name="connsiteX21" fmla="*/ 6481368 w 11392189"/>
              <a:gd name="connsiteY21" fmla="*/ 6057707 h 6057707"/>
              <a:gd name="connsiteX22" fmla="*/ 5701004 w 11392189"/>
              <a:gd name="connsiteY22" fmla="*/ 6057707 h 6057707"/>
              <a:gd name="connsiteX23" fmla="*/ 0 w 11392189"/>
              <a:gd name="connsiteY23" fmla="*/ 0 h 6057707"/>
              <a:gd name="connsiteX0" fmla="*/ 9331 w 11401520"/>
              <a:gd name="connsiteY0" fmla="*/ 0 h 6076368"/>
              <a:gd name="connsiteX1" fmla="*/ 8675785 w 11401520"/>
              <a:gd name="connsiteY1" fmla="*/ 9331 h 6076368"/>
              <a:gd name="connsiteX2" fmla="*/ 9660035 w 11401520"/>
              <a:gd name="connsiteY2" fmla="*/ 9331 h 6076368"/>
              <a:gd name="connsiteX3" fmla="*/ 11182447 w 11401520"/>
              <a:gd name="connsiteY3" fmla="*/ 9331 h 6076368"/>
              <a:gd name="connsiteX4" fmla="*/ 11401520 w 11401520"/>
              <a:gd name="connsiteY4" fmla="*/ 9331 h 6076368"/>
              <a:gd name="connsiteX5" fmla="*/ 11401520 w 11401520"/>
              <a:gd name="connsiteY5" fmla="*/ 296669 h 6076368"/>
              <a:gd name="connsiteX6" fmla="*/ 11401520 w 11401520"/>
              <a:gd name="connsiteY6" fmla="*/ 3255769 h 6076368"/>
              <a:gd name="connsiteX7" fmla="*/ 11401520 w 11401520"/>
              <a:gd name="connsiteY7" fmla="*/ 5527164 h 6076368"/>
              <a:gd name="connsiteX8" fmla="*/ 11181263 w 11401520"/>
              <a:gd name="connsiteY8" fmla="*/ 5529181 h 6076368"/>
              <a:gd name="connsiteX9" fmla="*/ 11179470 w 11401520"/>
              <a:gd name="connsiteY9" fmla="*/ 5847204 h 6076368"/>
              <a:gd name="connsiteX10" fmla="*/ 11401520 w 11401520"/>
              <a:gd name="connsiteY10" fmla="*/ 5851014 h 6076368"/>
              <a:gd name="connsiteX11" fmla="*/ 11401520 w 11401520"/>
              <a:gd name="connsiteY11" fmla="*/ 6057707 h 6076368"/>
              <a:gd name="connsiteX12" fmla="*/ 11196712 w 11401520"/>
              <a:gd name="connsiteY12" fmla="*/ 6057707 h 6076368"/>
              <a:gd name="connsiteX13" fmla="*/ 11182447 w 11401520"/>
              <a:gd name="connsiteY13" fmla="*/ 6057707 h 6076368"/>
              <a:gd name="connsiteX14" fmla="*/ 10961939 w 11401520"/>
              <a:gd name="connsiteY14" fmla="*/ 6057707 h 6076368"/>
              <a:gd name="connsiteX15" fmla="*/ 10727596 w 11401520"/>
              <a:gd name="connsiteY15" fmla="*/ 6057707 h 6076368"/>
              <a:gd name="connsiteX16" fmla="*/ 9660035 w 11401520"/>
              <a:gd name="connsiteY16" fmla="*/ 6057707 h 6076368"/>
              <a:gd name="connsiteX17" fmla="*/ 8675786 w 11401520"/>
              <a:gd name="connsiteY17" fmla="*/ 6057707 h 6076368"/>
              <a:gd name="connsiteX18" fmla="*/ 8675785 w 11401520"/>
              <a:gd name="connsiteY18" fmla="*/ 6057707 h 6076368"/>
              <a:gd name="connsiteX19" fmla="*/ 7657720 w 11401520"/>
              <a:gd name="connsiteY19" fmla="*/ 6057707 h 6076368"/>
              <a:gd name="connsiteX20" fmla="*/ 6862447 w 11401520"/>
              <a:gd name="connsiteY20" fmla="*/ 6057707 h 6076368"/>
              <a:gd name="connsiteX21" fmla="*/ 6490699 w 11401520"/>
              <a:gd name="connsiteY21" fmla="*/ 6057707 h 6076368"/>
              <a:gd name="connsiteX22" fmla="*/ 0 w 11401520"/>
              <a:gd name="connsiteY22" fmla="*/ 6076368 h 6076368"/>
              <a:gd name="connsiteX23" fmla="*/ 9331 w 11401520"/>
              <a:gd name="connsiteY23" fmla="*/ 0 h 6076368"/>
              <a:gd name="connsiteX0" fmla="*/ 898 w 11393087"/>
              <a:gd name="connsiteY0" fmla="*/ 0 h 6076368"/>
              <a:gd name="connsiteX1" fmla="*/ 8667352 w 11393087"/>
              <a:gd name="connsiteY1" fmla="*/ 9331 h 6076368"/>
              <a:gd name="connsiteX2" fmla="*/ 9651602 w 11393087"/>
              <a:gd name="connsiteY2" fmla="*/ 9331 h 6076368"/>
              <a:gd name="connsiteX3" fmla="*/ 11174014 w 11393087"/>
              <a:gd name="connsiteY3" fmla="*/ 9331 h 6076368"/>
              <a:gd name="connsiteX4" fmla="*/ 11393087 w 11393087"/>
              <a:gd name="connsiteY4" fmla="*/ 9331 h 6076368"/>
              <a:gd name="connsiteX5" fmla="*/ 11393087 w 11393087"/>
              <a:gd name="connsiteY5" fmla="*/ 296669 h 6076368"/>
              <a:gd name="connsiteX6" fmla="*/ 11393087 w 11393087"/>
              <a:gd name="connsiteY6" fmla="*/ 3255769 h 6076368"/>
              <a:gd name="connsiteX7" fmla="*/ 11393087 w 11393087"/>
              <a:gd name="connsiteY7" fmla="*/ 5527164 h 6076368"/>
              <a:gd name="connsiteX8" fmla="*/ 11172830 w 11393087"/>
              <a:gd name="connsiteY8" fmla="*/ 5529181 h 6076368"/>
              <a:gd name="connsiteX9" fmla="*/ 11171037 w 11393087"/>
              <a:gd name="connsiteY9" fmla="*/ 5847204 h 6076368"/>
              <a:gd name="connsiteX10" fmla="*/ 11393087 w 11393087"/>
              <a:gd name="connsiteY10" fmla="*/ 5851014 h 6076368"/>
              <a:gd name="connsiteX11" fmla="*/ 11393087 w 11393087"/>
              <a:gd name="connsiteY11" fmla="*/ 6057707 h 6076368"/>
              <a:gd name="connsiteX12" fmla="*/ 11188279 w 11393087"/>
              <a:gd name="connsiteY12" fmla="*/ 6057707 h 6076368"/>
              <a:gd name="connsiteX13" fmla="*/ 11174014 w 11393087"/>
              <a:gd name="connsiteY13" fmla="*/ 6057707 h 6076368"/>
              <a:gd name="connsiteX14" fmla="*/ 10953506 w 11393087"/>
              <a:gd name="connsiteY14" fmla="*/ 6057707 h 6076368"/>
              <a:gd name="connsiteX15" fmla="*/ 10719163 w 11393087"/>
              <a:gd name="connsiteY15" fmla="*/ 6057707 h 6076368"/>
              <a:gd name="connsiteX16" fmla="*/ 9651602 w 11393087"/>
              <a:gd name="connsiteY16" fmla="*/ 6057707 h 6076368"/>
              <a:gd name="connsiteX17" fmla="*/ 8667353 w 11393087"/>
              <a:gd name="connsiteY17" fmla="*/ 6057707 h 6076368"/>
              <a:gd name="connsiteX18" fmla="*/ 8667352 w 11393087"/>
              <a:gd name="connsiteY18" fmla="*/ 6057707 h 6076368"/>
              <a:gd name="connsiteX19" fmla="*/ 7649287 w 11393087"/>
              <a:gd name="connsiteY19" fmla="*/ 6057707 h 6076368"/>
              <a:gd name="connsiteX20" fmla="*/ 6854014 w 11393087"/>
              <a:gd name="connsiteY20" fmla="*/ 6057707 h 6076368"/>
              <a:gd name="connsiteX21" fmla="*/ 6482266 w 11393087"/>
              <a:gd name="connsiteY21" fmla="*/ 6057707 h 6076368"/>
              <a:gd name="connsiteX22" fmla="*/ 898 w 11393087"/>
              <a:gd name="connsiteY22" fmla="*/ 6076368 h 6076368"/>
              <a:gd name="connsiteX23" fmla="*/ 898 w 11393087"/>
              <a:gd name="connsiteY23" fmla="*/ 0 h 607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393087" h="6076368">
                <a:moveTo>
                  <a:pt x="898" y="0"/>
                </a:moveTo>
                <a:lnTo>
                  <a:pt x="8667352" y="9331"/>
                </a:lnTo>
                <a:lnTo>
                  <a:pt x="9651602" y="9331"/>
                </a:lnTo>
                <a:lnTo>
                  <a:pt x="11174014" y="9331"/>
                </a:lnTo>
                <a:lnTo>
                  <a:pt x="11393087" y="9331"/>
                </a:lnTo>
                <a:lnTo>
                  <a:pt x="11393087" y="296669"/>
                </a:lnTo>
                <a:lnTo>
                  <a:pt x="11393087" y="3255769"/>
                </a:lnTo>
                <a:lnTo>
                  <a:pt x="11393087" y="5527164"/>
                </a:lnTo>
                <a:lnTo>
                  <a:pt x="11172830" y="5529181"/>
                </a:lnTo>
                <a:cubicBezTo>
                  <a:pt x="11175071" y="5726778"/>
                  <a:pt x="11168796" y="5710119"/>
                  <a:pt x="11171037" y="5847204"/>
                </a:cubicBezTo>
                <a:lnTo>
                  <a:pt x="11393087" y="5851014"/>
                </a:lnTo>
                <a:lnTo>
                  <a:pt x="11393087" y="6057707"/>
                </a:lnTo>
                <a:lnTo>
                  <a:pt x="11188279" y="6057707"/>
                </a:lnTo>
                <a:lnTo>
                  <a:pt x="11174014" y="6057707"/>
                </a:lnTo>
                <a:lnTo>
                  <a:pt x="10953506" y="6057707"/>
                </a:lnTo>
                <a:lnTo>
                  <a:pt x="10719163" y="6057707"/>
                </a:lnTo>
                <a:lnTo>
                  <a:pt x="9651602" y="6057707"/>
                </a:lnTo>
                <a:lnTo>
                  <a:pt x="8667353" y="6057707"/>
                </a:lnTo>
                <a:lnTo>
                  <a:pt x="8667352" y="6057707"/>
                </a:lnTo>
                <a:lnTo>
                  <a:pt x="7649287" y="6057707"/>
                </a:lnTo>
                <a:lnTo>
                  <a:pt x="6854014" y="6057707"/>
                </a:lnTo>
                <a:lnTo>
                  <a:pt x="6482266" y="6057707"/>
                </a:lnTo>
                <a:lnTo>
                  <a:pt x="898" y="6076368"/>
                </a:lnTo>
                <a:cubicBezTo>
                  <a:pt x="4008" y="4050912"/>
                  <a:pt x="-2212" y="2025456"/>
                  <a:pt x="898" y="0"/>
                </a:cubicBezTo>
                <a:close/>
              </a:path>
            </a:pathLst>
          </a:custGeom>
          <a:solidFill>
            <a:schemeClr val="bg1">
              <a:lumMod val="95000"/>
            </a:schemeClr>
          </a:solidFill>
        </p:spPr>
        <p:txBody>
          <a:bodyPr wrap="square">
            <a:noAutofit/>
          </a:bodyPr>
          <a:lstStyle>
            <a:lvl1pPr>
              <a:defRPr lang="en-US" sz="900"/>
            </a:lvl1pPr>
          </a:lstStyle>
          <a:p>
            <a:pPr marL="0" lvl="0" indent="0">
              <a:buNone/>
            </a:pPr>
            <a:r>
              <a:rPr lang="pl-PL"/>
              <a:t>Kliknij ikonę, aby dodać obraz</a:t>
            </a:r>
            <a:endParaRPr lang="en-US"/>
          </a:p>
        </p:txBody>
      </p:sp>
    </p:spTree>
    <p:extLst>
      <p:ext uri="{BB962C8B-B14F-4D97-AF65-F5344CB8AC3E}">
        <p14:creationId xmlns:p14="http://schemas.microsoft.com/office/powerpoint/2010/main" val="13201965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5753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_Przeładka">
    <p:spTree>
      <p:nvGrpSpPr>
        <p:cNvPr id="1" name=""/>
        <p:cNvGrpSpPr/>
        <p:nvPr/>
      </p:nvGrpSpPr>
      <p:grpSpPr>
        <a:xfrm>
          <a:off x="0" y="0"/>
          <a:ext cx="0" cy="0"/>
          <a:chOff x="0" y="0"/>
          <a:chExt cx="0" cy="0"/>
        </a:xfrm>
      </p:grpSpPr>
      <p:sp>
        <p:nvSpPr>
          <p:cNvPr id="2" name="Dowolny kształt: kształt 1">
            <a:extLst>
              <a:ext uri="{FF2B5EF4-FFF2-40B4-BE49-F238E27FC236}">
                <a16:creationId xmlns:a16="http://schemas.microsoft.com/office/drawing/2014/main" id="{ED99777F-0562-54E1-2F32-D8FD3FCF99AC}"/>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17A2C5D-30C8-4A3C-928F-C85D96792C1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ymbol zastępczy obrazu 6">
            <a:extLst>
              <a:ext uri="{FF2B5EF4-FFF2-40B4-BE49-F238E27FC236}">
                <a16:creationId xmlns:a16="http://schemas.microsoft.com/office/drawing/2014/main" id="{84C4AE5E-73BB-60FF-224F-224C801D3884}"/>
              </a:ext>
            </a:extLst>
          </p:cNvPr>
          <p:cNvSpPr>
            <a:spLocks noGrp="1"/>
          </p:cNvSpPr>
          <p:nvPr>
            <p:ph type="pic" sz="quarter" idx="13"/>
          </p:nvPr>
        </p:nvSpPr>
        <p:spPr>
          <a:xfrm>
            <a:off x="6096000" y="692149"/>
            <a:ext cx="5472113" cy="5076826"/>
          </a:xfrm>
          <a:custGeom>
            <a:avLst/>
            <a:gdLst>
              <a:gd name="connsiteX0" fmla="*/ 2844113 w 5472113"/>
              <a:gd name="connsiteY0" fmla="*/ 972826 h 5076826"/>
              <a:gd name="connsiteX1" fmla="*/ 5472113 w 5472113"/>
              <a:gd name="connsiteY1" fmla="*/ 972826 h 5076826"/>
              <a:gd name="connsiteX2" fmla="*/ 5472113 w 5472113"/>
              <a:gd name="connsiteY2" fmla="*/ 5076826 h 5076826"/>
              <a:gd name="connsiteX3" fmla="*/ 2844113 w 5472113"/>
              <a:gd name="connsiteY3" fmla="*/ 5076826 h 5076826"/>
              <a:gd name="connsiteX4" fmla="*/ 0 w 5472113"/>
              <a:gd name="connsiteY4" fmla="*/ 0 h 5076826"/>
              <a:gd name="connsiteX5" fmla="*/ 2628000 w 5472113"/>
              <a:gd name="connsiteY5" fmla="*/ 0 h 5076826"/>
              <a:gd name="connsiteX6" fmla="*/ 2628000 w 5472113"/>
              <a:gd name="connsiteY6" fmla="*/ 4104000 h 5076826"/>
              <a:gd name="connsiteX7" fmla="*/ 0 w 5472113"/>
              <a:gd name="connsiteY7" fmla="*/ 4104000 h 50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2113" h="5076826">
                <a:moveTo>
                  <a:pt x="2844113" y="972826"/>
                </a:moveTo>
                <a:lnTo>
                  <a:pt x="5472113" y="972826"/>
                </a:lnTo>
                <a:lnTo>
                  <a:pt x="5472113" y="5076826"/>
                </a:lnTo>
                <a:lnTo>
                  <a:pt x="2844113" y="5076826"/>
                </a:lnTo>
                <a:close/>
                <a:moveTo>
                  <a:pt x="0" y="0"/>
                </a:moveTo>
                <a:lnTo>
                  <a:pt x="2628000" y="0"/>
                </a:lnTo>
                <a:lnTo>
                  <a:pt x="2628000" y="4104000"/>
                </a:lnTo>
                <a:lnTo>
                  <a:pt x="0" y="410400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9" name="Symbol zastępczy tekstu 2">
            <a:extLst>
              <a:ext uri="{FF2B5EF4-FFF2-40B4-BE49-F238E27FC236}">
                <a16:creationId xmlns:a16="http://schemas.microsoft.com/office/drawing/2014/main" id="{D8AC47B5-75BA-CA51-F024-E7E9C80D4E15}"/>
              </a:ext>
            </a:extLst>
          </p:cNvPr>
          <p:cNvSpPr>
            <a:spLocks noGrp="1"/>
          </p:cNvSpPr>
          <p:nvPr>
            <p:ph type="body" sz="quarter" idx="14" hasCustomPrompt="1"/>
          </p:nvPr>
        </p:nvSpPr>
        <p:spPr>
          <a:xfrm>
            <a:off x="623886" y="2805271"/>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37375181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Przeładka">
    <p:spTree>
      <p:nvGrpSpPr>
        <p:cNvPr id="1" name=""/>
        <p:cNvGrpSpPr/>
        <p:nvPr/>
      </p:nvGrpSpPr>
      <p:grpSpPr>
        <a:xfrm>
          <a:off x="0" y="0"/>
          <a:ext cx="0" cy="0"/>
          <a:chOff x="0" y="0"/>
          <a:chExt cx="0" cy="0"/>
        </a:xfrm>
      </p:grpSpPr>
      <p:sp>
        <p:nvSpPr>
          <p:cNvPr id="3" name="Dowolny kształt: kształt 2">
            <a:extLst>
              <a:ext uri="{FF2B5EF4-FFF2-40B4-BE49-F238E27FC236}">
                <a16:creationId xmlns:a16="http://schemas.microsoft.com/office/drawing/2014/main" id="{7C4B0DFD-9BE5-8D62-6EA7-D3683292EFCD}"/>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Dowolny kształt: kształt 1">
            <a:extLst>
              <a:ext uri="{FF2B5EF4-FFF2-40B4-BE49-F238E27FC236}">
                <a16:creationId xmlns:a16="http://schemas.microsoft.com/office/drawing/2014/main" id="{ED99777F-0562-54E1-2F32-D8FD3FCF99AC}"/>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17A2C5D-30C8-4A3C-928F-C85D96792C1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ymbol zastępczy obrazu 6">
            <a:extLst>
              <a:ext uri="{FF2B5EF4-FFF2-40B4-BE49-F238E27FC236}">
                <a16:creationId xmlns:a16="http://schemas.microsoft.com/office/drawing/2014/main" id="{84C4AE5E-73BB-60FF-224F-224C801D3884}"/>
              </a:ext>
            </a:extLst>
          </p:cNvPr>
          <p:cNvSpPr>
            <a:spLocks noGrp="1"/>
          </p:cNvSpPr>
          <p:nvPr>
            <p:ph type="pic" sz="quarter" idx="13"/>
          </p:nvPr>
        </p:nvSpPr>
        <p:spPr>
          <a:xfrm>
            <a:off x="6096000" y="692149"/>
            <a:ext cx="5472113" cy="5076826"/>
          </a:xfrm>
          <a:custGeom>
            <a:avLst/>
            <a:gdLst>
              <a:gd name="connsiteX0" fmla="*/ 2844113 w 5472113"/>
              <a:gd name="connsiteY0" fmla="*/ 972826 h 5076826"/>
              <a:gd name="connsiteX1" fmla="*/ 5472113 w 5472113"/>
              <a:gd name="connsiteY1" fmla="*/ 972826 h 5076826"/>
              <a:gd name="connsiteX2" fmla="*/ 5472113 w 5472113"/>
              <a:gd name="connsiteY2" fmla="*/ 5076826 h 5076826"/>
              <a:gd name="connsiteX3" fmla="*/ 2844113 w 5472113"/>
              <a:gd name="connsiteY3" fmla="*/ 5076826 h 5076826"/>
              <a:gd name="connsiteX4" fmla="*/ 0 w 5472113"/>
              <a:gd name="connsiteY4" fmla="*/ 0 h 5076826"/>
              <a:gd name="connsiteX5" fmla="*/ 2628000 w 5472113"/>
              <a:gd name="connsiteY5" fmla="*/ 0 h 5076826"/>
              <a:gd name="connsiteX6" fmla="*/ 2628000 w 5472113"/>
              <a:gd name="connsiteY6" fmla="*/ 4104000 h 5076826"/>
              <a:gd name="connsiteX7" fmla="*/ 0 w 5472113"/>
              <a:gd name="connsiteY7" fmla="*/ 4104000 h 50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2113" h="5076826">
                <a:moveTo>
                  <a:pt x="2844113" y="972826"/>
                </a:moveTo>
                <a:lnTo>
                  <a:pt x="5472113" y="972826"/>
                </a:lnTo>
                <a:lnTo>
                  <a:pt x="5472113" y="5076826"/>
                </a:lnTo>
                <a:lnTo>
                  <a:pt x="2844113" y="5076826"/>
                </a:lnTo>
                <a:close/>
                <a:moveTo>
                  <a:pt x="0" y="0"/>
                </a:moveTo>
                <a:lnTo>
                  <a:pt x="2628000" y="0"/>
                </a:lnTo>
                <a:lnTo>
                  <a:pt x="2628000" y="4104000"/>
                </a:lnTo>
                <a:lnTo>
                  <a:pt x="0" y="410400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9" name="Symbol zastępczy tekstu 2">
            <a:extLst>
              <a:ext uri="{FF2B5EF4-FFF2-40B4-BE49-F238E27FC236}">
                <a16:creationId xmlns:a16="http://schemas.microsoft.com/office/drawing/2014/main" id="{D8AC47B5-75BA-CA51-F024-E7E9C80D4E15}"/>
              </a:ext>
            </a:extLst>
          </p:cNvPr>
          <p:cNvSpPr>
            <a:spLocks noGrp="1"/>
          </p:cNvSpPr>
          <p:nvPr>
            <p:ph type="body" sz="quarter" idx="14" hasCustomPrompt="1"/>
          </p:nvPr>
        </p:nvSpPr>
        <p:spPr>
          <a:xfrm>
            <a:off x="623886" y="2805271"/>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4" name="Dowolny kształt: kształt 3">
            <a:extLst>
              <a:ext uri="{FF2B5EF4-FFF2-40B4-BE49-F238E27FC236}">
                <a16:creationId xmlns:a16="http://schemas.microsoft.com/office/drawing/2014/main" id="{79CC7737-0C44-4FA2-65D3-30A523F6BDD6}"/>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740183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Przeładka">
    <p:spTree>
      <p:nvGrpSpPr>
        <p:cNvPr id="1" name=""/>
        <p:cNvGrpSpPr/>
        <p:nvPr/>
      </p:nvGrpSpPr>
      <p:grpSpPr>
        <a:xfrm>
          <a:off x="0" y="0"/>
          <a:ext cx="0" cy="0"/>
          <a:chOff x="0" y="0"/>
          <a:chExt cx="0" cy="0"/>
        </a:xfrm>
      </p:grpSpPr>
      <p:sp>
        <p:nvSpPr>
          <p:cNvPr id="3" name="Dowolny kształt: kształt 2">
            <a:extLst>
              <a:ext uri="{FF2B5EF4-FFF2-40B4-BE49-F238E27FC236}">
                <a16:creationId xmlns:a16="http://schemas.microsoft.com/office/drawing/2014/main" id="{87AAD9D8-CEAE-9D22-2901-65F08A6B8AB1}"/>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Dowolny kształt: kształt 1">
            <a:extLst>
              <a:ext uri="{FF2B5EF4-FFF2-40B4-BE49-F238E27FC236}">
                <a16:creationId xmlns:a16="http://schemas.microsoft.com/office/drawing/2014/main" id="{B09EFAB7-E9EC-9E0A-1600-66BE27086BA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17A2C5D-30C8-4A3C-928F-C85D96792C18}"/>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ymbol zastępczy obrazu 6">
            <a:extLst>
              <a:ext uri="{FF2B5EF4-FFF2-40B4-BE49-F238E27FC236}">
                <a16:creationId xmlns:a16="http://schemas.microsoft.com/office/drawing/2014/main" id="{84C4AE5E-73BB-60FF-224F-224C801D3884}"/>
              </a:ext>
            </a:extLst>
          </p:cNvPr>
          <p:cNvSpPr>
            <a:spLocks noGrp="1"/>
          </p:cNvSpPr>
          <p:nvPr>
            <p:ph type="pic" sz="quarter" idx="13"/>
          </p:nvPr>
        </p:nvSpPr>
        <p:spPr>
          <a:xfrm>
            <a:off x="6096000" y="692149"/>
            <a:ext cx="5472113" cy="5076826"/>
          </a:xfrm>
          <a:custGeom>
            <a:avLst/>
            <a:gdLst>
              <a:gd name="connsiteX0" fmla="*/ 2844113 w 5472113"/>
              <a:gd name="connsiteY0" fmla="*/ 972826 h 5076826"/>
              <a:gd name="connsiteX1" fmla="*/ 5472113 w 5472113"/>
              <a:gd name="connsiteY1" fmla="*/ 972826 h 5076826"/>
              <a:gd name="connsiteX2" fmla="*/ 5472113 w 5472113"/>
              <a:gd name="connsiteY2" fmla="*/ 5076826 h 5076826"/>
              <a:gd name="connsiteX3" fmla="*/ 2844113 w 5472113"/>
              <a:gd name="connsiteY3" fmla="*/ 5076826 h 5076826"/>
              <a:gd name="connsiteX4" fmla="*/ 0 w 5472113"/>
              <a:gd name="connsiteY4" fmla="*/ 0 h 5076826"/>
              <a:gd name="connsiteX5" fmla="*/ 2628000 w 5472113"/>
              <a:gd name="connsiteY5" fmla="*/ 0 h 5076826"/>
              <a:gd name="connsiteX6" fmla="*/ 2628000 w 5472113"/>
              <a:gd name="connsiteY6" fmla="*/ 4104000 h 5076826"/>
              <a:gd name="connsiteX7" fmla="*/ 0 w 5472113"/>
              <a:gd name="connsiteY7" fmla="*/ 4104000 h 50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2113" h="5076826">
                <a:moveTo>
                  <a:pt x="2844113" y="972826"/>
                </a:moveTo>
                <a:lnTo>
                  <a:pt x="5472113" y="972826"/>
                </a:lnTo>
                <a:lnTo>
                  <a:pt x="5472113" y="5076826"/>
                </a:lnTo>
                <a:lnTo>
                  <a:pt x="2844113" y="5076826"/>
                </a:lnTo>
                <a:close/>
                <a:moveTo>
                  <a:pt x="0" y="0"/>
                </a:moveTo>
                <a:lnTo>
                  <a:pt x="2628000" y="0"/>
                </a:lnTo>
                <a:lnTo>
                  <a:pt x="2628000" y="4104000"/>
                </a:lnTo>
                <a:lnTo>
                  <a:pt x="0" y="410400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9" name="Symbol zastępczy tekstu 2">
            <a:extLst>
              <a:ext uri="{FF2B5EF4-FFF2-40B4-BE49-F238E27FC236}">
                <a16:creationId xmlns:a16="http://schemas.microsoft.com/office/drawing/2014/main" id="{D8AC47B5-75BA-CA51-F024-E7E9C80D4E15}"/>
              </a:ext>
            </a:extLst>
          </p:cNvPr>
          <p:cNvSpPr>
            <a:spLocks noGrp="1"/>
          </p:cNvSpPr>
          <p:nvPr>
            <p:ph type="body" sz="quarter" idx="14" hasCustomPrompt="1"/>
          </p:nvPr>
        </p:nvSpPr>
        <p:spPr>
          <a:xfrm>
            <a:off x="623886"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4" name="Dowolny kształt: kształt 3">
            <a:extLst>
              <a:ext uri="{FF2B5EF4-FFF2-40B4-BE49-F238E27FC236}">
                <a16:creationId xmlns:a16="http://schemas.microsoft.com/office/drawing/2014/main" id="{12FD677B-816F-B727-B4E8-9B0097C00D7D}"/>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6243320 h 6453188"/>
              <a:gd name="connsiteX4" fmla="*/ 12192000 w 12192000"/>
              <a:gd name="connsiteY4" fmla="*/ 6246495 h 6453188"/>
              <a:gd name="connsiteX5" fmla="*/ 12192000 w 12192000"/>
              <a:gd name="connsiteY5" fmla="*/ 6453188 h 6453188"/>
              <a:gd name="connsiteX6" fmla="*/ 0 w 12192000"/>
              <a:gd name="connsiteY6" fmla="*/ 6453188 h 6453188"/>
              <a:gd name="connsiteX7" fmla="*/ 0 w 12192000"/>
              <a:gd name="connsiteY7"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2192000 w 12192000"/>
              <a:gd name="connsiteY3" fmla="*/ 6246495 h 6453188"/>
              <a:gd name="connsiteX4" fmla="*/ 12192000 w 12192000"/>
              <a:gd name="connsiteY4" fmla="*/ 6453188 h 6453188"/>
              <a:gd name="connsiteX5" fmla="*/ 0 w 12192000"/>
              <a:gd name="connsiteY5" fmla="*/ 6453188 h 6453188"/>
              <a:gd name="connsiteX6" fmla="*/ 0 w 12192000"/>
              <a:gd name="connsiteY6"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53188">
                <a:moveTo>
                  <a:pt x="0" y="0"/>
                </a:moveTo>
                <a:lnTo>
                  <a:pt x="12192000" y="0"/>
                </a:lnTo>
                <a:lnTo>
                  <a:pt x="12192000" y="5922645"/>
                </a:lnTo>
                <a:lnTo>
                  <a:pt x="12192000" y="6246495"/>
                </a:lnTo>
                <a:lnTo>
                  <a:pt x="12192000" y="6453188"/>
                </a:lnTo>
                <a:lnTo>
                  <a:pt x="0" y="64531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39097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_Prze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A4028192-1322-98D3-5D49-8C22FA34E9E1}"/>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
        <p:nvSpPr>
          <p:cNvPr id="5" name="Dowolny kształt: kształt 4">
            <a:extLst>
              <a:ext uri="{FF2B5EF4-FFF2-40B4-BE49-F238E27FC236}">
                <a16:creationId xmlns:a16="http://schemas.microsoft.com/office/drawing/2014/main" id="{4FB53DAD-4D67-B50B-6C33-E36735C3DFFC}"/>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
        <p:nvSpPr>
          <p:cNvPr id="4" name="Dowolny kształt: kształt 3">
            <a:extLst>
              <a:ext uri="{FF2B5EF4-FFF2-40B4-BE49-F238E27FC236}">
                <a16:creationId xmlns:a16="http://schemas.microsoft.com/office/drawing/2014/main" id="{9196B1FE-F1CA-257F-136E-496709F02073}"/>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623888" y="2795747"/>
            <a:ext cx="4320831" cy="628491"/>
          </a:xfrm>
          <a:prstGeom prst="rect">
            <a:avLst/>
          </a:prstGeom>
        </p:spPr>
        <p:txBody>
          <a:bodyPr lIns="0" tIns="0" rIns="0" bIns="0"/>
          <a:lstStyle>
            <a:lvl1pPr marL="0" indent="0">
              <a:lnSpc>
                <a:spcPct val="100000"/>
              </a:lnSpc>
              <a:spcBef>
                <a:spcPts val="0"/>
              </a:spcBef>
              <a:buNone/>
              <a:defRPr lang="pl-PL" sz="4000" b="0" kern="1200" dirty="0">
                <a:solidFill>
                  <a:sysClr val="windowText" lastClr="000000"/>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096000" y="1570399"/>
            <a:ext cx="5472113" cy="371720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Dowolny kształt: kształt 6">
            <a:extLst>
              <a:ext uri="{FF2B5EF4-FFF2-40B4-BE49-F238E27FC236}">
                <a16:creationId xmlns:a16="http://schemas.microsoft.com/office/drawing/2014/main" id="{5369E499-78C4-1E91-48DE-1B9EDFB83BF1}"/>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solidFill>
                  <a:schemeClr val="tx1"/>
                </a:solidFill>
              </a:ln>
            </a:endParaRPr>
          </a:p>
        </p:txBody>
      </p:sp>
    </p:spTree>
    <p:extLst>
      <p:ext uri="{BB962C8B-B14F-4D97-AF65-F5344CB8AC3E}">
        <p14:creationId xmlns:p14="http://schemas.microsoft.com/office/powerpoint/2010/main" val="499065681"/>
      </p:ext>
    </p:extLst>
  </p:cSld>
  <p:clrMapOvr>
    <a:masterClrMapping/>
  </p:clrMapOvr>
  <p:extLst>
    <p:ext uri="{DCECCB84-F9BA-43D5-87BE-67443E8EF086}">
      <p15:sldGuideLst xmlns:p15="http://schemas.microsoft.com/office/powerpoint/2012/main">
        <p15:guide id="1" orient="horz" pos="3725">
          <p15:clr>
            <a:srgbClr val="FBAE40"/>
          </p15:clr>
        </p15:guide>
        <p15:guide id="2" orient="horz" pos="3929">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4_Przek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0EDDEDD1-09EE-4FC7-119B-7BED9E23836F}"/>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295222F6-04B8-0A71-A739-BBC309382312}"/>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1ECE72CA-52EF-4455-8723-F57AA745460F}"/>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48525" y="2795749"/>
            <a:ext cx="4320831" cy="62848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3888" y="692151"/>
            <a:ext cx="5472113" cy="5076824"/>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Dowolny kształt: kształt 6">
            <a:extLst>
              <a:ext uri="{FF2B5EF4-FFF2-40B4-BE49-F238E27FC236}">
                <a16:creationId xmlns:a16="http://schemas.microsoft.com/office/drawing/2014/main" id="{5162D8CB-A447-7106-5BBA-9C48166A59A8}"/>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804722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405E50C8-2240-7512-6F52-A142AC18F5BB}"/>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Dowolny kształt: kształt 2">
            <a:extLst>
              <a:ext uri="{FF2B5EF4-FFF2-40B4-BE49-F238E27FC236}">
                <a16:creationId xmlns:a16="http://schemas.microsoft.com/office/drawing/2014/main" id="{84A38715-90E1-A029-EC7F-966E91899A49}"/>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Dowolny kształt: kształt 10">
            <a:extLst>
              <a:ext uri="{FF2B5EF4-FFF2-40B4-BE49-F238E27FC236}">
                <a16:creationId xmlns:a16="http://schemas.microsoft.com/office/drawing/2014/main" id="{25A46F2C-EB16-4F4D-93EC-62036C420258}"/>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3418114" y="692150"/>
            <a:ext cx="2674550" cy="5068888"/>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9" name="Symbol zastępczy obrazu 3">
            <a:extLst>
              <a:ext uri="{FF2B5EF4-FFF2-40B4-BE49-F238E27FC236}">
                <a16:creationId xmlns:a16="http://schemas.microsoft.com/office/drawing/2014/main" id="{09261987-14E2-913E-68D7-0AB2E1011E25}"/>
              </a:ext>
            </a:extLst>
          </p:cNvPr>
          <p:cNvSpPr>
            <a:spLocks noGrp="1"/>
          </p:cNvSpPr>
          <p:nvPr>
            <p:ph type="pic" sz="quarter" idx="15"/>
          </p:nvPr>
        </p:nvSpPr>
        <p:spPr>
          <a:xfrm>
            <a:off x="623888" y="1570400"/>
            <a:ext cx="2674550"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0" name="Symbol zastępczy obrazu 3">
            <a:extLst>
              <a:ext uri="{FF2B5EF4-FFF2-40B4-BE49-F238E27FC236}">
                <a16:creationId xmlns:a16="http://schemas.microsoft.com/office/drawing/2014/main" id="{473BF130-E059-ED69-2B03-B116730A801D}"/>
              </a:ext>
            </a:extLst>
          </p:cNvPr>
          <p:cNvSpPr>
            <a:spLocks noGrp="1"/>
          </p:cNvSpPr>
          <p:nvPr>
            <p:ph type="pic" sz="quarter" idx="16"/>
          </p:nvPr>
        </p:nvSpPr>
        <p:spPr>
          <a:xfrm>
            <a:off x="1959428" y="3483429"/>
            <a:ext cx="1339009"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E5BCD52C-4E19-74C0-46A2-E3C3D52B3FF8}"/>
              </a:ext>
            </a:extLst>
          </p:cNvPr>
          <p:cNvSpPr>
            <a:spLocks noGrp="1"/>
          </p:cNvSpPr>
          <p:nvPr>
            <p:ph type="body" sz="quarter" idx="17"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6" name="Dowolny kształt: kształt 5">
            <a:extLst>
              <a:ext uri="{FF2B5EF4-FFF2-40B4-BE49-F238E27FC236}">
                <a16:creationId xmlns:a16="http://schemas.microsoft.com/office/drawing/2014/main" id="{CB4068F0-03B7-6744-67B0-96786AD5B762}"/>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11821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6_przek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C422F55A-0144-C635-E6BB-4CF0C278C428}"/>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9F2F697A-99FE-F1E3-C5A0-47A64153595E}"/>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B19809CF-0C73-4EA7-BB22-C165DB848DBF}"/>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50618" y="1914684"/>
            <a:ext cx="4320831" cy="426085"/>
          </a:xfrm>
          <a:prstGeom prst="rect">
            <a:avLst/>
          </a:prstGeom>
        </p:spPr>
        <p:txBody>
          <a:bodyPr lIns="0" tIns="0" rIns="0" bIns="0"/>
          <a:lstStyle>
            <a:lvl1pPr marL="0" indent="0">
              <a:lnSpc>
                <a:spcPct val="100000"/>
              </a:lnSpc>
              <a:spcBef>
                <a:spcPts val="0"/>
              </a:spcBef>
              <a:buNone/>
              <a:defRPr sz="3200" b="0">
                <a:solidFill>
                  <a:schemeClr val="bg1"/>
                </a:solidFill>
                <a:latin typeface="Montserrat SemiBold" panose="00000700000000000000" pitchFamily="2" charset="-18"/>
              </a:defRPr>
            </a:lvl1pPr>
          </a:lstStyle>
          <a:p>
            <a:pPr lvl="0"/>
            <a:r>
              <a:rPr lang="pl-PL" dirty="0"/>
              <a:t>Temat</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3418114" y="692150"/>
            <a:ext cx="2674550" cy="5068888"/>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9" name="Symbol zastępczy obrazu 3">
            <a:extLst>
              <a:ext uri="{FF2B5EF4-FFF2-40B4-BE49-F238E27FC236}">
                <a16:creationId xmlns:a16="http://schemas.microsoft.com/office/drawing/2014/main" id="{09261987-14E2-913E-68D7-0AB2E1011E25}"/>
              </a:ext>
            </a:extLst>
          </p:cNvPr>
          <p:cNvSpPr>
            <a:spLocks noGrp="1"/>
          </p:cNvSpPr>
          <p:nvPr>
            <p:ph type="pic" sz="quarter" idx="15"/>
          </p:nvPr>
        </p:nvSpPr>
        <p:spPr>
          <a:xfrm>
            <a:off x="623888" y="1570400"/>
            <a:ext cx="2674550"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0" name="Symbol zastępczy obrazu 3">
            <a:extLst>
              <a:ext uri="{FF2B5EF4-FFF2-40B4-BE49-F238E27FC236}">
                <a16:creationId xmlns:a16="http://schemas.microsoft.com/office/drawing/2014/main" id="{473BF130-E059-ED69-2B03-B116730A801D}"/>
              </a:ext>
            </a:extLst>
          </p:cNvPr>
          <p:cNvSpPr>
            <a:spLocks noGrp="1"/>
          </p:cNvSpPr>
          <p:nvPr>
            <p:ph type="pic" sz="quarter" idx="16"/>
          </p:nvPr>
        </p:nvSpPr>
        <p:spPr>
          <a:xfrm>
            <a:off x="1959428" y="3483429"/>
            <a:ext cx="1339009"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151F006C-D185-AB67-2662-128061605EBC}"/>
              </a:ext>
            </a:extLst>
          </p:cNvPr>
          <p:cNvSpPr>
            <a:spLocks noGrp="1"/>
          </p:cNvSpPr>
          <p:nvPr>
            <p:ph type="body" sz="quarter" idx="17"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err="1"/>
              <a:t>Text</a:t>
            </a:r>
            <a:endParaRPr lang="pl-PL" dirty="0"/>
          </a:p>
        </p:txBody>
      </p:sp>
      <p:sp>
        <p:nvSpPr>
          <p:cNvPr id="8" name="Dowolny kształt: kształt 7">
            <a:extLst>
              <a:ext uri="{FF2B5EF4-FFF2-40B4-BE49-F238E27FC236}">
                <a16:creationId xmlns:a16="http://schemas.microsoft.com/office/drawing/2014/main" id="{EED335ED-8606-54B9-9041-346DF64EE7AB}"/>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954836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7_Przekładka">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F245D90E-EE52-1BAB-BE4C-463530E92C24}"/>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2BE05B95-A0D9-6144-6D50-E11EC5A78887}"/>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B19809CF-0C73-4EA7-BB22-C165DB848DBF}"/>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50618" y="1914684"/>
            <a:ext cx="4320831" cy="426085"/>
          </a:xfrm>
          <a:prstGeom prst="rect">
            <a:avLst/>
          </a:prstGeom>
        </p:spPr>
        <p:txBody>
          <a:bodyPr lIns="0" tIns="0" rIns="0" bIns="0"/>
          <a:lstStyle>
            <a:lvl1pPr marL="0" indent="0">
              <a:lnSpc>
                <a:spcPct val="100000"/>
              </a:lnSpc>
              <a:spcBef>
                <a:spcPts val="0"/>
              </a:spcBef>
              <a:buNone/>
              <a:defRPr sz="3200" b="0">
                <a:solidFill>
                  <a:sysClr val="windowText" lastClr="000000"/>
                </a:solidFill>
                <a:latin typeface="Montserrat SemiBold" panose="00000700000000000000" pitchFamily="2" charset="-18"/>
              </a:defRPr>
            </a:lvl1pPr>
          </a:lstStyle>
          <a:p>
            <a:pPr lvl="0"/>
            <a:r>
              <a:rPr lang="pl-PL" dirty="0"/>
              <a:t>Temat</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3418114" y="692150"/>
            <a:ext cx="2674550" cy="5068888"/>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9" name="Symbol zastępczy obrazu 3">
            <a:extLst>
              <a:ext uri="{FF2B5EF4-FFF2-40B4-BE49-F238E27FC236}">
                <a16:creationId xmlns:a16="http://schemas.microsoft.com/office/drawing/2014/main" id="{09261987-14E2-913E-68D7-0AB2E1011E25}"/>
              </a:ext>
            </a:extLst>
          </p:cNvPr>
          <p:cNvSpPr>
            <a:spLocks noGrp="1"/>
          </p:cNvSpPr>
          <p:nvPr>
            <p:ph type="pic" sz="quarter" idx="15"/>
          </p:nvPr>
        </p:nvSpPr>
        <p:spPr>
          <a:xfrm>
            <a:off x="623888" y="1570400"/>
            <a:ext cx="2674550"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0" name="Symbol zastępczy obrazu 3">
            <a:extLst>
              <a:ext uri="{FF2B5EF4-FFF2-40B4-BE49-F238E27FC236}">
                <a16:creationId xmlns:a16="http://schemas.microsoft.com/office/drawing/2014/main" id="{473BF130-E059-ED69-2B03-B116730A801D}"/>
              </a:ext>
            </a:extLst>
          </p:cNvPr>
          <p:cNvSpPr>
            <a:spLocks noGrp="1"/>
          </p:cNvSpPr>
          <p:nvPr>
            <p:ph type="pic" sz="quarter" idx="16"/>
          </p:nvPr>
        </p:nvSpPr>
        <p:spPr>
          <a:xfrm>
            <a:off x="1959428" y="3483429"/>
            <a:ext cx="1339009" cy="1804172"/>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95B5E6ED-47EF-9310-941F-EAE0A746AC22}"/>
              </a:ext>
            </a:extLst>
          </p:cNvPr>
          <p:cNvSpPr>
            <a:spLocks noGrp="1"/>
          </p:cNvSpPr>
          <p:nvPr>
            <p:ph type="body" sz="quarter" idx="17"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ysClr val="windowText" lastClr="000000"/>
                </a:solidFill>
                <a:latin typeface="Montserrat SemiBold" panose="00000700000000000000" pitchFamily="2" charset="-18"/>
                <a:ea typeface="+mn-ea"/>
                <a:cs typeface="+mn-cs"/>
              </a:defRPr>
            </a:lvl1pPr>
          </a:lstStyle>
          <a:p>
            <a:pPr lvl="0"/>
            <a:r>
              <a:rPr lang="pl-PL" dirty="0" err="1"/>
              <a:t>Text</a:t>
            </a:r>
            <a:endParaRPr lang="pl-PL" dirty="0"/>
          </a:p>
        </p:txBody>
      </p:sp>
      <p:sp>
        <p:nvSpPr>
          <p:cNvPr id="8" name="Dowolny kształt: kształt 7">
            <a:extLst>
              <a:ext uri="{FF2B5EF4-FFF2-40B4-BE49-F238E27FC236}">
                <a16:creationId xmlns:a16="http://schemas.microsoft.com/office/drawing/2014/main" id="{DF78A340-E13D-4DBE-4138-EBCA92F62AF8}"/>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2641490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8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4B26CDC6-338C-9167-5BA4-6802F1835A63}"/>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EAD3A6A1-7857-276A-6389-C8945F0C0AA8}"/>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Dowolny kształt: kształt 9">
            <a:extLst>
              <a:ext uri="{FF2B5EF4-FFF2-40B4-BE49-F238E27FC236}">
                <a16:creationId xmlns:a16="http://schemas.microsoft.com/office/drawing/2014/main" id="{AF59428C-B0C9-4BAD-B11E-15315F79C022}"/>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0551" y="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Symbol zastępczy obrazu 3">
            <a:extLst>
              <a:ext uri="{FF2B5EF4-FFF2-40B4-BE49-F238E27FC236}">
                <a16:creationId xmlns:a16="http://schemas.microsoft.com/office/drawing/2014/main" id="{E3603B41-E21B-AA98-1683-2F593C077770}"/>
              </a:ext>
            </a:extLst>
          </p:cNvPr>
          <p:cNvSpPr>
            <a:spLocks noGrp="1"/>
          </p:cNvSpPr>
          <p:nvPr>
            <p:ph type="pic" sz="quarter" idx="15"/>
          </p:nvPr>
        </p:nvSpPr>
        <p:spPr>
          <a:xfrm>
            <a:off x="2512275" y="2113937"/>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8" name="Symbol zastępczy obrazu 3">
            <a:extLst>
              <a:ext uri="{FF2B5EF4-FFF2-40B4-BE49-F238E27FC236}">
                <a16:creationId xmlns:a16="http://schemas.microsoft.com/office/drawing/2014/main" id="{D646FAB4-0411-EE6F-F7B6-2CAE9AE1BA09}"/>
              </a:ext>
            </a:extLst>
          </p:cNvPr>
          <p:cNvSpPr>
            <a:spLocks noGrp="1"/>
          </p:cNvSpPr>
          <p:nvPr>
            <p:ph type="pic" sz="quarter" idx="16"/>
          </p:nvPr>
        </p:nvSpPr>
        <p:spPr>
          <a:xfrm>
            <a:off x="4404000" y="-1"/>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1" name="Symbol zastępczy obrazu 3">
            <a:extLst>
              <a:ext uri="{FF2B5EF4-FFF2-40B4-BE49-F238E27FC236}">
                <a16:creationId xmlns:a16="http://schemas.microsoft.com/office/drawing/2014/main" id="{7D9FC6F5-87BE-DEA7-DC19-44E34EB95A7E}"/>
              </a:ext>
            </a:extLst>
          </p:cNvPr>
          <p:cNvSpPr>
            <a:spLocks noGrp="1"/>
          </p:cNvSpPr>
          <p:nvPr>
            <p:ph type="pic" sz="quarter" idx="17"/>
          </p:nvPr>
        </p:nvSpPr>
        <p:spPr>
          <a:xfrm>
            <a:off x="620551" y="325993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2" name="Symbol zastępczy obrazu 3">
            <a:extLst>
              <a:ext uri="{FF2B5EF4-FFF2-40B4-BE49-F238E27FC236}">
                <a16:creationId xmlns:a16="http://schemas.microsoft.com/office/drawing/2014/main" id="{CEE71DCD-3144-1CDB-0580-F3C7F5E3B9D3}"/>
              </a:ext>
            </a:extLst>
          </p:cNvPr>
          <p:cNvSpPr>
            <a:spLocks noGrp="1"/>
          </p:cNvSpPr>
          <p:nvPr>
            <p:ph type="pic" sz="quarter" idx="18"/>
          </p:nvPr>
        </p:nvSpPr>
        <p:spPr>
          <a:xfrm>
            <a:off x="4404000" y="3259929"/>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3" name="Symbol zastępczy obrazu 3">
            <a:extLst>
              <a:ext uri="{FF2B5EF4-FFF2-40B4-BE49-F238E27FC236}">
                <a16:creationId xmlns:a16="http://schemas.microsoft.com/office/drawing/2014/main" id="{B9ECE83B-EF68-24C8-4AB5-79103AA4E0FB}"/>
              </a:ext>
            </a:extLst>
          </p:cNvPr>
          <p:cNvSpPr>
            <a:spLocks noGrp="1"/>
          </p:cNvSpPr>
          <p:nvPr>
            <p:ph type="pic" sz="quarter" idx="19"/>
          </p:nvPr>
        </p:nvSpPr>
        <p:spPr>
          <a:xfrm>
            <a:off x="2512275" y="-1"/>
            <a:ext cx="1692000" cy="193357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4" name="Symbol zastępczy obrazu 3">
            <a:extLst>
              <a:ext uri="{FF2B5EF4-FFF2-40B4-BE49-F238E27FC236}">
                <a16:creationId xmlns:a16="http://schemas.microsoft.com/office/drawing/2014/main" id="{DC485735-F40B-12CF-8A26-B12828A4995D}"/>
              </a:ext>
            </a:extLst>
          </p:cNvPr>
          <p:cNvSpPr>
            <a:spLocks noGrp="1"/>
          </p:cNvSpPr>
          <p:nvPr>
            <p:ph type="pic" sz="quarter" idx="20"/>
          </p:nvPr>
        </p:nvSpPr>
        <p:spPr>
          <a:xfrm>
            <a:off x="2512275" y="5351825"/>
            <a:ext cx="1692000" cy="110136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DA246E1D-150E-445A-36DF-AC2BA14DEFE1}"/>
              </a:ext>
            </a:extLst>
          </p:cNvPr>
          <p:cNvSpPr>
            <a:spLocks noGrp="1"/>
          </p:cNvSpPr>
          <p:nvPr>
            <p:ph type="body" sz="quarter" idx="21"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6" name="Dowolny kształt: kształt 5">
            <a:extLst>
              <a:ext uri="{FF2B5EF4-FFF2-40B4-BE49-F238E27FC236}">
                <a16:creationId xmlns:a16="http://schemas.microsoft.com/office/drawing/2014/main" id="{432EE2B7-096E-4C26-97D6-202FB3FEC836}"/>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15375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0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4312C5FA-7AC2-1298-06D5-0F8631110C84}"/>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44A1BBB3-832E-371F-01E1-B8337403E670}"/>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Dowolny kształt: kształt 9">
            <a:extLst>
              <a:ext uri="{FF2B5EF4-FFF2-40B4-BE49-F238E27FC236}">
                <a16:creationId xmlns:a16="http://schemas.microsoft.com/office/drawing/2014/main" id="{AF59428C-B0C9-4BAD-B11E-15315F79C022}"/>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0551" y="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Symbol zastępczy obrazu 3">
            <a:extLst>
              <a:ext uri="{FF2B5EF4-FFF2-40B4-BE49-F238E27FC236}">
                <a16:creationId xmlns:a16="http://schemas.microsoft.com/office/drawing/2014/main" id="{E3603B41-E21B-AA98-1683-2F593C077770}"/>
              </a:ext>
            </a:extLst>
          </p:cNvPr>
          <p:cNvSpPr>
            <a:spLocks noGrp="1"/>
          </p:cNvSpPr>
          <p:nvPr>
            <p:ph type="pic" sz="quarter" idx="15"/>
          </p:nvPr>
        </p:nvSpPr>
        <p:spPr>
          <a:xfrm>
            <a:off x="2512275" y="2113937"/>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8" name="Symbol zastępczy obrazu 3">
            <a:extLst>
              <a:ext uri="{FF2B5EF4-FFF2-40B4-BE49-F238E27FC236}">
                <a16:creationId xmlns:a16="http://schemas.microsoft.com/office/drawing/2014/main" id="{D646FAB4-0411-EE6F-F7B6-2CAE9AE1BA09}"/>
              </a:ext>
            </a:extLst>
          </p:cNvPr>
          <p:cNvSpPr>
            <a:spLocks noGrp="1"/>
          </p:cNvSpPr>
          <p:nvPr>
            <p:ph type="pic" sz="quarter" idx="16"/>
          </p:nvPr>
        </p:nvSpPr>
        <p:spPr>
          <a:xfrm>
            <a:off x="4404000" y="-1"/>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1" name="Symbol zastępczy obrazu 3">
            <a:extLst>
              <a:ext uri="{FF2B5EF4-FFF2-40B4-BE49-F238E27FC236}">
                <a16:creationId xmlns:a16="http://schemas.microsoft.com/office/drawing/2014/main" id="{7D9FC6F5-87BE-DEA7-DC19-44E34EB95A7E}"/>
              </a:ext>
            </a:extLst>
          </p:cNvPr>
          <p:cNvSpPr>
            <a:spLocks noGrp="1"/>
          </p:cNvSpPr>
          <p:nvPr>
            <p:ph type="pic" sz="quarter" idx="17"/>
          </p:nvPr>
        </p:nvSpPr>
        <p:spPr>
          <a:xfrm>
            <a:off x="620551" y="325993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2" name="Symbol zastępczy obrazu 3">
            <a:extLst>
              <a:ext uri="{FF2B5EF4-FFF2-40B4-BE49-F238E27FC236}">
                <a16:creationId xmlns:a16="http://schemas.microsoft.com/office/drawing/2014/main" id="{CEE71DCD-3144-1CDB-0580-F3C7F5E3B9D3}"/>
              </a:ext>
            </a:extLst>
          </p:cNvPr>
          <p:cNvSpPr>
            <a:spLocks noGrp="1"/>
          </p:cNvSpPr>
          <p:nvPr>
            <p:ph type="pic" sz="quarter" idx="18"/>
          </p:nvPr>
        </p:nvSpPr>
        <p:spPr>
          <a:xfrm>
            <a:off x="4404000" y="3259929"/>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3" name="Symbol zastępczy obrazu 3">
            <a:extLst>
              <a:ext uri="{FF2B5EF4-FFF2-40B4-BE49-F238E27FC236}">
                <a16:creationId xmlns:a16="http://schemas.microsoft.com/office/drawing/2014/main" id="{B9ECE83B-EF68-24C8-4AB5-79103AA4E0FB}"/>
              </a:ext>
            </a:extLst>
          </p:cNvPr>
          <p:cNvSpPr>
            <a:spLocks noGrp="1"/>
          </p:cNvSpPr>
          <p:nvPr>
            <p:ph type="pic" sz="quarter" idx="19"/>
          </p:nvPr>
        </p:nvSpPr>
        <p:spPr>
          <a:xfrm>
            <a:off x="2512275" y="-1"/>
            <a:ext cx="1692000" cy="193357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4" name="Symbol zastępczy obrazu 3">
            <a:extLst>
              <a:ext uri="{FF2B5EF4-FFF2-40B4-BE49-F238E27FC236}">
                <a16:creationId xmlns:a16="http://schemas.microsoft.com/office/drawing/2014/main" id="{DC485735-F40B-12CF-8A26-B12828A4995D}"/>
              </a:ext>
            </a:extLst>
          </p:cNvPr>
          <p:cNvSpPr>
            <a:spLocks noGrp="1"/>
          </p:cNvSpPr>
          <p:nvPr>
            <p:ph type="pic" sz="quarter" idx="20"/>
          </p:nvPr>
        </p:nvSpPr>
        <p:spPr>
          <a:xfrm>
            <a:off x="2512275" y="5351825"/>
            <a:ext cx="1692000" cy="110136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DA246E1D-150E-445A-36DF-AC2BA14DEFE1}"/>
              </a:ext>
            </a:extLst>
          </p:cNvPr>
          <p:cNvSpPr>
            <a:spLocks noGrp="1"/>
          </p:cNvSpPr>
          <p:nvPr>
            <p:ph type="body" sz="quarter" idx="21"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tx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6" name="Dowolny kształt: kształt 5">
            <a:extLst>
              <a:ext uri="{FF2B5EF4-FFF2-40B4-BE49-F238E27FC236}">
                <a16:creationId xmlns:a16="http://schemas.microsoft.com/office/drawing/2014/main" id="{BE24BE36-905A-515B-8707-A81ED9637419}"/>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634749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9_Przekładka">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7B029739-88AB-C9C1-C5C6-A497FFB8518F}"/>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B53B0D19-52F7-E175-A473-733AA2ADAF3B}"/>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Dowolny kształt: kształt 9">
            <a:extLst>
              <a:ext uri="{FF2B5EF4-FFF2-40B4-BE49-F238E27FC236}">
                <a16:creationId xmlns:a16="http://schemas.microsoft.com/office/drawing/2014/main" id="{22DDA08C-7786-44D8-8E54-04F5A77EE677}"/>
              </a:ext>
            </a:extLst>
          </p:cNvPr>
          <p:cNvSpPr/>
          <p:nvPr/>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0551" y="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Symbol zastępczy obrazu 3">
            <a:extLst>
              <a:ext uri="{FF2B5EF4-FFF2-40B4-BE49-F238E27FC236}">
                <a16:creationId xmlns:a16="http://schemas.microsoft.com/office/drawing/2014/main" id="{E3603B41-E21B-AA98-1683-2F593C077770}"/>
              </a:ext>
            </a:extLst>
          </p:cNvPr>
          <p:cNvSpPr>
            <a:spLocks noGrp="1"/>
          </p:cNvSpPr>
          <p:nvPr>
            <p:ph type="pic" sz="quarter" idx="15"/>
          </p:nvPr>
        </p:nvSpPr>
        <p:spPr>
          <a:xfrm>
            <a:off x="2512275" y="2113937"/>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8" name="Symbol zastępczy obrazu 3">
            <a:extLst>
              <a:ext uri="{FF2B5EF4-FFF2-40B4-BE49-F238E27FC236}">
                <a16:creationId xmlns:a16="http://schemas.microsoft.com/office/drawing/2014/main" id="{D646FAB4-0411-EE6F-F7B6-2CAE9AE1BA09}"/>
              </a:ext>
            </a:extLst>
          </p:cNvPr>
          <p:cNvSpPr>
            <a:spLocks noGrp="1"/>
          </p:cNvSpPr>
          <p:nvPr>
            <p:ph type="pic" sz="quarter" idx="16"/>
          </p:nvPr>
        </p:nvSpPr>
        <p:spPr>
          <a:xfrm>
            <a:off x="4404000" y="-1"/>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1" name="Symbol zastępczy obrazu 3">
            <a:extLst>
              <a:ext uri="{FF2B5EF4-FFF2-40B4-BE49-F238E27FC236}">
                <a16:creationId xmlns:a16="http://schemas.microsoft.com/office/drawing/2014/main" id="{7D9FC6F5-87BE-DEA7-DC19-44E34EB95A7E}"/>
              </a:ext>
            </a:extLst>
          </p:cNvPr>
          <p:cNvSpPr>
            <a:spLocks noGrp="1"/>
          </p:cNvSpPr>
          <p:nvPr>
            <p:ph type="pic" sz="quarter" idx="17"/>
          </p:nvPr>
        </p:nvSpPr>
        <p:spPr>
          <a:xfrm>
            <a:off x="620551" y="3259930"/>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2" name="Symbol zastępczy obrazu 3">
            <a:extLst>
              <a:ext uri="{FF2B5EF4-FFF2-40B4-BE49-F238E27FC236}">
                <a16:creationId xmlns:a16="http://schemas.microsoft.com/office/drawing/2014/main" id="{CEE71DCD-3144-1CDB-0580-F3C7F5E3B9D3}"/>
              </a:ext>
            </a:extLst>
          </p:cNvPr>
          <p:cNvSpPr>
            <a:spLocks noGrp="1"/>
          </p:cNvSpPr>
          <p:nvPr>
            <p:ph type="pic" sz="quarter" idx="18"/>
          </p:nvPr>
        </p:nvSpPr>
        <p:spPr>
          <a:xfrm>
            <a:off x="4404000" y="3259929"/>
            <a:ext cx="1692000" cy="305752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3" name="Symbol zastępczy obrazu 3">
            <a:extLst>
              <a:ext uri="{FF2B5EF4-FFF2-40B4-BE49-F238E27FC236}">
                <a16:creationId xmlns:a16="http://schemas.microsoft.com/office/drawing/2014/main" id="{B9ECE83B-EF68-24C8-4AB5-79103AA4E0FB}"/>
              </a:ext>
            </a:extLst>
          </p:cNvPr>
          <p:cNvSpPr>
            <a:spLocks noGrp="1"/>
          </p:cNvSpPr>
          <p:nvPr>
            <p:ph type="pic" sz="quarter" idx="19"/>
          </p:nvPr>
        </p:nvSpPr>
        <p:spPr>
          <a:xfrm>
            <a:off x="2512275" y="-1"/>
            <a:ext cx="1692000" cy="193357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14" name="Symbol zastępczy obrazu 3">
            <a:extLst>
              <a:ext uri="{FF2B5EF4-FFF2-40B4-BE49-F238E27FC236}">
                <a16:creationId xmlns:a16="http://schemas.microsoft.com/office/drawing/2014/main" id="{DC485735-F40B-12CF-8A26-B12828A4995D}"/>
              </a:ext>
            </a:extLst>
          </p:cNvPr>
          <p:cNvSpPr>
            <a:spLocks noGrp="1"/>
          </p:cNvSpPr>
          <p:nvPr>
            <p:ph type="pic" sz="quarter" idx="20"/>
          </p:nvPr>
        </p:nvSpPr>
        <p:spPr>
          <a:xfrm>
            <a:off x="2512275" y="5351825"/>
            <a:ext cx="1692000" cy="110136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76E79ED4-032A-51E8-8B6A-C59E48FD70CF}"/>
              </a:ext>
            </a:extLst>
          </p:cNvPr>
          <p:cNvSpPr>
            <a:spLocks noGrp="1"/>
          </p:cNvSpPr>
          <p:nvPr>
            <p:ph type="body" sz="quarter" idx="21" hasCustomPrompt="1"/>
          </p:nvPr>
        </p:nvSpPr>
        <p:spPr>
          <a:xfrm>
            <a:off x="7250618" y="2800509"/>
            <a:ext cx="4320831" cy="623729"/>
          </a:xfrm>
          <a:prstGeom prst="rect">
            <a:avLst/>
          </a:prstGeom>
        </p:spPr>
        <p:txBody>
          <a:bodyPr lIns="0" tIns="0" rIns="0" bIns="0"/>
          <a:lstStyle>
            <a:lvl1pPr marL="0" indent="0">
              <a:lnSpc>
                <a:spcPct val="100000"/>
              </a:lnSpc>
              <a:spcBef>
                <a:spcPts val="0"/>
              </a:spcBef>
              <a:buNone/>
              <a:defRPr lang="pl-PL" sz="4000" b="0" kern="1200" dirty="0">
                <a:solidFill>
                  <a:schemeClr val="bg1"/>
                </a:solidFill>
                <a:latin typeface="Montserrat SemiBold" panose="00000700000000000000" pitchFamily="2" charset="-18"/>
                <a:ea typeface="+mn-ea"/>
                <a:cs typeface="+mn-cs"/>
              </a:defRPr>
            </a:lvl1pPr>
          </a:lstStyle>
          <a:p>
            <a:pPr lvl="0"/>
            <a:r>
              <a:rPr lang="pl-PL" dirty="0"/>
              <a:t>Podtytuł / </a:t>
            </a:r>
            <a:r>
              <a:rPr lang="pl-PL" dirty="0" err="1"/>
              <a:t>text</a:t>
            </a:r>
            <a:endParaRPr lang="pl-PL" dirty="0"/>
          </a:p>
        </p:txBody>
      </p:sp>
      <p:sp>
        <p:nvSpPr>
          <p:cNvPr id="6" name="Dowolny kształt: kształt 5">
            <a:extLst>
              <a:ext uri="{FF2B5EF4-FFF2-40B4-BE49-F238E27FC236}">
                <a16:creationId xmlns:a16="http://schemas.microsoft.com/office/drawing/2014/main" id="{6EB5876C-A49C-DF79-C20C-69832A304A89}"/>
              </a:ext>
            </a:extLst>
          </p:cNvPr>
          <p:cNvSpPr/>
          <p:nvPr userDrawn="1"/>
        </p:nvSpPr>
        <p:spPr>
          <a:xfrm>
            <a:off x="-3336"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923854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0_Przekładkowy">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endParaRPr lang="pl-PL" dirty="0"/>
          </a:p>
        </p:txBody>
      </p:sp>
      <p:sp>
        <p:nvSpPr>
          <p:cNvPr id="3" name="Symbol zastępczy tekstu 2">
            <a:extLst>
              <a:ext uri="{FF2B5EF4-FFF2-40B4-BE49-F238E27FC236}">
                <a16:creationId xmlns:a16="http://schemas.microsoft.com/office/drawing/2014/main" id="{B5173024-5000-6326-261C-F7DD8C53670F}"/>
              </a:ext>
            </a:extLst>
          </p:cNvPr>
          <p:cNvSpPr>
            <a:spLocks noGrp="1"/>
          </p:cNvSpPr>
          <p:nvPr>
            <p:ph type="body" sz="quarter" idx="14" hasCustomPrompt="1"/>
          </p:nvPr>
        </p:nvSpPr>
        <p:spPr>
          <a:xfrm>
            <a:off x="623886" y="2772697"/>
            <a:ext cx="5472114" cy="651541"/>
          </a:xfrm>
          <a:prstGeom prst="rect">
            <a:avLst/>
          </a:prstGeom>
        </p:spPr>
        <p:txBody>
          <a:bodyPr lIns="0" tIns="0" rIns="0" bIns="0"/>
          <a:lstStyle>
            <a:lvl1pPr marL="0" indent="0">
              <a:lnSpc>
                <a:spcPct val="100000"/>
              </a:lnSpc>
              <a:spcBef>
                <a:spcPts val="0"/>
              </a:spcBef>
              <a:buNone/>
              <a:defRPr sz="4000" b="0">
                <a:solidFill>
                  <a:schemeClr val="tx1"/>
                </a:solidFill>
                <a:latin typeface="Montserrat SemiBold" panose="00000700000000000000" pitchFamily="2" charset="-18"/>
              </a:defRPr>
            </a:lvl1pPr>
          </a:lstStyle>
          <a:p>
            <a:pPr lvl="0"/>
            <a:r>
              <a:rPr lang="pl-PL" dirty="0"/>
              <a:t>Podtytuł / </a:t>
            </a:r>
            <a:r>
              <a:rPr lang="pl-PL" dirty="0" err="1"/>
              <a:t>text</a:t>
            </a:r>
            <a:endParaRPr lang="pl-PL" dirty="0"/>
          </a:p>
        </p:txBody>
      </p:sp>
    </p:spTree>
    <p:extLst>
      <p:ext uri="{BB962C8B-B14F-4D97-AF65-F5344CB8AC3E}">
        <p14:creationId xmlns:p14="http://schemas.microsoft.com/office/powerpoint/2010/main" val="10588990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1_Przekładkowy">
    <p:spTree>
      <p:nvGrpSpPr>
        <p:cNvPr id="1" name=""/>
        <p:cNvGrpSpPr/>
        <p:nvPr/>
      </p:nvGrpSpPr>
      <p:grpSpPr>
        <a:xfrm>
          <a:off x="0" y="0"/>
          <a:ext cx="0" cy="0"/>
          <a:chOff x="0" y="0"/>
          <a:chExt cx="0" cy="0"/>
        </a:xfrm>
      </p:grpSpPr>
      <p:sp>
        <p:nvSpPr>
          <p:cNvPr id="2" name="Symbol zastępczy tekstu 2">
            <a:extLst>
              <a:ext uri="{FF2B5EF4-FFF2-40B4-BE49-F238E27FC236}">
                <a16:creationId xmlns:a16="http://schemas.microsoft.com/office/drawing/2014/main" id="{74715E06-1702-DD7E-3F8F-D04BE2AD573F}"/>
              </a:ext>
            </a:extLst>
          </p:cNvPr>
          <p:cNvSpPr>
            <a:spLocks noGrp="1"/>
          </p:cNvSpPr>
          <p:nvPr>
            <p:ph type="body" sz="quarter" idx="12" hasCustomPrompt="1"/>
          </p:nvPr>
        </p:nvSpPr>
        <p:spPr>
          <a:xfrm>
            <a:off x="623888" y="2381249"/>
            <a:ext cx="6624637" cy="1047750"/>
          </a:xfrm>
          <a:prstGeom prst="rect">
            <a:avLst/>
          </a:prstGeom>
        </p:spPr>
        <p:txBody>
          <a:bodyPr lIns="0" tIns="0" rIns="0" bIns="0"/>
          <a:lstStyle>
            <a:lvl1pPr marL="0" indent="0">
              <a:lnSpc>
                <a:spcPct val="100000"/>
              </a:lnSpc>
              <a:spcBef>
                <a:spcPts val="0"/>
              </a:spcBef>
              <a:buNone/>
              <a:defRPr sz="6600">
                <a:latin typeface="Montserrat SemiBold" panose="00000700000000000000" pitchFamily="2" charset="-18"/>
              </a:defRPr>
            </a:lvl1pPr>
          </a:lstStyle>
          <a:p>
            <a:pPr lvl="0"/>
            <a:r>
              <a:rPr lang="pl-PL" dirty="0" err="1"/>
              <a:t>Text</a:t>
            </a:r>
            <a:endParaRPr lang="pl-PL" dirty="0"/>
          </a:p>
        </p:txBody>
      </p:sp>
    </p:spTree>
    <p:extLst>
      <p:ext uri="{BB962C8B-B14F-4D97-AF65-F5344CB8AC3E}">
        <p14:creationId xmlns:p14="http://schemas.microsoft.com/office/powerpoint/2010/main" val="22717893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12_Przekładkowy">
    <p:spTree>
      <p:nvGrpSpPr>
        <p:cNvPr id="1" name=""/>
        <p:cNvGrpSpPr/>
        <p:nvPr/>
      </p:nvGrpSpPr>
      <p:grpSpPr>
        <a:xfrm>
          <a:off x="0" y="0"/>
          <a:ext cx="0" cy="0"/>
          <a:chOff x="0" y="0"/>
          <a:chExt cx="0" cy="0"/>
        </a:xfrm>
      </p:grpSpPr>
      <p:sp>
        <p:nvSpPr>
          <p:cNvPr id="4" name="Symbol zastępczy obrazu 3">
            <a:extLst>
              <a:ext uri="{FF2B5EF4-FFF2-40B4-BE49-F238E27FC236}">
                <a16:creationId xmlns:a16="http://schemas.microsoft.com/office/drawing/2014/main" id="{EF34A2C1-E0EE-6FA0-B267-EF905719E511}"/>
              </a:ext>
            </a:extLst>
          </p:cNvPr>
          <p:cNvSpPr>
            <a:spLocks noGrp="1"/>
          </p:cNvSpPr>
          <p:nvPr>
            <p:ph type="pic" sz="quarter" idx="12"/>
          </p:nvPr>
        </p:nvSpPr>
        <p:spPr>
          <a:xfrm>
            <a:off x="0" y="0"/>
            <a:ext cx="12192000" cy="6857999"/>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2" name="Symbol zastępczy tekstu 2">
            <a:extLst>
              <a:ext uri="{FF2B5EF4-FFF2-40B4-BE49-F238E27FC236}">
                <a16:creationId xmlns:a16="http://schemas.microsoft.com/office/drawing/2014/main" id="{3DB58FCD-0289-3D5D-E9CB-841C35D6E8C2}"/>
              </a:ext>
            </a:extLst>
          </p:cNvPr>
          <p:cNvSpPr>
            <a:spLocks noGrp="1"/>
          </p:cNvSpPr>
          <p:nvPr>
            <p:ph type="body" sz="quarter" idx="11" hasCustomPrompt="1"/>
          </p:nvPr>
        </p:nvSpPr>
        <p:spPr>
          <a:xfrm>
            <a:off x="623888" y="2381249"/>
            <a:ext cx="6624637" cy="1047750"/>
          </a:xfrm>
          <a:prstGeom prst="rect">
            <a:avLst/>
          </a:prstGeom>
        </p:spPr>
        <p:txBody>
          <a:bodyPr lIns="0" tIns="0" rIns="0" bIns="0"/>
          <a:lstStyle>
            <a:lvl1pPr marL="0" indent="0">
              <a:lnSpc>
                <a:spcPct val="100000"/>
              </a:lnSpc>
              <a:spcBef>
                <a:spcPts val="0"/>
              </a:spcBef>
              <a:buNone/>
              <a:defRPr sz="6600">
                <a:latin typeface="Montserrat SemiBold" panose="00000700000000000000" pitchFamily="2" charset="-18"/>
              </a:defRPr>
            </a:lvl1pPr>
          </a:lstStyle>
          <a:p>
            <a:pPr lvl="0"/>
            <a:r>
              <a:rPr lang="pl-PL" dirty="0" err="1"/>
              <a:t>Text</a:t>
            </a:r>
            <a:endParaRPr lang="pl-PL" dirty="0"/>
          </a:p>
        </p:txBody>
      </p:sp>
    </p:spTree>
    <p:extLst>
      <p:ext uri="{BB962C8B-B14F-4D97-AF65-F5344CB8AC3E}">
        <p14:creationId xmlns:p14="http://schemas.microsoft.com/office/powerpoint/2010/main" val="35884985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Schemat, kafelki">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1FDDD3A4-3368-CA68-5345-176512BE6FE3}"/>
              </a:ext>
            </a:extLst>
          </p:cNvPr>
          <p:cNvSpPr>
            <a:spLocks noGrp="1"/>
          </p:cNvSpPr>
          <p:nvPr>
            <p:ph type="body" sz="quarter" idx="11" hasCustomPrompt="1"/>
          </p:nvPr>
        </p:nvSpPr>
        <p:spPr>
          <a:xfrm>
            <a:off x="2085974" y="1192213"/>
            <a:ext cx="8020052" cy="426085"/>
          </a:xfrm>
          <a:prstGeom prst="rect">
            <a:avLst/>
          </a:prstGeom>
        </p:spPr>
        <p:txBody>
          <a:bodyPr lIns="0" tIns="0" rIns="0" bIns="0"/>
          <a:lstStyle>
            <a:lvl1pPr marL="0" indent="0" algn="ctr">
              <a:lnSpc>
                <a:spcPct val="100000"/>
              </a:lnSpc>
              <a:spcBef>
                <a:spcPts val="0"/>
              </a:spcBef>
              <a:buNone/>
              <a:defRPr sz="2800" b="0">
                <a:latin typeface="Montserrat SemiBold" panose="00000700000000000000" pitchFamily="2" charset="-18"/>
              </a:defRPr>
            </a:lvl1pPr>
          </a:lstStyle>
          <a:p>
            <a:pPr lvl="0"/>
            <a:r>
              <a:rPr lang="pl-PL" dirty="0"/>
              <a:t>Tytuł</a:t>
            </a:r>
          </a:p>
        </p:txBody>
      </p:sp>
    </p:spTree>
    <p:extLst>
      <p:ext uri="{BB962C8B-B14F-4D97-AF65-F5344CB8AC3E}">
        <p14:creationId xmlns:p14="http://schemas.microsoft.com/office/powerpoint/2010/main" val="41190352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_Schemat, kafelki">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1FDDD3A4-3368-CA68-5345-176512BE6FE3}"/>
              </a:ext>
            </a:extLst>
          </p:cNvPr>
          <p:cNvSpPr>
            <a:spLocks noGrp="1"/>
          </p:cNvSpPr>
          <p:nvPr>
            <p:ph type="body" sz="quarter" idx="11" hasCustomPrompt="1"/>
          </p:nvPr>
        </p:nvSpPr>
        <p:spPr>
          <a:xfrm>
            <a:off x="2085974" y="1192213"/>
            <a:ext cx="8020052" cy="426085"/>
          </a:xfrm>
          <a:prstGeom prst="rect">
            <a:avLst/>
          </a:prstGeom>
        </p:spPr>
        <p:txBody>
          <a:bodyPr lIns="0" tIns="0" rIns="0" bIns="0"/>
          <a:lstStyle>
            <a:lvl1pPr marL="0" indent="0" algn="ctr">
              <a:lnSpc>
                <a:spcPct val="100000"/>
              </a:lnSpc>
              <a:spcBef>
                <a:spcPts val="0"/>
              </a:spcBef>
              <a:buNone/>
              <a:defRPr lang="pl-PL" sz="2800" b="0" kern="1200" dirty="0">
                <a:solidFill>
                  <a:schemeClr val="tx1"/>
                </a:solidFill>
                <a:latin typeface="Montserrat SemiBold" panose="00000700000000000000" pitchFamily="2" charset="-18"/>
                <a:ea typeface="+mn-ea"/>
                <a:cs typeface="+mn-cs"/>
              </a:defRPr>
            </a:lvl1pPr>
          </a:lstStyle>
          <a:p>
            <a:pPr lvl="0"/>
            <a:r>
              <a:rPr lang="pl-PL" dirty="0" err="1"/>
              <a:t>Text</a:t>
            </a:r>
            <a:endParaRPr lang="pl-PL" dirty="0"/>
          </a:p>
        </p:txBody>
      </p:sp>
    </p:spTree>
    <p:extLst>
      <p:ext uri="{BB962C8B-B14F-4D97-AF65-F5344CB8AC3E}">
        <p14:creationId xmlns:p14="http://schemas.microsoft.com/office/powerpoint/2010/main" val="30831771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Nagłówek+zdjęcje+zawartość">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9AE0731D-0529-AC20-D032-2F9A3ECABE24}"/>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Dowolny kształt: kształt 2">
            <a:extLst>
              <a:ext uri="{FF2B5EF4-FFF2-40B4-BE49-F238E27FC236}">
                <a16:creationId xmlns:a16="http://schemas.microsoft.com/office/drawing/2014/main" id="{D1F57E74-5C4D-0F2D-1E8E-945C5243AB25}"/>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1ECE72CA-52EF-4455-8723-F57AA745460F}"/>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3888" y="692151"/>
            <a:ext cx="5472113" cy="5076824"/>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ADFD1A6D-4806-D6F6-9223-B54E4023500E}"/>
              </a:ext>
            </a:extLst>
          </p:cNvPr>
          <p:cNvSpPr>
            <a:spLocks noGrp="1"/>
          </p:cNvSpPr>
          <p:nvPr>
            <p:ph type="body" sz="quarter" idx="13" hasCustomPrompt="1"/>
          </p:nvPr>
        </p:nvSpPr>
        <p:spPr>
          <a:xfrm>
            <a:off x="7248525" y="1904807"/>
            <a:ext cx="3993782" cy="426085"/>
          </a:xfrm>
          <a:prstGeom prst="rect">
            <a:avLst/>
          </a:prstGeom>
        </p:spPr>
        <p:txBody>
          <a:bodyPr lIns="0" tIns="0" rIns="0" bIns="0"/>
          <a:lstStyle>
            <a:lvl1pPr marL="0" indent="0">
              <a:lnSpc>
                <a:spcPct val="100000"/>
              </a:lnSpc>
              <a:spcBef>
                <a:spcPts val="0"/>
              </a:spcBef>
              <a:buNone/>
              <a:defRPr sz="2800">
                <a:latin typeface="Montserrat SemiBold" panose="00000700000000000000" pitchFamily="2" charset="-18"/>
              </a:defRPr>
            </a:lvl1pPr>
          </a:lstStyle>
          <a:p>
            <a:pPr lvl="0"/>
            <a:r>
              <a:rPr lang="pl-PL" dirty="0"/>
              <a:t>Nagłówek</a:t>
            </a:r>
          </a:p>
        </p:txBody>
      </p:sp>
      <p:sp>
        <p:nvSpPr>
          <p:cNvPr id="7" name="Dowolny kształt: kształt 6">
            <a:extLst>
              <a:ext uri="{FF2B5EF4-FFF2-40B4-BE49-F238E27FC236}">
                <a16:creationId xmlns:a16="http://schemas.microsoft.com/office/drawing/2014/main" id="{42565079-9FF6-40C0-DAE4-45994AAE32E7}"/>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100864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Nagłówek+zdjęcje+zawartość ">
    <p:spTree>
      <p:nvGrpSpPr>
        <p:cNvPr id="1" name=""/>
        <p:cNvGrpSpPr/>
        <p:nvPr/>
      </p:nvGrpSpPr>
      <p:grpSpPr>
        <a:xfrm>
          <a:off x="0" y="0"/>
          <a:ext cx="0" cy="0"/>
          <a:chOff x="0" y="0"/>
          <a:chExt cx="0" cy="0"/>
        </a:xfrm>
      </p:grpSpPr>
      <p:sp>
        <p:nvSpPr>
          <p:cNvPr id="6" name="Dowolny kształt: kształt 5">
            <a:extLst>
              <a:ext uri="{FF2B5EF4-FFF2-40B4-BE49-F238E27FC236}">
                <a16:creationId xmlns:a16="http://schemas.microsoft.com/office/drawing/2014/main" id="{7F16A96F-4DE0-97BF-7062-260A42873C77}"/>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owolny kształt: kształt 3">
            <a:extLst>
              <a:ext uri="{FF2B5EF4-FFF2-40B4-BE49-F238E27FC236}">
                <a16:creationId xmlns:a16="http://schemas.microsoft.com/office/drawing/2014/main" id="{C7BB247F-D47E-F314-EB92-2366C7C84A17}"/>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Dowolny kształt: kształt 4">
            <a:extLst>
              <a:ext uri="{FF2B5EF4-FFF2-40B4-BE49-F238E27FC236}">
                <a16:creationId xmlns:a16="http://schemas.microsoft.com/office/drawing/2014/main" id="{F84E205C-178E-4D2F-A263-90C0D7FE427E}"/>
              </a:ext>
            </a:extLst>
          </p:cNvPr>
          <p:cNvSpPr/>
          <p:nvPr/>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7249624" y="692150"/>
            <a:ext cx="4320831"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23888" y="692151"/>
            <a:ext cx="5472113" cy="332830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Dowolny kształt: kształt 6">
            <a:extLst>
              <a:ext uri="{FF2B5EF4-FFF2-40B4-BE49-F238E27FC236}">
                <a16:creationId xmlns:a16="http://schemas.microsoft.com/office/drawing/2014/main" id="{328BA17D-5387-5CE2-CE7F-476373FB6549}"/>
              </a:ext>
            </a:extLst>
          </p:cNvPr>
          <p:cNvSpPr/>
          <p:nvPr userDrawn="1"/>
        </p:nvSpPr>
        <p:spPr>
          <a:xfrm>
            <a:off x="0" y="0"/>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453188">
                <a:moveTo>
                  <a:pt x="0" y="0"/>
                </a:moveTo>
                <a:lnTo>
                  <a:pt x="12192000" y="0"/>
                </a:lnTo>
                <a:lnTo>
                  <a:pt x="12192000" y="5922645"/>
                </a:lnTo>
                <a:lnTo>
                  <a:pt x="11572082" y="5922645"/>
                </a:lnTo>
                <a:lnTo>
                  <a:pt x="11572082" y="6243320"/>
                </a:lnTo>
                <a:lnTo>
                  <a:pt x="12192000" y="6246495"/>
                </a:lnTo>
                <a:lnTo>
                  <a:pt x="12192000" y="6453188"/>
                </a:lnTo>
                <a:lnTo>
                  <a:pt x="0" y="6453188"/>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027989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_Nagłówek+ podtytuł+zdjęcje+zawartość">
    <p:spTree>
      <p:nvGrpSpPr>
        <p:cNvPr id="1" name=""/>
        <p:cNvGrpSpPr/>
        <p:nvPr/>
      </p:nvGrpSpPr>
      <p:grpSpPr>
        <a:xfrm>
          <a:off x="0" y="0"/>
          <a:ext cx="0" cy="0"/>
          <a:chOff x="0" y="0"/>
          <a:chExt cx="0" cy="0"/>
        </a:xfrm>
      </p:grpSpPr>
      <p:sp>
        <p:nvSpPr>
          <p:cNvPr id="7" name="Dowolny kształt: kształt 6">
            <a:extLst>
              <a:ext uri="{FF2B5EF4-FFF2-40B4-BE49-F238E27FC236}">
                <a16:creationId xmlns:a16="http://schemas.microsoft.com/office/drawing/2014/main" id="{15B4E461-778B-F72F-728A-679BDC635155}"/>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Dowolny kształt: kształt 4">
            <a:extLst>
              <a:ext uri="{FF2B5EF4-FFF2-40B4-BE49-F238E27FC236}">
                <a16:creationId xmlns:a16="http://schemas.microsoft.com/office/drawing/2014/main" id="{6CE6C41C-B1DE-B201-2293-7E229F4BE23F}"/>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kształt 5">
            <a:extLst>
              <a:ext uri="{FF2B5EF4-FFF2-40B4-BE49-F238E27FC236}">
                <a16:creationId xmlns:a16="http://schemas.microsoft.com/office/drawing/2014/main" id="{70A02ADF-7553-4E90-907E-638B9CEFD6CC}"/>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ymbol zastępczy tekstu 2">
            <a:extLst>
              <a:ext uri="{FF2B5EF4-FFF2-40B4-BE49-F238E27FC236}">
                <a16:creationId xmlns:a16="http://schemas.microsoft.com/office/drawing/2014/main" id="{B15E7959-12B1-9DD7-72EB-D30A090CB7AC}"/>
              </a:ext>
            </a:extLst>
          </p:cNvPr>
          <p:cNvSpPr>
            <a:spLocks noGrp="1"/>
          </p:cNvSpPr>
          <p:nvPr>
            <p:ph type="body" sz="quarter" idx="11" hasCustomPrompt="1"/>
          </p:nvPr>
        </p:nvSpPr>
        <p:spPr>
          <a:xfrm>
            <a:off x="623887" y="692150"/>
            <a:ext cx="5472114"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3" name="Symbol zastępczy obrazu 3">
            <a:extLst>
              <a:ext uri="{FF2B5EF4-FFF2-40B4-BE49-F238E27FC236}">
                <a16:creationId xmlns:a16="http://schemas.microsoft.com/office/drawing/2014/main" id="{61D97094-AC36-CB33-5241-8B53F51A7440}"/>
              </a:ext>
            </a:extLst>
          </p:cNvPr>
          <p:cNvSpPr>
            <a:spLocks noGrp="1"/>
          </p:cNvSpPr>
          <p:nvPr>
            <p:ph type="pic" sz="quarter" idx="12"/>
          </p:nvPr>
        </p:nvSpPr>
        <p:spPr>
          <a:xfrm>
            <a:off x="6938962" y="2181697"/>
            <a:ext cx="4629151" cy="17616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BE6197A9-DED8-0E12-6909-6B56B83FDCE0}"/>
              </a:ext>
            </a:extLst>
          </p:cNvPr>
          <p:cNvSpPr>
            <a:spLocks noGrp="1"/>
          </p:cNvSpPr>
          <p:nvPr>
            <p:ph type="body" sz="quarter" idx="13" hasCustomPrompt="1"/>
          </p:nvPr>
        </p:nvSpPr>
        <p:spPr>
          <a:xfrm>
            <a:off x="6938962" y="692150"/>
            <a:ext cx="4629151"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lvl="0"/>
            <a:r>
              <a:rPr lang="pl-PL" dirty="0" err="1"/>
              <a:t>Text</a:t>
            </a:r>
            <a:endParaRPr lang="pl-PL" dirty="0"/>
          </a:p>
        </p:txBody>
      </p:sp>
      <p:sp>
        <p:nvSpPr>
          <p:cNvPr id="8" name="Dowolny kształt: kształt 7">
            <a:extLst>
              <a:ext uri="{FF2B5EF4-FFF2-40B4-BE49-F238E27FC236}">
                <a16:creationId xmlns:a16="http://schemas.microsoft.com/office/drawing/2014/main" id="{0C49F0A9-63A1-9A24-CB7E-E0FD21BF6EB2}"/>
              </a:ext>
            </a:extLst>
          </p:cNvPr>
          <p:cNvSpPr/>
          <p:nvPr userDrawn="1"/>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821597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4_Nagłówek+3 zdjęcja+zawartość">
    <p:spTree>
      <p:nvGrpSpPr>
        <p:cNvPr id="1" name=""/>
        <p:cNvGrpSpPr/>
        <p:nvPr/>
      </p:nvGrpSpPr>
      <p:grpSpPr>
        <a:xfrm>
          <a:off x="0" y="0"/>
          <a:ext cx="0" cy="0"/>
          <a:chOff x="0" y="0"/>
          <a:chExt cx="0" cy="0"/>
        </a:xfrm>
      </p:grpSpPr>
      <p:sp>
        <p:nvSpPr>
          <p:cNvPr id="8" name="Dowolny kształt: kształt 7">
            <a:extLst>
              <a:ext uri="{FF2B5EF4-FFF2-40B4-BE49-F238E27FC236}">
                <a16:creationId xmlns:a16="http://schemas.microsoft.com/office/drawing/2014/main" id="{3C9CF185-D19E-1E54-965C-B4548E6B5008}"/>
              </a:ext>
            </a:extLst>
          </p:cNvPr>
          <p:cNvSpPr/>
          <p:nvPr/>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Dowolny kształt: kształt 1">
            <a:extLst>
              <a:ext uri="{FF2B5EF4-FFF2-40B4-BE49-F238E27FC236}">
                <a16:creationId xmlns:a16="http://schemas.microsoft.com/office/drawing/2014/main" id="{1DFC7DC0-A05A-34CE-9A7E-D817DC05564D}"/>
              </a:ext>
            </a:extLst>
          </p:cNvPr>
          <p:cNvSpPr/>
          <p:nvPr/>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375DCDC9-21D5-455B-B7A0-092FC6AF31D4}"/>
              </a:ext>
            </a:extLst>
          </p:cNvPr>
          <p:cNvSpPr/>
          <p:nvPr/>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ymbol zastępczy obrazu 3">
            <a:extLst>
              <a:ext uri="{FF2B5EF4-FFF2-40B4-BE49-F238E27FC236}">
                <a16:creationId xmlns:a16="http://schemas.microsoft.com/office/drawing/2014/main" id="{C327D843-9289-57B3-992F-A085E29C1243}"/>
              </a:ext>
            </a:extLst>
          </p:cNvPr>
          <p:cNvSpPr>
            <a:spLocks noGrp="1"/>
          </p:cNvSpPr>
          <p:nvPr>
            <p:ph type="pic" sz="quarter" idx="13"/>
          </p:nvPr>
        </p:nvSpPr>
        <p:spPr>
          <a:xfrm>
            <a:off x="3232376" y="1973077"/>
            <a:ext cx="2308506" cy="4375150"/>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obrazu 3">
            <a:extLst>
              <a:ext uri="{FF2B5EF4-FFF2-40B4-BE49-F238E27FC236}">
                <a16:creationId xmlns:a16="http://schemas.microsoft.com/office/drawing/2014/main" id="{6CD1887B-50FB-CCA4-9062-200641E2A473}"/>
              </a:ext>
            </a:extLst>
          </p:cNvPr>
          <p:cNvSpPr>
            <a:spLocks noGrp="1"/>
          </p:cNvSpPr>
          <p:nvPr>
            <p:ph type="pic" sz="quarter" idx="15"/>
          </p:nvPr>
        </p:nvSpPr>
        <p:spPr>
          <a:xfrm>
            <a:off x="781051" y="1973077"/>
            <a:ext cx="2308505" cy="1557249"/>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Symbol zastępczy obrazu 3">
            <a:extLst>
              <a:ext uri="{FF2B5EF4-FFF2-40B4-BE49-F238E27FC236}">
                <a16:creationId xmlns:a16="http://schemas.microsoft.com/office/drawing/2014/main" id="{C6C6640A-5C25-A866-72C2-FD81459034B0}"/>
              </a:ext>
            </a:extLst>
          </p:cNvPr>
          <p:cNvSpPr>
            <a:spLocks noGrp="1"/>
          </p:cNvSpPr>
          <p:nvPr>
            <p:ph type="pic" sz="quarter" idx="16"/>
          </p:nvPr>
        </p:nvSpPr>
        <p:spPr>
          <a:xfrm>
            <a:off x="1314451" y="3714749"/>
            <a:ext cx="1775106" cy="205422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5" name="Symbol zastępczy tekstu 2">
            <a:extLst>
              <a:ext uri="{FF2B5EF4-FFF2-40B4-BE49-F238E27FC236}">
                <a16:creationId xmlns:a16="http://schemas.microsoft.com/office/drawing/2014/main" id="{B346EC14-BC11-0AFD-93BC-579D93B47DC9}"/>
              </a:ext>
            </a:extLst>
          </p:cNvPr>
          <p:cNvSpPr>
            <a:spLocks noGrp="1"/>
          </p:cNvSpPr>
          <p:nvPr>
            <p:ph type="body" sz="quarter" idx="11" hasCustomPrompt="1"/>
          </p:nvPr>
        </p:nvSpPr>
        <p:spPr>
          <a:xfrm>
            <a:off x="623886" y="692150"/>
            <a:ext cx="66246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9" name="Dowolny kształt: kształt 8">
            <a:extLst>
              <a:ext uri="{FF2B5EF4-FFF2-40B4-BE49-F238E27FC236}">
                <a16:creationId xmlns:a16="http://schemas.microsoft.com/office/drawing/2014/main" id="{9EBA9F49-26C3-1A3F-25F9-CBE72BE46A77}"/>
              </a:ext>
            </a:extLst>
          </p:cNvPr>
          <p:cNvSpPr/>
          <p:nvPr userDrawn="1"/>
        </p:nvSpPr>
        <p:spPr>
          <a:xfrm>
            <a:off x="6106518" y="-13854"/>
            <a:ext cx="6096001" cy="6868824"/>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1529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152982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718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15759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91132 w 12192000"/>
              <a:gd name="connsiteY4" fmla="*/ 6252845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714957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0 w 12192000"/>
              <a:gd name="connsiteY0" fmla="*/ 0 h 6453188"/>
              <a:gd name="connsiteX1" fmla="*/ 12192000 w 12192000"/>
              <a:gd name="connsiteY1" fmla="*/ 0 h 6453188"/>
              <a:gd name="connsiteX2" fmla="*/ 12192000 w 12192000"/>
              <a:gd name="connsiteY2" fmla="*/ 5922645 h 6453188"/>
              <a:gd name="connsiteX3" fmla="*/ 11572082 w 12192000"/>
              <a:gd name="connsiteY3" fmla="*/ 5922645 h 6453188"/>
              <a:gd name="connsiteX4" fmla="*/ 11572082 w 12192000"/>
              <a:gd name="connsiteY4" fmla="*/ 6243320 h 6453188"/>
              <a:gd name="connsiteX5" fmla="*/ 12192000 w 12192000"/>
              <a:gd name="connsiteY5" fmla="*/ 6246495 h 6453188"/>
              <a:gd name="connsiteX6" fmla="*/ 12192000 w 12192000"/>
              <a:gd name="connsiteY6" fmla="*/ 6453188 h 6453188"/>
              <a:gd name="connsiteX7" fmla="*/ 0 w 12192000"/>
              <a:gd name="connsiteY7" fmla="*/ 6453188 h 6453188"/>
              <a:gd name="connsiteX8" fmla="*/ 0 w 12192000"/>
              <a:gd name="connsiteY8" fmla="*/ 0 h 6453188"/>
              <a:gd name="connsiteX0" fmla="*/ 6109854 w 12192000"/>
              <a:gd name="connsiteY0" fmla="*/ 0 h 6467042"/>
              <a:gd name="connsiteX1" fmla="*/ 12192000 w 12192000"/>
              <a:gd name="connsiteY1" fmla="*/ 13854 h 6467042"/>
              <a:gd name="connsiteX2" fmla="*/ 12192000 w 12192000"/>
              <a:gd name="connsiteY2" fmla="*/ 5936499 h 6467042"/>
              <a:gd name="connsiteX3" fmla="*/ 11572082 w 12192000"/>
              <a:gd name="connsiteY3" fmla="*/ 5936499 h 6467042"/>
              <a:gd name="connsiteX4" fmla="*/ 11572082 w 12192000"/>
              <a:gd name="connsiteY4" fmla="*/ 6257174 h 6467042"/>
              <a:gd name="connsiteX5" fmla="*/ 12192000 w 12192000"/>
              <a:gd name="connsiteY5" fmla="*/ 6260349 h 6467042"/>
              <a:gd name="connsiteX6" fmla="*/ 12192000 w 12192000"/>
              <a:gd name="connsiteY6" fmla="*/ 6467042 h 6467042"/>
              <a:gd name="connsiteX7" fmla="*/ 0 w 12192000"/>
              <a:gd name="connsiteY7" fmla="*/ 6467042 h 6467042"/>
              <a:gd name="connsiteX8" fmla="*/ 6109854 w 12192000"/>
              <a:gd name="connsiteY8" fmla="*/ 0 h 6467042"/>
              <a:gd name="connsiteX0" fmla="*/ 0 w 6082146"/>
              <a:gd name="connsiteY0" fmla="*/ 0 h 6868824"/>
              <a:gd name="connsiteX1" fmla="*/ 6082146 w 6082146"/>
              <a:gd name="connsiteY1" fmla="*/ 13854 h 6868824"/>
              <a:gd name="connsiteX2" fmla="*/ 6082146 w 6082146"/>
              <a:gd name="connsiteY2" fmla="*/ 5936499 h 6868824"/>
              <a:gd name="connsiteX3" fmla="*/ 5462228 w 6082146"/>
              <a:gd name="connsiteY3" fmla="*/ 5936499 h 6868824"/>
              <a:gd name="connsiteX4" fmla="*/ 5462228 w 6082146"/>
              <a:gd name="connsiteY4" fmla="*/ 6257174 h 6868824"/>
              <a:gd name="connsiteX5" fmla="*/ 6082146 w 6082146"/>
              <a:gd name="connsiteY5" fmla="*/ 6260349 h 6868824"/>
              <a:gd name="connsiteX6" fmla="*/ 6082146 w 6082146"/>
              <a:gd name="connsiteY6" fmla="*/ 6467042 h 6868824"/>
              <a:gd name="connsiteX7" fmla="*/ 0 w 6082146"/>
              <a:gd name="connsiteY7" fmla="*/ 6868824 h 6868824"/>
              <a:gd name="connsiteX8" fmla="*/ 0 w 6082146"/>
              <a:gd name="connsiteY8" fmla="*/ 0 h 6868824"/>
              <a:gd name="connsiteX0" fmla="*/ 0 w 6096001"/>
              <a:gd name="connsiteY0" fmla="*/ 0 h 6868824"/>
              <a:gd name="connsiteX1" fmla="*/ 6082146 w 6096001"/>
              <a:gd name="connsiteY1" fmla="*/ 13854 h 6868824"/>
              <a:gd name="connsiteX2" fmla="*/ 6082146 w 6096001"/>
              <a:gd name="connsiteY2" fmla="*/ 5936499 h 6868824"/>
              <a:gd name="connsiteX3" fmla="*/ 5462228 w 6096001"/>
              <a:gd name="connsiteY3" fmla="*/ 5936499 h 6868824"/>
              <a:gd name="connsiteX4" fmla="*/ 5462228 w 6096001"/>
              <a:gd name="connsiteY4" fmla="*/ 6257174 h 6868824"/>
              <a:gd name="connsiteX5" fmla="*/ 6082146 w 6096001"/>
              <a:gd name="connsiteY5" fmla="*/ 6260349 h 6868824"/>
              <a:gd name="connsiteX6" fmla="*/ 6096001 w 6096001"/>
              <a:gd name="connsiteY6" fmla="*/ 6854970 h 6868824"/>
              <a:gd name="connsiteX7" fmla="*/ 0 w 6096001"/>
              <a:gd name="connsiteY7" fmla="*/ 6868824 h 6868824"/>
              <a:gd name="connsiteX8" fmla="*/ 0 w 6096001"/>
              <a:gd name="connsiteY8" fmla="*/ 0 h 68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1" h="6868824">
                <a:moveTo>
                  <a:pt x="0" y="0"/>
                </a:moveTo>
                <a:lnTo>
                  <a:pt x="6082146" y="13854"/>
                </a:lnTo>
                <a:lnTo>
                  <a:pt x="6082146" y="5936499"/>
                </a:lnTo>
                <a:lnTo>
                  <a:pt x="5462228" y="5936499"/>
                </a:lnTo>
                <a:lnTo>
                  <a:pt x="5462228" y="6257174"/>
                </a:lnTo>
                <a:lnTo>
                  <a:pt x="6082146" y="6260349"/>
                </a:lnTo>
                <a:lnTo>
                  <a:pt x="6096001" y="6854970"/>
                </a:lnTo>
                <a:lnTo>
                  <a:pt x="0" y="6868824"/>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288699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5_Nagłówek+zdjęcje+zawartość">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4A529910-C89B-4F03-9167-82033B199EC4}"/>
              </a:ext>
            </a:extLst>
          </p:cNvPr>
          <p:cNvSpPr>
            <a:spLocks noGrp="1"/>
          </p:cNvSpPr>
          <p:nvPr>
            <p:ph type="body" sz="quarter" idx="14" hasCustomPrompt="1"/>
          </p:nvPr>
        </p:nvSpPr>
        <p:spPr>
          <a:xfrm>
            <a:off x="623888" y="692150"/>
            <a:ext cx="4320831" cy="426085"/>
          </a:xfrm>
          <a:prstGeom prst="rect">
            <a:avLst/>
          </a:prstGeom>
        </p:spPr>
        <p:txBody>
          <a:bodyPr lIns="0" tIns="0" rIns="0" bIns="0"/>
          <a:lstStyle>
            <a:lvl1pPr marL="0" indent="0">
              <a:lnSpc>
                <a:spcPct val="100000"/>
              </a:lnSpc>
              <a:spcBef>
                <a:spcPts val="0"/>
              </a:spcBef>
              <a:buNone/>
              <a:defRPr sz="3200" b="0">
                <a:solidFill>
                  <a:schemeClr val="tx1"/>
                </a:solidFill>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2" name="Symbol zastępczy obrazu 3">
            <a:extLst>
              <a:ext uri="{FF2B5EF4-FFF2-40B4-BE49-F238E27FC236}">
                <a16:creationId xmlns:a16="http://schemas.microsoft.com/office/drawing/2014/main" id="{2A08DF4E-228E-261D-47D6-72DBFF0F47E1}"/>
              </a:ext>
            </a:extLst>
          </p:cNvPr>
          <p:cNvSpPr>
            <a:spLocks noGrp="1"/>
          </p:cNvSpPr>
          <p:nvPr>
            <p:ph type="pic" sz="quarter" idx="12"/>
          </p:nvPr>
        </p:nvSpPr>
        <p:spPr>
          <a:xfrm>
            <a:off x="6096000" y="692151"/>
            <a:ext cx="5472113" cy="332830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28968135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6_Nagłówek+zdjęcje+zawartość ">
    <p:spTree>
      <p:nvGrpSpPr>
        <p:cNvPr id="1" name=""/>
        <p:cNvGrpSpPr/>
        <p:nvPr/>
      </p:nvGrpSpPr>
      <p:grpSpPr>
        <a:xfrm>
          <a:off x="0" y="0"/>
          <a:ext cx="0" cy="0"/>
          <a:chOff x="0" y="0"/>
          <a:chExt cx="0" cy="0"/>
        </a:xfrm>
      </p:grpSpPr>
      <p:sp>
        <p:nvSpPr>
          <p:cNvPr id="6" name="Symbol zastępczy tekstu 2">
            <a:extLst>
              <a:ext uri="{FF2B5EF4-FFF2-40B4-BE49-F238E27FC236}">
                <a16:creationId xmlns:a16="http://schemas.microsoft.com/office/drawing/2014/main" id="{7DC2789F-2A20-47A6-90CC-538717959AAF}"/>
              </a:ext>
            </a:extLst>
          </p:cNvPr>
          <p:cNvSpPr>
            <a:spLocks noGrp="1"/>
          </p:cNvSpPr>
          <p:nvPr>
            <p:ph type="body" sz="quarter" idx="11" hasCustomPrompt="1"/>
          </p:nvPr>
        </p:nvSpPr>
        <p:spPr>
          <a:xfrm>
            <a:off x="623886" y="692150"/>
            <a:ext cx="65103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14" name="Symbol zastępczy obrazu 13">
            <a:extLst>
              <a:ext uri="{FF2B5EF4-FFF2-40B4-BE49-F238E27FC236}">
                <a16:creationId xmlns:a16="http://schemas.microsoft.com/office/drawing/2014/main" id="{EC0D59E3-470E-4916-AC6E-702DE36F4279}"/>
              </a:ext>
            </a:extLst>
          </p:cNvPr>
          <p:cNvSpPr>
            <a:spLocks noGrp="1"/>
          </p:cNvSpPr>
          <p:nvPr>
            <p:ph type="pic" sz="quarter" idx="13"/>
          </p:nvPr>
        </p:nvSpPr>
        <p:spPr>
          <a:xfrm>
            <a:off x="7248110" y="-1"/>
            <a:ext cx="4320002" cy="6453189"/>
          </a:xfrm>
          <a:custGeom>
            <a:avLst/>
            <a:gdLst>
              <a:gd name="connsiteX0" fmla="*/ 0 w 4320002"/>
              <a:gd name="connsiteY0" fmla="*/ 0 h 6453189"/>
              <a:gd name="connsiteX1" fmla="*/ 4320000 w 4320002"/>
              <a:gd name="connsiteY1" fmla="*/ 0 h 6453189"/>
              <a:gd name="connsiteX2" fmla="*/ 4320000 w 4320002"/>
              <a:gd name="connsiteY2" fmla="*/ 692151 h 6453189"/>
              <a:gd name="connsiteX3" fmla="*/ 4320002 w 4320002"/>
              <a:gd name="connsiteY3" fmla="*/ 692151 h 6453189"/>
              <a:gd name="connsiteX4" fmla="*/ 4320002 w 4320002"/>
              <a:gd name="connsiteY4" fmla="*/ 5922646 h 6453189"/>
              <a:gd name="connsiteX5" fmla="*/ 3904872 w 4320002"/>
              <a:gd name="connsiteY5" fmla="*/ 5922646 h 6453189"/>
              <a:gd name="connsiteX6" fmla="*/ 3904872 w 4320002"/>
              <a:gd name="connsiteY6" fmla="*/ 6246496 h 6453189"/>
              <a:gd name="connsiteX7" fmla="*/ 4320002 w 4320002"/>
              <a:gd name="connsiteY7" fmla="*/ 6246496 h 6453189"/>
              <a:gd name="connsiteX8" fmla="*/ 4320002 w 4320002"/>
              <a:gd name="connsiteY8" fmla="*/ 6453189 h 6453189"/>
              <a:gd name="connsiteX9" fmla="*/ 2 w 4320002"/>
              <a:gd name="connsiteY9" fmla="*/ 6453189 h 6453189"/>
              <a:gd name="connsiteX10" fmla="*/ 2 w 4320002"/>
              <a:gd name="connsiteY10" fmla="*/ 3742571 h 6453189"/>
              <a:gd name="connsiteX11" fmla="*/ 0 w 4320002"/>
              <a:gd name="connsiteY11" fmla="*/ 3742571 h 6453189"/>
              <a:gd name="connsiteX0" fmla="*/ 0 w 4320002"/>
              <a:gd name="connsiteY0" fmla="*/ 0 h 6453189"/>
              <a:gd name="connsiteX1" fmla="*/ 4320000 w 4320002"/>
              <a:gd name="connsiteY1" fmla="*/ 0 h 6453189"/>
              <a:gd name="connsiteX2" fmla="*/ 4320000 w 4320002"/>
              <a:gd name="connsiteY2" fmla="*/ 692151 h 6453189"/>
              <a:gd name="connsiteX3" fmla="*/ 4320002 w 4320002"/>
              <a:gd name="connsiteY3" fmla="*/ 692151 h 6453189"/>
              <a:gd name="connsiteX4" fmla="*/ 4320002 w 4320002"/>
              <a:gd name="connsiteY4" fmla="*/ 5922646 h 6453189"/>
              <a:gd name="connsiteX5" fmla="*/ 3904872 w 4320002"/>
              <a:gd name="connsiteY5" fmla="*/ 6246496 h 6453189"/>
              <a:gd name="connsiteX6" fmla="*/ 4320002 w 4320002"/>
              <a:gd name="connsiteY6" fmla="*/ 6246496 h 6453189"/>
              <a:gd name="connsiteX7" fmla="*/ 4320002 w 4320002"/>
              <a:gd name="connsiteY7" fmla="*/ 6453189 h 6453189"/>
              <a:gd name="connsiteX8" fmla="*/ 2 w 4320002"/>
              <a:gd name="connsiteY8" fmla="*/ 6453189 h 6453189"/>
              <a:gd name="connsiteX9" fmla="*/ 2 w 4320002"/>
              <a:gd name="connsiteY9" fmla="*/ 3742571 h 6453189"/>
              <a:gd name="connsiteX10" fmla="*/ 0 w 4320002"/>
              <a:gd name="connsiteY10" fmla="*/ 3742571 h 6453189"/>
              <a:gd name="connsiteX11" fmla="*/ 0 w 4320002"/>
              <a:gd name="connsiteY11" fmla="*/ 0 h 6453189"/>
              <a:gd name="connsiteX0" fmla="*/ 0 w 4320002"/>
              <a:gd name="connsiteY0" fmla="*/ 0 h 6453189"/>
              <a:gd name="connsiteX1" fmla="*/ 4320000 w 4320002"/>
              <a:gd name="connsiteY1" fmla="*/ 0 h 6453189"/>
              <a:gd name="connsiteX2" fmla="*/ 4320000 w 4320002"/>
              <a:gd name="connsiteY2" fmla="*/ 692151 h 6453189"/>
              <a:gd name="connsiteX3" fmla="*/ 4320002 w 4320002"/>
              <a:gd name="connsiteY3" fmla="*/ 692151 h 6453189"/>
              <a:gd name="connsiteX4" fmla="*/ 4320002 w 4320002"/>
              <a:gd name="connsiteY4" fmla="*/ 5922646 h 6453189"/>
              <a:gd name="connsiteX5" fmla="*/ 4320002 w 4320002"/>
              <a:gd name="connsiteY5" fmla="*/ 6246496 h 6453189"/>
              <a:gd name="connsiteX6" fmla="*/ 4320002 w 4320002"/>
              <a:gd name="connsiteY6" fmla="*/ 6453189 h 6453189"/>
              <a:gd name="connsiteX7" fmla="*/ 2 w 4320002"/>
              <a:gd name="connsiteY7" fmla="*/ 6453189 h 6453189"/>
              <a:gd name="connsiteX8" fmla="*/ 2 w 4320002"/>
              <a:gd name="connsiteY8" fmla="*/ 3742571 h 6453189"/>
              <a:gd name="connsiteX9" fmla="*/ 0 w 4320002"/>
              <a:gd name="connsiteY9" fmla="*/ 3742571 h 6453189"/>
              <a:gd name="connsiteX10" fmla="*/ 0 w 4320002"/>
              <a:gd name="connsiteY10" fmla="*/ 0 h 645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20002" h="6453189">
                <a:moveTo>
                  <a:pt x="0" y="0"/>
                </a:moveTo>
                <a:lnTo>
                  <a:pt x="4320000" y="0"/>
                </a:lnTo>
                <a:lnTo>
                  <a:pt x="4320000" y="692151"/>
                </a:lnTo>
                <a:lnTo>
                  <a:pt x="4320002" y="692151"/>
                </a:lnTo>
                <a:lnTo>
                  <a:pt x="4320002" y="5922646"/>
                </a:lnTo>
                <a:lnTo>
                  <a:pt x="4320002" y="6246496"/>
                </a:lnTo>
                <a:lnTo>
                  <a:pt x="4320002" y="6453189"/>
                </a:lnTo>
                <a:lnTo>
                  <a:pt x="2" y="6453189"/>
                </a:lnTo>
                <a:lnTo>
                  <a:pt x="2" y="3742571"/>
                </a:lnTo>
                <a:lnTo>
                  <a:pt x="0" y="3742571"/>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Tree>
    <p:extLst>
      <p:ext uri="{BB962C8B-B14F-4D97-AF65-F5344CB8AC3E}">
        <p14:creationId xmlns:p14="http://schemas.microsoft.com/office/powerpoint/2010/main" val="7200292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7_Nagłówek+3 zdjęcja+zawartość">
    <p:spTree>
      <p:nvGrpSpPr>
        <p:cNvPr id="1" name=""/>
        <p:cNvGrpSpPr/>
        <p:nvPr/>
      </p:nvGrpSpPr>
      <p:grpSpPr>
        <a:xfrm>
          <a:off x="0" y="0"/>
          <a:ext cx="0" cy="0"/>
          <a:chOff x="0" y="0"/>
          <a:chExt cx="0" cy="0"/>
        </a:xfrm>
      </p:grpSpPr>
      <p:sp>
        <p:nvSpPr>
          <p:cNvPr id="3" name="Symbol zastępczy obrazu 3">
            <a:extLst>
              <a:ext uri="{FF2B5EF4-FFF2-40B4-BE49-F238E27FC236}">
                <a16:creationId xmlns:a16="http://schemas.microsoft.com/office/drawing/2014/main" id="{C327D843-9289-57B3-992F-A085E29C1243}"/>
              </a:ext>
            </a:extLst>
          </p:cNvPr>
          <p:cNvSpPr>
            <a:spLocks noGrp="1"/>
          </p:cNvSpPr>
          <p:nvPr>
            <p:ph type="pic" sz="quarter" idx="13"/>
          </p:nvPr>
        </p:nvSpPr>
        <p:spPr>
          <a:xfrm>
            <a:off x="9259607" y="1187466"/>
            <a:ext cx="2308506" cy="4375150"/>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obrazu 3">
            <a:extLst>
              <a:ext uri="{FF2B5EF4-FFF2-40B4-BE49-F238E27FC236}">
                <a16:creationId xmlns:a16="http://schemas.microsoft.com/office/drawing/2014/main" id="{6CD1887B-50FB-CCA4-9062-200641E2A473}"/>
              </a:ext>
            </a:extLst>
          </p:cNvPr>
          <p:cNvSpPr>
            <a:spLocks noGrp="1"/>
          </p:cNvSpPr>
          <p:nvPr>
            <p:ph type="pic" sz="quarter" idx="15"/>
          </p:nvPr>
        </p:nvSpPr>
        <p:spPr>
          <a:xfrm>
            <a:off x="7341681" y="1187466"/>
            <a:ext cx="1775106" cy="1557249"/>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Symbol zastępczy obrazu 3">
            <a:extLst>
              <a:ext uri="{FF2B5EF4-FFF2-40B4-BE49-F238E27FC236}">
                <a16:creationId xmlns:a16="http://schemas.microsoft.com/office/drawing/2014/main" id="{C6C6640A-5C25-A866-72C2-FD81459034B0}"/>
              </a:ext>
            </a:extLst>
          </p:cNvPr>
          <p:cNvSpPr>
            <a:spLocks noGrp="1"/>
          </p:cNvSpPr>
          <p:nvPr>
            <p:ph type="pic" sz="quarter" idx="16"/>
          </p:nvPr>
        </p:nvSpPr>
        <p:spPr>
          <a:xfrm>
            <a:off x="6096000" y="2929138"/>
            <a:ext cx="3020788" cy="2054225"/>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5" name="Symbol zastępczy tekstu 2">
            <a:extLst>
              <a:ext uri="{FF2B5EF4-FFF2-40B4-BE49-F238E27FC236}">
                <a16:creationId xmlns:a16="http://schemas.microsoft.com/office/drawing/2014/main" id="{B346EC14-BC11-0AFD-93BC-579D93B47DC9}"/>
              </a:ext>
            </a:extLst>
          </p:cNvPr>
          <p:cNvSpPr>
            <a:spLocks noGrp="1"/>
          </p:cNvSpPr>
          <p:nvPr>
            <p:ph type="body" sz="quarter" idx="11" hasCustomPrompt="1"/>
          </p:nvPr>
        </p:nvSpPr>
        <p:spPr>
          <a:xfrm>
            <a:off x="623886" y="692150"/>
            <a:ext cx="66246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35643089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8_Nagłówek+zdjęcje+zawartość">
    <p:spTree>
      <p:nvGrpSpPr>
        <p:cNvPr id="1" name=""/>
        <p:cNvGrpSpPr/>
        <p:nvPr/>
      </p:nvGrpSpPr>
      <p:grpSpPr>
        <a:xfrm>
          <a:off x="0" y="0"/>
          <a:ext cx="0" cy="0"/>
          <a:chOff x="0" y="0"/>
          <a:chExt cx="0" cy="0"/>
        </a:xfrm>
      </p:grpSpPr>
      <p:sp>
        <p:nvSpPr>
          <p:cNvPr id="6" name="Symbol zastępczy obrazu 9">
            <a:extLst>
              <a:ext uri="{FF2B5EF4-FFF2-40B4-BE49-F238E27FC236}">
                <a16:creationId xmlns:a16="http://schemas.microsoft.com/office/drawing/2014/main" id="{10EA9896-7034-470F-8E32-B22BEE611B11}"/>
              </a:ext>
            </a:extLst>
          </p:cNvPr>
          <p:cNvSpPr>
            <a:spLocks noGrp="1"/>
          </p:cNvSpPr>
          <p:nvPr>
            <p:ph type="pic" sz="quarter" idx="16"/>
          </p:nvPr>
        </p:nvSpPr>
        <p:spPr>
          <a:xfrm>
            <a:off x="6095999" y="404812"/>
            <a:ext cx="5691185" cy="6048376"/>
          </a:xfrm>
          <a:custGeom>
            <a:avLst/>
            <a:gdLst>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056982 w 5691185"/>
              <a:gd name="connsiteY8" fmla="*/ 5517833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056982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80565 w 5691185"/>
              <a:gd name="connsiteY8" fmla="*/ 5538004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255615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17833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73842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366265 w 5691185"/>
              <a:gd name="connsiteY9" fmla="*/ 5848406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67118 w 5691185"/>
              <a:gd name="connsiteY8" fmla="*/ 553128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80565 w 5691185"/>
              <a:gd name="connsiteY9" fmla="*/ 584168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 name="connsiteX0" fmla="*/ 0 w 5691185"/>
              <a:gd name="connsiteY0" fmla="*/ 0 h 6048376"/>
              <a:gd name="connsiteX1" fmla="*/ 2965450 w 5691185"/>
              <a:gd name="connsiteY1" fmla="*/ 0 h 6048376"/>
              <a:gd name="connsiteX2" fmla="*/ 3949700 w 5691185"/>
              <a:gd name="connsiteY2" fmla="*/ 0 h 6048376"/>
              <a:gd name="connsiteX3" fmla="*/ 5472112 w 5691185"/>
              <a:gd name="connsiteY3" fmla="*/ 0 h 6048376"/>
              <a:gd name="connsiteX4" fmla="*/ 5691185 w 5691185"/>
              <a:gd name="connsiteY4" fmla="*/ 0 h 6048376"/>
              <a:gd name="connsiteX5" fmla="*/ 5691185 w 5691185"/>
              <a:gd name="connsiteY5" fmla="*/ 287338 h 6048376"/>
              <a:gd name="connsiteX6" fmla="*/ 5691185 w 5691185"/>
              <a:gd name="connsiteY6" fmla="*/ 3246438 h 6048376"/>
              <a:gd name="connsiteX7" fmla="*/ 5691185 w 5691185"/>
              <a:gd name="connsiteY7" fmla="*/ 5517833 h 6048376"/>
              <a:gd name="connsiteX8" fmla="*/ 5470928 w 5691185"/>
              <a:gd name="connsiteY8" fmla="*/ 5519850 h 6048376"/>
              <a:gd name="connsiteX9" fmla="*/ 5469135 w 5691185"/>
              <a:gd name="connsiteY9" fmla="*/ 5837873 h 6048376"/>
              <a:gd name="connsiteX10" fmla="*/ 5691185 w 5691185"/>
              <a:gd name="connsiteY10" fmla="*/ 5841683 h 6048376"/>
              <a:gd name="connsiteX11" fmla="*/ 5691185 w 5691185"/>
              <a:gd name="connsiteY11" fmla="*/ 6048376 h 6048376"/>
              <a:gd name="connsiteX12" fmla="*/ 5486377 w 5691185"/>
              <a:gd name="connsiteY12" fmla="*/ 6048376 h 6048376"/>
              <a:gd name="connsiteX13" fmla="*/ 5472112 w 5691185"/>
              <a:gd name="connsiteY13" fmla="*/ 6048376 h 6048376"/>
              <a:gd name="connsiteX14" fmla="*/ 5251604 w 5691185"/>
              <a:gd name="connsiteY14" fmla="*/ 6048376 h 6048376"/>
              <a:gd name="connsiteX15" fmla="*/ 5017261 w 5691185"/>
              <a:gd name="connsiteY15" fmla="*/ 6048376 h 6048376"/>
              <a:gd name="connsiteX16" fmla="*/ 3949700 w 5691185"/>
              <a:gd name="connsiteY16" fmla="*/ 6048376 h 6048376"/>
              <a:gd name="connsiteX17" fmla="*/ 2965451 w 5691185"/>
              <a:gd name="connsiteY17" fmla="*/ 6048376 h 6048376"/>
              <a:gd name="connsiteX18" fmla="*/ 2965450 w 5691185"/>
              <a:gd name="connsiteY18" fmla="*/ 6048376 h 6048376"/>
              <a:gd name="connsiteX19" fmla="*/ 1947385 w 5691185"/>
              <a:gd name="connsiteY19" fmla="*/ 6048376 h 6048376"/>
              <a:gd name="connsiteX20" fmla="*/ 1152112 w 5691185"/>
              <a:gd name="connsiteY20" fmla="*/ 6048376 h 6048376"/>
              <a:gd name="connsiteX21" fmla="*/ 780364 w 5691185"/>
              <a:gd name="connsiteY21" fmla="*/ 6048376 h 6048376"/>
              <a:gd name="connsiteX22" fmla="*/ 0 w 5691185"/>
              <a:gd name="connsiteY22" fmla="*/ 6048376 h 6048376"/>
              <a:gd name="connsiteX23" fmla="*/ 0 w 5691185"/>
              <a:gd name="connsiteY23" fmla="*/ 0 h 604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91185" h="6048376">
                <a:moveTo>
                  <a:pt x="0" y="0"/>
                </a:moveTo>
                <a:lnTo>
                  <a:pt x="2965450" y="0"/>
                </a:lnTo>
                <a:lnTo>
                  <a:pt x="3949700" y="0"/>
                </a:lnTo>
                <a:lnTo>
                  <a:pt x="5472112" y="0"/>
                </a:lnTo>
                <a:lnTo>
                  <a:pt x="5691185" y="0"/>
                </a:lnTo>
                <a:lnTo>
                  <a:pt x="5691185" y="287338"/>
                </a:lnTo>
                <a:lnTo>
                  <a:pt x="5691185" y="3246438"/>
                </a:lnTo>
                <a:lnTo>
                  <a:pt x="5691185" y="5517833"/>
                </a:lnTo>
                <a:lnTo>
                  <a:pt x="5470928" y="5519850"/>
                </a:lnTo>
                <a:cubicBezTo>
                  <a:pt x="5473169" y="5717447"/>
                  <a:pt x="5466894" y="5700788"/>
                  <a:pt x="5469135" y="5837873"/>
                </a:cubicBezTo>
                <a:lnTo>
                  <a:pt x="5691185" y="5841683"/>
                </a:lnTo>
                <a:lnTo>
                  <a:pt x="5691185" y="6048376"/>
                </a:lnTo>
                <a:lnTo>
                  <a:pt x="5486377" y="6048376"/>
                </a:lnTo>
                <a:lnTo>
                  <a:pt x="5472112" y="6048376"/>
                </a:lnTo>
                <a:lnTo>
                  <a:pt x="5251604" y="6048376"/>
                </a:lnTo>
                <a:lnTo>
                  <a:pt x="5017261" y="6048376"/>
                </a:lnTo>
                <a:lnTo>
                  <a:pt x="3949700" y="6048376"/>
                </a:lnTo>
                <a:lnTo>
                  <a:pt x="2965451" y="6048376"/>
                </a:lnTo>
                <a:lnTo>
                  <a:pt x="2965450" y="6048376"/>
                </a:lnTo>
                <a:lnTo>
                  <a:pt x="1947385" y="6048376"/>
                </a:lnTo>
                <a:lnTo>
                  <a:pt x="1152112" y="6048376"/>
                </a:lnTo>
                <a:lnTo>
                  <a:pt x="780364" y="6048376"/>
                </a:lnTo>
                <a:lnTo>
                  <a:pt x="0" y="6048376"/>
                </a:lnTo>
                <a:lnTo>
                  <a:pt x="0" y="0"/>
                </a:lnTo>
                <a:close/>
              </a:path>
            </a:pathLst>
          </a:custGeom>
          <a:solidFill>
            <a:schemeClr val="bg1">
              <a:lumMod val="95000"/>
            </a:schemeClr>
          </a:solidFill>
        </p:spPr>
        <p:txBody>
          <a:bodyPr wrap="square">
            <a:noAutofit/>
          </a:bodyPr>
          <a:lstStyle>
            <a:lvl1pPr>
              <a:defRPr lang="en-US" sz="900"/>
            </a:lvl1pPr>
          </a:lstStyle>
          <a:p>
            <a:pPr marL="0" lvl="0" indent="0">
              <a:buNone/>
            </a:pPr>
            <a:r>
              <a:rPr lang="pl-PL"/>
              <a:t>Kliknij ikonę, aby dodać obraz</a:t>
            </a:r>
            <a:endParaRPr lang="en-US"/>
          </a:p>
        </p:txBody>
      </p:sp>
      <p:sp>
        <p:nvSpPr>
          <p:cNvPr id="2" name="Symbol zastępczy tekstu 2">
            <a:extLst>
              <a:ext uri="{FF2B5EF4-FFF2-40B4-BE49-F238E27FC236}">
                <a16:creationId xmlns:a16="http://schemas.microsoft.com/office/drawing/2014/main" id="{9D26AA11-506E-57B8-31F1-A0934E5423F3}"/>
              </a:ext>
            </a:extLst>
          </p:cNvPr>
          <p:cNvSpPr>
            <a:spLocks noGrp="1"/>
          </p:cNvSpPr>
          <p:nvPr>
            <p:ph type="body" sz="quarter" idx="11" hasCustomPrompt="1"/>
          </p:nvPr>
        </p:nvSpPr>
        <p:spPr>
          <a:xfrm>
            <a:off x="623886" y="692150"/>
            <a:ext cx="5472114"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16215938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9_Nagłówek+zdjęcje+zawartość">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endParaRPr lang="pl-PL" dirty="0"/>
          </a:p>
        </p:txBody>
      </p:sp>
      <p:sp>
        <p:nvSpPr>
          <p:cNvPr id="2" name="Symbol zastępczy tekstu 2">
            <a:extLst>
              <a:ext uri="{FF2B5EF4-FFF2-40B4-BE49-F238E27FC236}">
                <a16:creationId xmlns:a16="http://schemas.microsoft.com/office/drawing/2014/main" id="{B3949A4C-56CC-8D7D-3991-745478E4BBED}"/>
              </a:ext>
            </a:extLst>
          </p:cNvPr>
          <p:cNvSpPr>
            <a:spLocks noGrp="1"/>
          </p:cNvSpPr>
          <p:nvPr>
            <p:ph type="body" sz="quarter" idx="11" hasCustomPrompt="1"/>
          </p:nvPr>
        </p:nvSpPr>
        <p:spPr>
          <a:xfrm>
            <a:off x="623886" y="2992901"/>
            <a:ext cx="65103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6545398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0_Nagłówek+zdjęcje+zawartość">
    <p:spTree>
      <p:nvGrpSpPr>
        <p:cNvPr id="1" name=""/>
        <p:cNvGrpSpPr/>
        <p:nvPr/>
      </p:nvGrpSpPr>
      <p:grpSpPr>
        <a:xfrm>
          <a:off x="0" y="0"/>
          <a:ext cx="0" cy="0"/>
          <a:chOff x="0" y="0"/>
          <a:chExt cx="0" cy="0"/>
        </a:xfrm>
      </p:grpSpPr>
      <p:sp>
        <p:nvSpPr>
          <p:cNvPr id="16" name="Symbol zastępczy obrazu 15">
            <a:extLst>
              <a:ext uri="{FF2B5EF4-FFF2-40B4-BE49-F238E27FC236}">
                <a16:creationId xmlns:a16="http://schemas.microsoft.com/office/drawing/2014/main" id="{CBDCA688-B232-4D08-BF0E-B95CB43771BE}"/>
              </a:ext>
            </a:extLst>
          </p:cNvPr>
          <p:cNvSpPr>
            <a:spLocks noGrp="1"/>
          </p:cNvSpPr>
          <p:nvPr>
            <p:ph type="pic" sz="quarter" idx="12"/>
          </p:nvPr>
        </p:nvSpPr>
        <p:spPr>
          <a:xfrm>
            <a:off x="7248112" y="692150"/>
            <a:ext cx="4320000"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55434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2" name="Symbol zastępczy tekstu 2">
            <a:extLst>
              <a:ext uri="{FF2B5EF4-FFF2-40B4-BE49-F238E27FC236}">
                <a16:creationId xmlns:a16="http://schemas.microsoft.com/office/drawing/2014/main" id="{C2DE4EB9-6566-8D87-7AF9-9397C4A2D8CE}"/>
              </a:ext>
            </a:extLst>
          </p:cNvPr>
          <p:cNvSpPr>
            <a:spLocks noGrp="1"/>
          </p:cNvSpPr>
          <p:nvPr>
            <p:ph type="body" sz="quarter" idx="11" hasCustomPrompt="1"/>
          </p:nvPr>
        </p:nvSpPr>
        <p:spPr>
          <a:xfrm>
            <a:off x="623886" y="692150"/>
            <a:ext cx="651033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32667278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1_Nagłówek+zdjęcje+zawartość">
    <p:spTree>
      <p:nvGrpSpPr>
        <p:cNvPr id="1" name=""/>
        <p:cNvGrpSpPr/>
        <p:nvPr/>
      </p:nvGrpSpPr>
      <p:grpSpPr>
        <a:xfrm>
          <a:off x="0" y="0"/>
          <a:ext cx="0" cy="0"/>
          <a:chOff x="0" y="0"/>
          <a:chExt cx="0" cy="0"/>
        </a:xfrm>
      </p:grpSpPr>
      <p:sp>
        <p:nvSpPr>
          <p:cNvPr id="4" name="Symbol zastępczy obrazu 15">
            <a:extLst>
              <a:ext uri="{FF2B5EF4-FFF2-40B4-BE49-F238E27FC236}">
                <a16:creationId xmlns:a16="http://schemas.microsoft.com/office/drawing/2014/main" id="{10190672-3451-427D-8891-F31755B931A1}"/>
              </a:ext>
            </a:extLst>
          </p:cNvPr>
          <p:cNvSpPr>
            <a:spLocks noGrp="1"/>
          </p:cNvSpPr>
          <p:nvPr>
            <p:ph type="pic" sz="quarter" idx="12"/>
          </p:nvPr>
        </p:nvSpPr>
        <p:spPr>
          <a:xfrm>
            <a:off x="8580434" y="692150"/>
            <a:ext cx="2987678" cy="5761038"/>
          </a:xfrm>
          <a:custGeom>
            <a:avLst/>
            <a:gdLst>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230495 h 5761038"/>
              <a:gd name="connsiteX4" fmla="*/ 3904870 w 4320000"/>
              <a:gd name="connsiteY4" fmla="*/ 5554345 h 5761038"/>
              <a:gd name="connsiteX5" fmla="*/ 4320000 w 4320000"/>
              <a:gd name="connsiteY5" fmla="*/ 5554345 h 5761038"/>
              <a:gd name="connsiteX6" fmla="*/ 4320000 w 4320000"/>
              <a:gd name="connsiteY6" fmla="*/ 5761038 h 5761038"/>
              <a:gd name="connsiteX7" fmla="*/ 0 w 4320000"/>
              <a:gd name="connsiteY7" fmla="*/ 5761038 h 5761038"/>
              <a:gd name="connsiteX0" fmla="*/ 0 w 4320000"/>
              <a:gd name="connsiteY0" fmla="*/ 0 h 5761038"/>
              <a:gd name="connsiteX1" fmla="*/ 4320000 w 4320000"/>
              <a:gd name="connsiteY1" fmla="*/ 0 h 5761038"/>
              <a:gd name="connsiteX2" fmla="*/ 4320000 w 4320000"/>
              <a:gd name="connsiteY2" fmla="*/ 5230495 h 5761038"/>
              <a:gd name="connsiteX3" fmla="*/ 3904870 w 4320000"/>
              <a:gd name="connsiteY3" fmla="*/ 5554345 h 5761038"/>
              <a:gd name="connsiteX4" fmla="*/ 4320000 w 4320000"/>
              <a:gd name="connsiteY4" fmla="*/ 5554345 h 5761038"/>
              <a:gd name="connsiteX5" fmla="*/ 4320000 w 4320000"/>
              <a:gd name="connsiteY5" fmla="*/ 5761038 h 5761038"/>
              <a:gd name="connsiteX6" fmla="*/ 0 w 4320000"/>
              <a:gd name="connsiteY6" fmla="*/ 5761038 h 5761038"/>
              <a:gd name="connsiteX7" fmla="*/ 0 w 4320000"/>
              <a:gd name="connsiteY7" fmla="*/ 0 h 5761038"/>
              <a:gd name="connsiteX0" fmla="*/ 0 w 4320000"/>
              <a:gd name="connsiteY0" fmla="*/ 0 h 5761038"/>
              <a:gd name="connsiteX1" fmla="*/ 4320000 w 4320000"/>
              <a:gd name="connsiteY1" fmla="*/ 0 h 5761038"/>
              <a:gd name="connsiteX2" fmla="*/ 4320000 w 4320000"/>
              <a:gd name="connsiteY2" fmla="*/ 5230495 h 5761038"/>
              <a:gd name="connsiteX3" fmla="*/ 4320000 w 4320000"/>
              <a:gd name="connsiteY3" fmla="*/ 5554345 h 5761038"/>
              <a:gd name="connsiteX4" fmla="*/ 4320000 w 4320000"/>
              <a:gd name="connsiteY4" fmla="*/ 5761038 h 5761038"/>
              <a:gd name="connsiteX5" fmla="*/ 0 w 4320000"/>
              <a:gd name="connsiteY5" fmla="*/ 5761038 h 5761038"/>
              <a:gd name="connsiteX6" fmla="*/ 0 w 4320000"/>
              <a:gd name="connsiteY6" fmla="*/ 0 h 5761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0" h="5761038">
                <a:moveTo>
                  <a:pt x="0" y="0"/>
                </a:moveTo>
                <a:lnTo>
                  <a:pt x="4320000" y="0"/>
                </a:lnTo>
                <a:lnTo>
                  <a:pt x="4320000" y="5230495"/>
                </a:lnTo>
                <a:lnTo>
                  <a:pt x="4320000" y="5554345"/>
                </a:lnTo>
                <a:lnTo>
                  <a:pt x="4320000" y="5761038"/>
                </a:lnTo>
                <a:lnTo>
                  <a:pt x="0" y="5761038"/>
                </a:lnTo>
                <a:lnTo>
                  <a:pt x="0" y="0"/>
                </a:lnTo>
                <a:close/>
              </a:path>
            </a:pathLst>
          </a:custGeom>
          <a:solidFill>
            <a:schemeClr val="bg1">
              <a:lumMod val="95000"/>
            </a:schemeClr>
          </a:solidFill>
        </p:spPr>
        <p:txBody>
          <a:bodyPr wrap="square">
            <a:noAutofit/>
          </a:bodyPr>
          <a:lstStyle>
            <a:lvl1pPr marL="0" indent="0">
              <a:buNone/>
              <a:defRPr sz="900"/>
            </a:lvl1pPr>
          </a:lstStyle>
          <a:p>
            <a:r>
              <a:rPr lang="pl-PL"/>
              <a:t>Kliknij ikonę, aby dodać obraz</a:t>
            </a:r>
          </a:p>
        </p:txBody>
      </p:sp>
      <p:sp>
        <p:nvSpPr>
          <p:cNvPr id="2" name="Symbol zastępczy tekstu 2">
            <a:extLst>
              <a:ext uri="{FF2B5EF4-FFF2-40B4-BE49-F238E27FC236}">
                <a16:creationId xmlns:a16="http://schemas.microsoft.com/office/drawing/2014/main" id="{ED5BE99B-5099-A7AD-5597-79CEED03C95D}"/>
              </a:ext>
            </a:extLst>
          </p:cNvPr>
          <p:cNvSpPr>
            <a:spLocks noGrp="1"/>
          </p:cNvSpPr>
          <p:nvPr>
            <p:ph type="body" sz="quarter" idx="11" hasCustomPrompt="1"/>
          </p:nvPr>
        </p:nvSpPr>
        <p:spPr>
          <a:xfrm>
            <a:off x="623886" y="692150"/>
            <a:ext cx="7710489"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8324146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12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99AC3C89-86A8-5383-BBD0-070C3B833F60}"/>
              </a:ext>
            </a:extLst>
          </p:cNvPr>
          <p:cNvSpPr/>
          <p:nvPr/>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Prostokąt 3">
            <a:extLst>
              <a:ext uri="{FF2B5EF4-FFF2-40B4-BE49-F238E27FC236}">
                <a16:creationId xmlns:a16="http://schemas.microsoft.com/office/drawing/2014/main" id="{E9FBB4B8-3A9C-C106-B2F1-68C5738B36EB}"/>
              </a:ext>
            </a:extLst>
          </p:cNvPr>
          <p:cNvSpPr/>
          <p:nvPr/>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Prostokąt 1">
            <a:extLst>
              <a:ext uri="{FF2B5EF4-FFF2-40B4-BE49-F238E27FC236}">
                <a16:creationId xmlns:a16="http://schemas.microsoft.com/office/drawing/2014/main" id="{A0700E63-5708-49F4-BA22-34266D4851F3}"/>
              </a:ext>
            </a:extLst>
          </p:cNvPr>
          <p:cNvSpPr/>
          <p:nvPr/>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8" name="Prostokąt 7">
            <a:extLst>
              <a:ext uri="{FF2B5EF4-FFF2-40B4-BE49-F238E27FC236}">
                <a16:creationId xmlns:a16="http://schemas.microsoft.com/office/drawing/2014/main" id="{6FE3064D-9631-4052-AD90-C7FA217382BE}"/>
              </a:ext>
            </a:extLst>
          </p:cNvPr>
          <p:cNvSpPr/>
          <p:nvPr/>
        </p:nvSpPr>
        <p:spPr>
          <a:xfrm>
            <a:off x="6879436" y="1365558"/>
            <a:ext cx="4119459" cy="412688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ymbol zastępczy obrazu 3">
            <a:extLst>
              <a:ext uri="{FF2B5EF4-FFF2-40B4-BE49-F238E27FC236}">
                <a16:creationId xmlns:a16="http://schemas.microsoft.com/office/drawing/2014/main" id="{1E4DDB97-951A-4A7C-BD2C-D22A6868065A}"/>
              </a:ext>
            </a:extLst>
          </p:cNvPr>
          <p:cNvSpPr>
            <a:spLocks noGrp="1"/>
          </p:cNvSpPr>
          <p:nvPr>
            <p:ph type="pic" sz="quarter" idx="12"/>
          </p:nvPr>
        </p:nvSpPr>
        <p:spPr>
          <a:xfrm>
            <a:off x="7006555" y="1495897"/>
            <a:ext cx="3866015" cy="386601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A37E021D-0B25-29DB-2644-D93C2FFF07D2}"/>
              </a:ext>
            </a:extLst>
          </p:cNvPr>
          <p:cNvSpPr>
            <a:spLocks noGrp="1"/>
          </p:cNvSpPr>
          <p:nvPr>
            <p:ph type="body" sz="quarter" idx="11" hasCustomPrompt="1"/>
          </p:nvPr>
        </p:nvSpPr>
        <p:spPr>
          <a:xfrm>
            <a:off x="623887" y="692150"/>
            <a:ext cx="5472114"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6" name="Prostokąt 5">
            <a:extLst>
              <a:ext uri="{FF2B5EF4-FFF2-40B4-BE49-F238E27FC236}">
                <a16:creationId xmlns:a16="http://schemas.microsoft.com/office/drawing/2014/main" id="{42B6004B-FDD6-BC6D-6490-958C158FB4DF}"/>
              </a:ext>
            </a:extLst>
          </p:cNvPr>
          <p:cNvSpPr/>
          <p:nvPr userDrawn="1"/>
        </p:nvSpPr>
        <p:spPr>
          <a:xfrm>
            <a:off x="6096000" y="408369"/>
            <a:ext cx="5686332" cy="6044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30165089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3_Nagłówek+zdjęcje+zawartość">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BE7919FC-1A09-88A4-2B36-47F035E14765}"/>
              </a:ext>
            </a:extLst>
          </p:cNvPr>
          <p:cNvSpPr/>
          <p:nvPr/>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rostokąt 5">
            <a:extLst>
              <a:ext uri="{FF2B5EF4-FFF2-40B4-BE49-F238E27FC236}">
                <a16:creationId xmlns:a16="http://schemas.microsoft.com/office/drawing/2014/main" id="{ECDAF1E4-0176-B507-D4F9-F84EFF4EEB74}"/>
              </a:ext>
            </a:extLst>
          </p:cNvPr>
          <p:cNvSpPr/>
          <p:nvPr/>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olny kształt: kształt 3">
            <a:extLst>
              <a:ext uri="{FF2B5EF4-FFF2-40B4-BE49-F238E27FC236}">
                <a16:creationId xmlns:a16="http://schemas.microsoft.com/office/drawing/2014/main" id="{3D608FC1-9081-0A60-FF61-1496B0C38C64}"/>
              </a:ext>
            </a:extLst>
          </p:cNvPr>
          <p:cNvSpPr/>
          <p:nvPr/>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rostokąt 2">
            <a:extLst>
              <a:ext uri="{FF2B5EF4-FFF2-40B4-BE49-F238E27FC236}">
                <a16:creationId xmlns:a16="http://schemas.microsoft.com/office/drawing/2014/main" id="{E932FA63-DCAA-6FB3-8E48-567B56CC98E5}"/>
              </a:ext>
            </a:extLst>
          </p:cNvPr>
          <p:cNvSpPr/>
          <p:nvPr/>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olny kształt: kształt 8">
            <a:extLst>
              <a:ext uri="{FF2B5EF4-FFF2-40B4-BE49-F238E27FC236}">
                <a16:creationId xmlns:a16="http://schemas.microsoft.com/office/drawing/2014/main" id="{2245D466-D210-4E1A-A350-CF58CF7E167A}"/>
              </a:ext>
            </a:extLst>
          </p:cNvPr>
          <p:cNvSpPr/>
          <p:nvPr/>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Symbol zastępczy tekstu 2">
            <a:extLst>
              <a:ext uri="{FF2B5EF4-FFF2-40B4-BE49-F238E27FC236}">
                <a16:creationId xmlns:a16="http://schemas.microsoft.com/office/drawing/2014/main" id="{7C7735C6-99EF-4EF1-ABC8-5A6CC3357E7A}"/>
              </a:ext>
            </a:extLst>
          </p:cNvPr>
          <p:cNvSpPr>
            <a:spLocks noGrp="1"/>
          </p:cNvSpPr>
          <p:nvPr>
            <p:ph type="body" sz="quarter" idx="13" hasCustomPrompt="1"/>
          </p:nvPr>
        </p:nvSpPr>
        <p:spPr>
          <a:xfrm>
            <a:off x="6797964" y="1904807"/>
            <a:ext cx="4444343" cy="426085"/>
          </a:xfrm>
          <a:prstGeom prst="rect">
            <a:avLst/>
          </a:prstGeom>
        </p:spPr>
        <p:txBody>
          <a:bodyPr lIns="0" tIns="0" rIns="0" bIns="0"/>
          <a:lstStyle>
            <a:lvl1pPr marL="0" indent="0">
              <a:lnSpc>
                <a:spcPct val="100000"/>
              </a:lnSpc>
              <a:spcBef>
                <a:spcPts val="0"/>
              </a:spcBef>
              <a:buNone/>
              <a:defRPr sz="2800">
                <a:latin typeface="Montserrat SemiBold" panose="00000700000000000000" pitchFamily="2" charset="-18"/>
              </a:defRPr>
            </a:lvl1pPr>
          </a:lstStyle>
          <a:p>
            <a:pPr lvl="0"/>
            <a:r>
              <a:rPr lang="pl-PL" dirty="0"/>
              <a:t>Nagłówek</a:t>
            </a:r>
          </a:p>
        </p:txBody>
      </p:sp>
      <p:sp>
        <p:nvSpPr>
          <p:cNvPr id="17" name="Symbol zastępczy obrazu 3">
            <a:extLst>
              <a:ext uri="{FF2B5EF4-FFF2-40B4-BE49-F238E27FC236}">
                <a16:creationId xmlns:a16="http://schemas.microsoft.com/office/drawing/2014/main" id="{AB5DBCC9-D06C-427B-BB43-EB54A000642B}"/>
              </a:ext>
            </a:extLst>
          </p:cNvPr>
          <p:cNvSpPr>
            <a:spLocks noGrp="1"/>
          </p:cNvSpPr>
          <p:nvPr>
            <p:ph type="pic" sz="quarter" idx="12"/>
          </p:nvPr>
        </p:nvSpPr>
        <p:spPr>
          <a:xfrm>
            <a:off x="1101077" y="1279668"/>
            <a:ext cx="4298661" cy="4298661"/>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7" name="Dowolny kształt: kształt 6">
            <a:extLst>
              <a:ext uri="{FF2B5EF4-FFF2-40B4-BE49-F238E27FC236}">
                <a16:creationId xmlns:a16="http://schemas.microsoft.com/office/drawing/2014/main" id="{BD918264-F71B-6138-E75A-E20DF31481E5}"/>
              </a:ext>
            </a:extLst>
          </p:cNvPr>
          <p:cNvSpPr/>
          <p:nvPr userDrawn="1"/>
        </p:nvSpPr>
        <p:spPr>
          <a:xfrm>
            <a:off x="6096000" y="404813"/>
            <a:ext cx="5691186" cy="6048375"/>
          </a:xfrm>
          <a:custGeom>
            <a:avLst/>
            <a:gdLst>
              <a:gd name="connsiteX0" fmla="*/ 0 w 5691186"/>
              <a:gd name="connsiteY0" fmla="*/ 0 h 6048375"/>
              <a:gd name="connsiteX1" fmla="*/ 5691186 w 5691186"/>
              <a:gd name="connsiteY1" fmla="*/ 0 h 6048375"/>
              <a:gd name="connsiteX2" fmla="*/ 5691186 w 5691186"/>
              <a:gd name="connsiteY2" fmla="*/ 5517832 h 6048375"/>
              <a:gd name="connsiteX3" fmla="*/ 5472113 w 5691186"/>
              <a:gd name="connsiteY3" fmla="*/ 5517832 h 6048375"/>
              <a:gd name="connsiteX4" fmla="*/ 5472113 w 5691186"/>
              <a:gd name="connsiteY4" fmla="*/ 5841682 h 6048375"/>
              <a:gd name="connsiteX5" fmla="*/ 5691186 w 5691186"/>
              <a:gd name="connsiteY5" fmla="*/ 5841682 h 6048375"/>
              <a:gd name="connsiteX6" fmla="*/ 5691186 w 5691186"/>
              <a:gd name="connsiteY6" fmla="*/ 6048375 h 6048375"/>
              <a:gd name="connsiteX7" fmla="*/ 0 w 56911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91186" h="6048375">
                <a:moveTo>
                  <a:pt x="0" y="0"/>
                </a:moveTo>
                <a:lnTo>
                  <a:pt x="5691186" y="0"/>
                </a:lnTo>
                <a:lnTo>
                  <a:pt x="5691186" y="5517832"/>
                </a:lnTo>
                <a:lnTo>
                  <a:pt x="5472113" y="5517832"/>
                </a:lnTo>
                <a:lnTo>
                  <a:pt x="5472113" y="5841682"/>
                </a:lnTo>
                <a:lnTo>
                  <a:pt x="5691186" y="5841682"/>
                </a:lnTo>
                <a:lnTo>
                  <a:pt x="5691186" y="6048375"/>
                </a:lnTo>
                <a:lnTo>
                  <a:pt x="0" y="6048375"/>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rostokąt 7">
            <a:extLst>
              <a:ext uri="{FF2B5EF4-FFF2-40B4-BE49-F238E27FC236}">
                <a16:creationId xmlns:a16="http://schemas.microsoft.com/office/drawing/2014/main" id="{484B08B8-7B53-3707-9C9C-F481AE8272B9}"/>
              </a:ext>
            </a:extLst>
          </p:cNvPr>
          <p:cNvSpPr/>
          <p:nvPr userDrawn="1"/>
        </p:nvSpPr>
        <p:spPr>
          <a:xfrm>
            <a:off x="404814" y="404812"/>
            <a:ext cx="5691186" cy="60483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7418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4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8B3BA4E4-2BC0-04C9-7ECE-1ED101579BCD}"/>
              </a:ext>
            </a:extLst>
          </p:cNvPr>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Prostokąt 3">
            <a:extLst>
              <a:ext uri="{FF2B5EF4-FFF2-40B4-BE49-F238E27FC236}">
                <a16:creationId xmlns:a16="http://schemas.microsoft.com/office/drawing/2014/main" id="{8C1E1A78-1032-F962-3D13-D04680E54751}"/>
              </a:ext>
            </a:extLst>
          </p:cNvPr>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Prostokąt 1">
            <a:extLst>
              <a:ext uri="{FF2B5EF4-FFF2-40B4-BE49-F238E27FC236}">
                <a16:creationId xmlns:a16="http://schemas.microsoft.com/office/drawing/2014/main" id="{A0700E63-5708-49F4-BA22-34266D4851F3}"/>
              </a:ext>
            </a:extLst>
          </p:cNvPr>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12" name="Symbol zastępczy obrazu 3">
            <a:extLst>
              <a:ext uri="{FF2B5EF4-FFF2-40B4-BE49-F238E27FC236}">
                <a16:creationId xmlns:a16="http://schemas.microsoft.com/office/drawing/2014/main" id="{1E4DDB97-951A-4A7C-BD2C-D22A6868065A}"/>
              </a:ext>
            </a:extLst>
          </p:cNvPr>
          <p:cNvSpPr>
            <a:spLocks noGrp="1"/>
          </p:cNvSpPr>
          <p:nvPr>
            <p:ph type="pic" sz="quarter" idx="12"/>
          </p:nvPr>
        </p:nvSpPr>
        <p:spPr>
          <a:xfrm>
            <a:off x="1114991" y="1495897"/>
            <a:ext cx="3866015" cy="3866016"/>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99EBDE2B-51AD-F43B-F554-E3FEA3BCE8F9}"/>
              </a:ext>
            </a:extLst>
          </p:cNvPr>
          <p:cNvSpPr>
            <a:spLocks noGrp="1"/>
          </p:cNvSpPr>
          <p:nvPr>
            <p:ph type="body" sz="quarter" idx="13" hasCustomPrompt="1"/>
          </p:nvPr>
        </p:nvSpPr>
        <p:spPr>
          <a:xfrm>
            <a:off x="6648450" y="692150"/>
            <a:ext cx="4919663"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6" name="Prostokąt 5">
            <a:extLst>
              <a:ext uri="{FF2B5EF4-FFF2-40B4-BE49-F238E27FC236}">
                <a16:creationId xmlns:a16="http://schemas.microsoft.com/office/drawing/2014/main" id="{9E90B854-1D8A-CB35-120F-19E98DA98133}"/>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33703842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5_Nagłówek+zdjęcje+zawartość">
    <p:spTree>
      <p:nvGrpSpPr>
        <p:cNvPr id="1" name=""/>
        <p:cNvGrpSpPr/>
        <p:nvPr/>
      </p:nvGrpSpPr>
      <p:grpSpPr>
        <a:xfrm>
          <a:off x="0" y="0"/>
          <a:ext cx="0" cy="0"/>
          <a:chOff x="0" y="0"/>
          <a:chExt cx="0" cy="0"/>
        </a:xfrm>
      </p:grpSpPr>
      <p:sp>
        <p:nvSpPr>
          <p:cNvPr id="5" name="Dowolny kształt: kształt 4">
            <a:extLst>
              <a:ext uri="{FF2B5EF4-FFF2-40B4-BE49-F238E27FC236}">
                <a16:creationId xmlns:a16="http://schemas.microsoft.com/office/drawing/2014/main" id="{80E5A107-A9E0-73CA-CC7D-9159BBED8D91}"/>
              </a:ext>
            </a:extLst>
          </p:cNvPr>
          <p:cNvSpPr/>
          <p:nvPr/>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F191E851-4828-A246-ECD6-ACDD7A891F9E}"/>
              </a:ext>
            </a:extLst>
          </p:cNvPr>
          <p:cNvSpPr/>
          <p:nvPr/>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rostokąt 5">
            <a:extLst>
              <a:ext uri="{FF2B5EF4-FFF2-40B4-BE49-F238E27FC236}">
                <a16:creationId xmlns:a16="http://schemas.microsoft.com/office/drawing/2014/main" id="{F8C9F0DA-C8B8-CF2A-AAE1-E7F29BFA1705}"/>
              </a:ext>
            </a:extLst>
          </p:cNvPr>
          <p:cNvSpPr/>
          <p:nvPr/>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rostokąt 3">
            <a:extLst>
              <a:ext uri="{FF2B5EF4-FFF2-40B4-BE49-F238E27FC236}">
                <a16:creationId xmlns:a16="http://schemas.microsoft.com/office/drawing/2014/main" id="{F1040E0E-C979-1CC0-4FDC-9F23D8479D11}"/>
              </a:ext>
            </a:extLst>
          </p:cNvPr>
          <p:cNvSpPr/>
          <p:nvPr/>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olny kształt: kształt 12">
            <a:extLst>
              <a:ext uri="{FF2B5EF4-FFF2-40B4-BE49-F238E27FC236}">
                <a16:creationId xmlns:a16="http://schemas.microsoft.com/office/drawing/2014/main" id="{AA220A30-048D-4DFF-B0F7-F08D3E2C86FC}"/>
              </a:ext>
            </a:extLst>
          </p:cNvPr>
          <p:cNvSpPr/>
          <p:nvPr/>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Symbol zastępczy obrazu 3">
            <a:extLst>
              <a:ext uri="{FF2B5EF4-FFF2-40B4-BE49-F238E27FC236}">
                <a16:creationId xmlns:a16="http://schemas.microsoft.com/office/drawing/2014/main" id="{ABFD739A-D575-4714-9C77-6FD141E471A4}"/>
              </a:ext>
            </a:extLst>
          </p:cNvPr>
          <p:cNvSpPr>
            <a:spLocks noGrp="1"/>
          </p:cNvSpPr>
          <p:nvPr>
            <p:ph type="pic" sz="quarter" idx="12"/>
          </p:nvPr>
        </p:nvSpPr>
        <p:spPr>
          <a:xfrm>
            <a:off x="917504" y="1807296"/>
            <a:ext cx="3243407" cy="3243407"/>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3" name="Symbol zastępczy tekstu 2">
            <a:extLst>
              <a:ext uri="{FF2B5EF4-FFF2-40B4-BE49-F238E27FC236}">
                <a16:creationId xmlns:a16="http://schemas.microsoft.com/office/drawing/2014/main" id="{04105756-56D9-D687-2D6D-ED17C1408FFC}"/>
              </a:ext>
            </a:extLst>
          </p:cNvPr>
          <p:cNvSpPr>
            <a:spLocks noGrp="1"/>
          </p:cNvSpPr>
          <p:nvPr>
            <p:ph type="body" sz="quarter" idx="13" hasCustomPrompt="1"/>
          </p:nvPr>
        </p:nvSpPr>
        <p:spPr>
          <a:xfrm>
            <a:off x="5556250" y="692150"/>
            <a:ext cx="6011863"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9" name="Dowolny kształt: kształt 8">
            <a:extLst>
              <a:ext uri="{FF2B5EF4-FFF2-40B4-BE49-F238E27FC236}">
                <a16:creationId xmlns:a16="http://schemas.microsoft.com/office/drawing/2014/main" id="{F488F1F0-D435-0629-683A-AB7775FAC7A7}"/>
              </a:ext>
            </a:extLst>
          </p:cNvPr>
          <p:cNvSpPr/>
          <p:nvPr userDrawn="1"/>
        </p:nvSpPr>
        <p:spPr>
          <a:xfrm>
            <a:off x="5078414" y="404812"/>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Prostokąt 9">
            <a:extLst>
              <a:ext uri="{FF2B5EF4-FFF2-40B4-BE49-F238E27FC236}">
                <a16:creationId xmlns:a16="http://schemas.microsoft.com/office/drawing/2014/main" id="{665A4045-CFD9-F395-63C2-AD54FAF20F04}"/>
              </a:ext>
            </a:extLst>
          </p:cNvPr>
          <p:cNvSpPr/>
          <p:nvPr userDrawn="1"/>
        </p:nvSpPr>
        <p:spPr>
          <a:xfrm>
            <a:off x="404814" y="404811"/>
            <a:ext cx="4268786" cy="6048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50827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16_Nagłówek+zdjęcje+zawartość">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44A1E091-39AE-EE78-8A79-16F4DBB73BB0}"/>
              </a:ext>
            </a:extLst>
          </p:cNvPr>
          <p:cNvSpPr/>
          <p:nvPr/>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123DE096-CC9F-0253-8858-CEFF91E15358}"/>
              </a:ext>
            </a:extLst>
          </p:cNvPr>
          <p:cNvSpPr/>
          <p:nvPr/>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ymbol zastępczy obrazu 3">
            <a:extLst>
              <a:ext uri="{FF2B5EF4-FFF2-40B4-BE49-F238E27FC236}">
                <a16:creationId xmlns:a16="http://schemas.microsoft.com/office/drawing/2014/main" id="{ABFD739A-D575-4714-9C77-6FD141E471A4}"/>
              </a:ext>
            </a:extLst>
          </p:cNvPr>
          <p:cNvSpPr>
            <a:spLocks noGrp="1"/>
          </p:cNvSpPr>
          <p:nvPr>
            <p:ph type="pic" sz="quarter" idx="12"/>
          </p:nvPr>
        </p:nvSpPr>
        <p:spPr>
          <a:xfrm>
            <a:off x="917504" y="1807296"/>
            <a:ext cx="3243407" cy="3243407"/>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Dowolny kształt: kształt 5">
            <a:extLst>
              <a:ext uri="{FF2B5EF4-FFF2-40B4-BE49-F238E27FC236}">
                <a16:creationId xmlns:a16="http://schemas.microsoft.com/office/drawing/2014/main" id="{91955581-2F9C-4723-AD40-994892951812}"/>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Symbol zastępczy tekstu 2">
            <a:extLst>
              <a:ext uri="{FF2B5EF4-FFF2-40B4-BE49-F238E27FC236}">
                <a16:creationId xmlns:a16="http://schemas.microsoft.com/office/drawing/2014/main" id="{E794239B-A5E2-B06E-3C40-C677A2144EAE}"/>
              </a:ext>
            </a:extLst>
          </p:cNvPr>
          <p:cNvSpPr>
            <a:spLocks noGrp="1"/>
          </p:cNvSpPr>
          <p:nvPr>
            <p:ph type="body" sz="quarter" idx="11" hasCustomPrompt="1"/>
          </p:nvPr>
        </p:nvSpPr>
        <p:spPr>
          <a:xfrm>
            <a:off x="5556250" y="1478684"/>
            <a:ext cx="601186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5" name="Dowolny kształt: kształt 4">
            <a:extLst>
              <a:ext uri="{FF2B5EF4-FFF2-40B4-BE49-F238E27FC236}">
                <a16:creationId xmlns:a16="http://schemas.microsoft.com/office/drawing/2014/main" id="{EE6B077C-B042-B1AE-9A1B-44C5049DC1FA}"/>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Dowolny kształt: kształt 8">
            <a:extLst>
              <a:ext uri="{FF2B5EF4-FFF2-40B4-BE49-F238E27FC236}">
                <a16:creationId xmlns:a16="http://schemas.microsoft.com/office/drawing/2014/main" id="{866DA680-7600-E217-539F-2FDAECB47DE9}"/>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10" name="Prostokąt 9">
            <a:extLst>
              <a:ext uri="{FF2B5EF4-FFF2-40B4-BE49-F238E27FC236}">
                <a16:creationId xmlns:a16="http://schemas.microsoft.com/office/drawing/2014/main" id="{0A4B8385-AA2A-565F-2429-9F83DEFD8498}"/>
              </a:ext>
            </a:extLst>
          </p:cNvPr>
          <p:cNvSpPr/>
          <p:nvPr userDrawn="1"/>
        </p:nvSpPr>
        <p:spPr>
          <a:xfrm>
            <a:off x="404814" y="404812"/>
            <a:ext cx="4268786" cy="6048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olny kształt: kształt 10">
            <a:extLst>
              <a:ext uri="{FF2B5EF4-FFF2-40B4-BE49-F238E27FC236}">
                <a16:creationId xmlns:a16="http://schemas.microsoft.com/office/drawing/2014/main" id="{C7759550-B677-42B3-4BD8-33597E0FCF0D}"/>
              </a:ext>
            </a:extLst>
          </p:cNvPr>
          <p:cNvSpPr/>
          <p:nvPr userDrawn="1"/>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2037941 h 6048375"/>
              <a:gd name="connsiteX3" fmla="*/ 7113586 w 7113586"/>
              <a:gd name="connsiteY3" fmla="*/ 5517832 h 6048375"/>
              <a:gd name="connsiteX4" fmla="*/ 7113586 w 7113586"/>
              <a:gd name="connsiteY4" fmla="*/ 5841682 h 6048375"/>
              <a:gd name="connsiteX5" fmla="*/ 7113586 w 7113586"/>
              <a:gd name="connsiteY5" fmla="*/ 5921964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2037941"/>
                </a:lnTo>
                <a:lnTo>
                  <a:pt x="7113586" y="5517832"/>
                </a:lnTo>
                <a:lnTo>
                  <a:pt x="7113586" y="5841682"/>
                </a:lnTo>
                <a:lnTo>
                  <a:pt x="7113586" y="5921964"/>
                </a:lnTo>
                <a:lnTo>
                  <a:pt x="7113586" y="6048375"/>
                </a:lnTo>
                <a:lnTo>
                  <a:pt x="0" y="6048375"/>
                </a:ln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30296097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7_Nagłówek+zdjęcje+zawartość">
    <p:spTree>
      <p:nvGrpSpPr>
        <p:cNvPr id="1" name=""/>
        <p:cNvGrpSpPr/>
        <p:nvPr/>
      </p:nvGrpSpPr>
      <p:grpSpPr>
        <a:xfrm>
          <a:off x="0" y="0"/>
          <a:ext cx="0" cy="0"/>
          <a:chOff x="0" y="0"/>
          <a:chExt cx="0" cy="0"/>
        </a:xfrm>
      </p:grpSpPr>
      <p:sp>
        <p:nvSpPr>
          <p:cNvPr id="6" name="Prostokąt 5">
            <a:extLst>
              <a:ext uri="{FF2B5EF4-FFF2-40B4-BE49-F238E27FC236}">
                <a16:creationId xmlns:a16="http://schemas.microsoft.com/office/drawing/2014/main" id="{B0477BE2-685C-9771-8934-2692C22B4DE7}"/>
              </a:ext>
            </a:extLst>
          </p:cNvPr>
          <p:cNvSpPr/>
          <p:nvPr/>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A04FAA34-AFBA-395E-390E-294A30FBC5DD}"/>
              </a:ext>
            </a:extLst>
          </p:cNvPr>
          <p:cNvSpPr/>
          <p:nvPr/>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ostokąt 1">
            <a:extLst>
              <a:ext uri="{FF2B5EF4-FFF2-40B4-BE49-F238E27FC236}">
                <a16:creationId xmlns:a16="http://schemas.microsoft.com/office/drawing/2014/main" id="{B82CD377-80F7-4DAC-9C94-F3BD1A821712}"/>
              </a:ext>
            </a:extLst>
          </p:cNvPr>
          <p:cNvSpPr/>
          <p:nvPr/>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olny kształt: kształt 12">
            <a:extLst>
              <a:ext uri="{FF2B5EF4-FFF2-40B4-BE49-F238E27FC236}">
                <a16:creationId xmlns:a16="http://schemas.microsoft.com/office/drawing/2014/main" id="{AA220A30-048D-4DFF-B0F7-F08D3E2C86FC}"/>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Symbol zastępczy obrazu 3">
            <a:extLst>
              <a:ext uri="{FF2B5EF4-FFF2-40B4-BE49-F238E27FC236}">
                <a16:creationId xmlns:a16="http://schemas.microsoft.com/office/drawing/2014/main" id="{ABFD739A-D575-4714-9C77-6FD141E471A4}"/>
              </a:ext>
            </a:extLst>
          </p:cNvPr>
          <p:cNvSpPr>
            <a:spLocks noGrp="1"/>
          </p:cNvSpPr>
          <p:nvPr>
            <p:ph type="pic" sz="quarter" idx="12"/>
          </p:nvPr>
        </p:nvSpPr>
        <p:spPr>
          <a:xfrm>
            <a:off x="623888" y="692150"/>
            <a:ext cx="3537023"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4" name="Symbol zastępczy tekstu 2">
            <a:extLst>
              <a:ext uri="{FF2B5EF4-FFF2-40B4-BE49-F238E27FC236}">
                <a16:creationId xmlns:a16="http://schemas.microsoft.com/office/drawing/2014/main" id="{80D00DEF-7CD7-3506-6FF3-3924134537CE}"/>
              </a:ext>
            </a:extLst>
          </p:cNvPr>
          <p:cNvSpPr>
            <a:spLocks noGrp="1"/>
          </p:cNvSpPr>
          <p:nvPr>
            <p:ph type="body" sz="quarter" idx="11" hasCustomPrompt="1"/>
          </p:nvPr>
        </p:nvSpPr>
        <p:spPr>
          <a:xfrm>
            <a:off x="5556250" y="1478684"/>
            <a:ext cx="601186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5" name="Dowolny kształt: kształt 4">
            <a:extLst>
              <a:ext uri="{FF2B5EF4-FFF2-40B4-BE49-F238E27FC236}">
                <a16:creationId xmlns:a16="http://schemas.microsoft.com/office/drawing/2014/main" id="{D1077301-F6F3-9ED6-6D70-3E4D5DB92969}"/>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Dowolny kształt: kształt 6">
            <a:extLst>
              <a:ext uri="{FF2B5EF4-FFF2-40B4-BE49-F238E27FC236}">
                <a16:creationId xmlns:a16="http://schemas.microsoft.com/office/drawing/2014/main" id="{4CD5AA7D-A595-C748-19CB-81803EBB197D}"/>
              </a:ext>
            </a:extLst>
          </p:cNvPr>
          <p:cNvSpPr/>
          <p:nvPr/>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rostokąt 8">
            <a:extLst>
              <a:ext uri="{FF2B5EF4-FFF2-40B4-BE49-F238E27FC236}">
                <a16:creationId xmlns:a16="http://schemas.microsoft.com/office/drawing/2014/main" id="{E4F6EEBA-00D6-8C5C-B5EA-2093DF0BDBD1}"/>
              </a:ext>
            </a:extLst>
          </p:cNvPr>
          <p:cNvSpPr/>
          <p:nvPr userDrawn="1"/>
        </p:nvSpPr>
        <p:spPr>
          <a:xfrm>
            <a:off x="0" y="0"/>
            <a:ext cx="4673600" cy="6453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olny kształt: kształt 9">
            <a:extLst>
              <a:ext uri="{FF2B5EF4-FFF2-40B4-BE49-F238E27FC236}">
                <a16:creationId xmlns:a16="http://schemas.microsoft.com/office/drawing/2014/main" id="{8E90540C-277B-14E7-23A4-7F0D6BD2A42A}"/>
              </a:ext>
            </a:extLst>
          </p:cNvPr>
          <p:cNvSpPr/>
          <p:nvPr userDrawn="1"/>
        </p:nvSpPr>
        <p:spPr>
          <a:xfrm>
            <a:off x="4673600" y="404813"/>
            <a:ext cx="7113586" cy="6048375"/>
          </a:xfrm>
          <a:custGeom>
            <a:avLst/>
            <a:gdLst>
              <a:gd name="connsiteX0" fmla="*/ 0 w 7113586"/>
              <a:gd name="connsiteY0" fmla="*/ 0 h 6048375"/>
              <a:gd name="connsiteX1" fmla="*/ 7113586 w 7113586"/>
              <a:gd name="connsiteY1" fmla="*/ 0 h 6048375"/>
              <a:gd name="connsiteX2" fmla="*/ 7113586 w 7113586"/>
              <a:gd name="connsiteY2" fmla="*/ 5517832 h 6048375"/>
              <a:gd name="connsiteX3" fmla="*/ 6479382 w 7113586"/>
              <a:gd name="connsiteY3" fmla="*/ 5517832 h 6048375"/>
              <a:gd name="connsiteX4" fmla="*/ 6479382 w 7113586"/>
              <a:gd name="connsiteY4" fmla="*/ 5841682 h 6048375"/>
              <a:gd name="connsiteX5" fmla="*/ 7113586 w 7113586"/>
              <a:gd name="connsiteY5" fmla="*/ 5841682 h 6048375"/>
              <a:gd name="connsiteX6" fmla="*/ 7113586 w 7113586"/>
              <a:gd name="connsiteY6" fmla="*/ 6048375 h 6048375"/>
              <a:gd name="connsiteX7" fmla="*/ 0 w 7113586"/>
              <a:gd name="connsiteY7" fmla="*/ 6048375 h 604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3586" h="6048375">
                <a:moveTo>
                  <a:pt x="0" y="0"/>
                </a:moveTo>
                <a:lnTo>
                  <a:pt x="7113586" y="0"/>
                </a:lnTo>
                <a:lnTo>
                  <a:pt x="7113586" y="5517832"/>
                </a:lnTo>
                <a:lnTo>
                  <a:pt x="6479382" y="5517832"/>
                </a:lnTo>
                <a:lnTo>
                  <a:pt x="6479382" y="5841682"/>
                </a:lnTo>
                <a:lnTo>
                  <a:pt x="7113586" y="5841682"/>
                </a:lnTo>
                <a:lnTo>
                  <a:pt x="7113586" y="6048375"/>
                </a:lnTo>
                <a:lnTo>
                  <a:pt x="0" y="6048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744210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8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D8F14B1C-A349-210D-CCFD-AFF09460D46B}"/>
              </a:ext>
            </a:extLst>
          </p:cNvPr>
          <p:cNvSpPr/>
          <p:nvPr/>
        </p:nvSpPr>
        <p:spPr>
          <a:xfrm>
            <a:off x="404814" y="404812"/>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647373DA-A6BD-940C-43FF-EF42E104D2E8}"/>
              </a:ext>
            </a:extLst>
          </p:cNvPr>
          <p:cNvSpPr/>
          <p:nvPr/>
        </p:nvSpPr>
        <p:spPr>
          <a:xfrm>
            <a:off x="404814" y="404813"/>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7">
            <a:extLst>
              <a:ext uri="{FF2B5EF4-FFF2-40B4-BE49-F238E27FC236}">
                <a16:creationId xmlns:a16="http://schemas.microsoft.com/office/drawing/2014/main" id="{AF5989DB-A7CF-4135-80EE-4CB2B56C103D}"/>
              </a:ext>
            </a:extLst>
          </p:cNvPr>
          <p:cNvSpPr/>
          <p:nvPr/>
        </p:nvSpPr>
        <p:spPr>
          <a:xfrm>
            <a:off x="404814" y="404813"/>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ymbol zastępczy tekstu 2">
            <a:extLst>
              <a:ext uri="{FF2B5EF4-FFF2-40B4-BE49-F238E27FC236}">
                <a16:creationId xmlns:a16="http://schemas.microsoft.com/office/drawing/2014/main" id="{9F6DA80C-69A7-4123-9487-FE3C2B91940D}"/>
              </a:ext>
            </a:extLst>
          </p:cNvPr>
          <p:cNvSpPr>
            <a:spLocks noGrp="1"/>
          </p:cNvSpPr>
          <p:nvPr>
            <p:ph type="body" sz="quarter" idx="11" hasCustomPrompt="1"/>
          </p:nvPr>
        </p:nvSpPr>
        <p:spPr>
          <a:xfrm>
            <a:off x="4673600" y="1478684"/>
            <a:ext cx="689451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2" name="Symbol zastępczy obrazu 3">
            <a:extLst>
              <a:ext uri="{FF2B5EF4-FFF2-40B4-BE49-F238E27FC236}">
                <a16:creationId xmlns:a16="http://schemas.microsoft.com/office/drawing/2014/main" id="{528F0E12-3884-88AE-DE6C-ED51C57249E4}"/>
              </a:ext>
            </a:extLst>
          </p:cNvPr>
          <p:cNvSpPr>
            <a:spLocks noGrp="1"/>
          </p:cNvSpPr>
          <p:nvPr>
            <p:ph type="pic" sz="quarter" idx="12"/>
          </p:nvPr>
        </p:nvSpPr>
        <p:spPr>
          <a:xfrm>
            <a:off x="917504" y="1249723"/>
            <a:ext cx="3243407"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Prostokąt 5">
            <a:extLst>
              <a:ext uri="{FF2B5EF4-FFF2-40B4-BE49-F238E27FC236}">
                <a16:creationId xmlns:a16="http://schemas.microsoft.com/office/drawing/2014/main" id="{A98B41B8-A9E0-55CD-B5E4-F0CCE7F56F55}"/>
              </a:ext>
            </a:extLst>
          </p:cNvPr>
          <p:cNvSpPr/>
          <p:nvPr userDrawn="1"/>
        </p:nvSpPr>
        <p:spPr>
          <a:xfrm>
            <a:off x="404814" y="404812"/>
            <a:ext cx="3206749" cy="60483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6308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9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0518B066-E77F-0FA6-D971-C4CA0B5EB0E3}"/>
              </a:ext>
            </a:extLst>
          </p:cNvPr>
          <p:cNvSpPr/>
          <p:nvPr/>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rostokąt 2">
            <a:extLst>
              <a:ext uri="{FF2B5EF4-FFF2-40B4-BE49-F238E27FC236}">
                <a16:creationId xmlns:a16="http://schemas.microsoft.com/office/drawing/2014/main" id="{7A2A2A42-77B0-EA7C-35CF-EA64A5786222}"/>
              </a:ext>
            </a:extLst>
          </p:cNvPr>
          <p:cNvSpPr/>
          <p:nvPr/>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7">
            <a:extLst>
              <a:ext uri="{FF2B5EF4-FFF2-40B4-BE49-F238E27FC236}">
                <a16:creationId xmlns:a16="http://schemas.microsoft.com/office/drawing/2014/main" id="{AF5989DB-A7CF-4135-80EE-4CB2B56C103D}"/>
              </a:ext>
            </a:extLst>
          </p:cNvPr>
          <p:cNvSpPr/>
          <p:nvPr/>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ymbol zastępczy tekstu 2">
            <a:extLst>
              <a:ext uri="{FF2B5EF4-FFF2-40B4-BE49-F238E27FC236}">
                <a16:creationId xmlns:a16="http://schemas.microsoft.com/office/drawing/2014/main" id="{9F6DA80C-69A7-4123-9487-FE3C2B91940D}"/>
              </a:ext>
            </a:extLst>
          </p:cNvPr>
          <p:cNvSpPr>
            <a:spLocks noGrp="1"/>
          </p:cNvSpPr>
          <p:nvPr>
            <p:ph type="body" sz="quarter" idx="11" hasCustomPrompt="1"/>
          </p:nvPr>
        </p:nvSpPr>
        <p:spPr>
          <a:xfrm>
            <a:off x="4673600" y="1478684"/>
            <a:ext cx="689451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2" name="Symbol zastępczy obrazu 3">
            <a:extLst>
              <a:ext uri="{FF2B5EF4-FFF2-40B4-BE49-F238E27FC236}">
                <a16:creationId xmlns:a16="http://schemas.microsoft.com/office/drawing/2014/main" id="{528F0E12-3884-88AE-DE6C-ED51C57249E4}"/>
              </a:ext>
            </a:extLst>
          </p:cNvPr>
          <p:cNvSpPr>
            <a:spLocks noGrp="1"/>
          </p:cNvSpPr>
          <p:nvPr>
            <p:ph type="pic" sz="quarter" idx="12"/>
          </p:nvPr>
        </p:nvSpPr>
        <p:spPr>
          <a:xfrm>
            <a:off x="917504" y="1249723"/>
            <a:ext cx="3243407"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Prostokąt 5">
            <a:extLst>
              <a:ext uri="{FF2B5EF4-FFF2-40B4-BE49-F238E27FC236}">
                <a16:creationId xmlns:a16="http://schemas.microsoft.com/office/drawing/2014/main" id="{81BCA9F9-4E8E-0697-694C-981654024B7C}"/>
              </a:ext>
            </a:extLst>
          </p:cNvPr>
          <p:cNvSpPr/>
          <p:nvPr userDrawn="1"/>
        </p:nvSpPr>
        <p:spPr>
          <a:xfrm>
            <a:off x="404814" y="404813"/>
            <a:ext cx="3206749" cy="6048375"/>
          </a:xfrm>
          <a:prstGeom prst="rect">
            <a:avLst/>
          </a:prstGeom>
          <a:solidFill>
            <a:srgbClr val="AFC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3598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20_Nagłówek+zdjęcje+zawartość">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E5460914-7929-EEEB-3F6D-F954E87CEAE0}"/>
              </a:ext>
            </a:extLst>
          </p:cNvPr>
          <p:cNvSpPr/>
          <p:nvPr/>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rostokąt 2">
            <a:extLst>
              <a:ext uri="{FF2B5EF4-FFF2-40B4-BE49-F238E27FC236}">
                <a16:creationId xmlns:a16="http://schemas.microsoft.com/office/drawing/2014/main" id="{73D2B7B4-2729-F01B-9FBC-EC475DC5B121}"/>
              </a:ext>
            </a:extLst>
          </p:cNvPr>
          <p:cNvSpPr/>
          <p:nvPr/>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rostokąt 7">
            <a:extLst>
              <a:ext uri="{FF2B5EF4-FFF2-40B4-BE49-F238E27FC236}">
                <a16:creationId xmlns:a16="http://schemas.microsoft.com/office/drawing/2014/main" id="{AF5989DB-A7CF-4135-80EE-4CB2B56C103D}"/>
              </a:ext>
            </a:extLst>
          </p:cNvPr>
          <p:cNvSpPr/>
          <p:nvPr/>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ymbol zastępczy tekstu 2">
            <a:extLst>
              <a:ext uri="{FF2B5EF4-FFF2-40B4-BE49-F238E27FC236}">
                <a16:creationId xmlns:a16="http://schemas.microsoft.com/office/drawing/2014/main" id="{9F6DA80C-69A7-4123-9487-FE3C2B91940D}"/>
              </a:ext>
            </a:extLst>
          </p:cNvPr>
          <p:cNvSpPr>
            <a:spLocks noGrp="1"/>
          </p:cNvSpPr>
          <p:nvPr>
            <p:ph type="body" sz="quarter" idx="11" hasCustomPrompt="1"/>
          </p:nvPr>
        </p:nvSpPr>
        <p:spPr>
          <a:xfrm>
            <a:off x="4673600" y="1478684"/>
            <a:ext cx="6894513" cy="426085"/>
          </a:xfrm>
          <a:prstGeom prst="rect">
            <a:avLst/>
          </a:prstGeom>
        </p:spPr>
        <p:txBody>
          <a:bodyPr lIns="0" tIns="0" rIns="0" bIns="0"/>
          <a:lstStyle>
            <a:lvl1pPr marL="0" indent="0">
              <a:lnSpc>
                <a:spcPct val="100000"/>
              </a:lnSpc>
              <a:spcBef>
                <a:spcPts val="0"/>
              </a:spcBef>
              <a:buNone/>
              <a:defRPr sz="2800" b="0">
                <a:solidFill>
                  <a:schemeClr val="tx1"/>
                </a:solidFill>
                <a:latin typeface="Montserrat SemiBold" panose="00000700000000000000" pitchFamily="2" charset="-18"/>
              </a:defRPr>
            </a:lvl1pPr>
          </a:lstStyle>
          <a:p>
            <a:pPr lvl="0"/>
            <a:r>
              <a:rPr lang="pl-PL" dirty="0"/>
              <a:t>Nagłówek</a:t>
            </a:r>
          </a:p>
        </p:txBody>
      </p:sp>
      <p:sp>
        <p:nvSpPr>
          <p:cNvPr id="2" name="Symbol zastępczy obrazu 3">
            <a:extLst>
              <a:ext uri="{FF2B5EF4-FFF2-40B4-BE49-F238E27FC236}">
                <a16:creationId xmlns:a16="http://schemas.microsoft.com/office/drawing/2014/main" id="{528F0E12-3884-88AE-DE6C-ED51C57249E4}"/>
              </a:ext>
            </a:extLst>
          </p:cNvPr>
          <p:cNvSpPr>
            <a:spLocks noGrp="1"/>
          </p:cNvSpPr>
          <p:nvPr>
            <p:ph type="pic" sz="quarter" idx="12"/>
          </p:nvPr>
        </p:nvSpPr>
        <p:spPr>
          <a:xfrm>
            <a:off x="917504" y="1249723"/>
            <a:ext cx="3243407" cy="4358553"/>
          </a:xfrm>
          <a:prstGeom prst="rect">
            <a:avLst/>
          </a:prstGeom>
          <a:solidFill>
            <a:schemeClr val="bg1">
              <a:lumMod val="95000"/>
            </a:schemeClr>
          </a:solidFill>
        </p:spPr>
        <p:txBody>
          <a:bodyPr/>
          <a:lstStyle>
            <a:lvl1pPr marL="0" indent="0">
              <a:buNone/>
              <a:defRPr sz="900"/>
            </a:lvl1pPr>
          </a:lstStyle>
          <a:p>
            <a:r>
              <a:rPr lang="pl-PL"/>
              <a:t>Kliknij ikonę, aby dodać obraz</a:t>
            </a:r>
          </a:p>
        </p:txBody>
      </p:sp>
      <p:sp>
        <p:nvSpPr>
          <p:cNvPr id="6" name="Prostokąt 5">
            <a:extLst>
              <a:ext uri="{FF2B5EF4-FFF2-40B4-BE49-F238E27FC236}">
                <a16:creationId xmlns:a16="http://schemas.microsoft.com/office/drawing/2014/main" id="{81BD9915-B3EA-43D9-FBF5-1D5896EF0414}"/>
              </a:ext>
            </a:extLst>
          </p:cNvPr>
          <p:cNvSpPr/>
          <p:nvPr userDrawn="1"/>
        </p:nvSpPr>
        <p:spPr>
          <a:xfrm>
            <a:off x="404814" y="404813"/>
            <a:ext cx="3206749" cy="6048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60558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Nagłówek+zawartość">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1FDDD3A4-3368-CA68-5345-176512BE6FE3}"/>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Tree>
    <p:extLst>
      <p:ext uri="{BB962C8B-B14F-4D97-AF65-F5344CB8AC3E}">
        <p14:creationId xmlns:p14="http://schemas.microsoft.com/office/powerpoint/2010/main" val="38524755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2_Nagłówek+zawartość">
    <p:spTree>
      <p:nvGrpSpPr>
        <p:cNvPr id="1" name=""/>
        <p:cNvGrpSpPr/>
        <p:nvPr/>
      </p:nvGrpSpPr>
      <p:grpSpPr>
        <a:xfrm>
          <a:off x="0" y="0"/>
          <a:ext cx="0" cy="0"/>
          <a:chOff x="0" y="0"/>
          <a:chExt cx="0" cy="0"/>
        </a:xfrm>
      </p:grpSpPr>
      <p:sp>
        <p:nvSpPr>
          <p:cNvPr id="4" name="Dowolny kształt: kształt 3">
            <a:extLst>
              <a:ext uri="{FF2B5EF4-FFF2-40B4-BE49-F238E27FC236}">
                <a16:creationId xmlns:a16="http://schemas.microsoft.com/office/drawing/2014/main" id="{B657E2CA-CD81-FB9C-B97D-9AA8202F7BE0}"/>
              </a:ext>
            </a:extLst>
          </p:cNvPr>
          <p:cNvSpPr/>
          <p:nvPr/>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3" name="Dowolny kształt: kształt 2">
            <a:extLst>
              <a:ext uri="{FF2B5EF4-FFF2-40B4-BE49-F238E27FC236}">
                <a16:creationId xmlns:a16="http://schemas.microsoft.com/office/drawing/2014/main" id="{7AA6A7AF-9D28-DDD6-4534-A1061FE00B9A}"/>
              </a:ext>
            </a:extLst>
          </p:cNvPr>
          <p:cNvSpPr/>
          <p:nvPr/>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9" name="Dowolny kształt: kształt 8">
            <a:extLst>
              <a:ext uri="{FF2B5EF4-FFF2-40B4-BE49-F238E27FC236}">
                <a16:creationId xmlns:a16="http://schemas.microsoft.com/office/drawing/2014/main" id="{7FE9CDCD-110D-4AB6-BD58-0D6A8D911644}"/>
              </a:ext>
            </a:extLst>
          </p:cNvPr>
          <p:cNvSpPr/>
          <p:nvPr/>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2" name="Symbol zastępczy tekstu 2">
            <a:extLst>
              <a:ext uri="{FF2B5EF4-FFF2-40B4-BE49-F238E27FC236}">
                <a16:creationId xmlns:a16="http://schemas.microsoft.com/office/drawing/2014/main" id="{D9F4B7D0-54A4-90DE-5A99-E76D7B9FB450}"/>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5" name="Dowolny kształt: kształt 4">
            <a:extLst>
              <a:ext uri="{FF2B5EF4-FFF2-40B4-BE49-F238E27FC236}">
                <a16:creationId xmlns:a16="http://schemas.microsoft.com/office/drawing/2014/main" id="{C4CB3677-A936-8FA4-FDE6-7BF3921F6D28}"/>
              </a:ext>
            </a:extLst>
          </p:cNvPr>
          <p:cNvSpPr/>
          <p:nvPr userDrawn="1"/>
        </p:nvSpPr>
        <p:spPr>
          <a:xfrm>
            <a:off x="7248112" y="692149"/>
            <a:ext cx="4320001" cy="5761037"/>
          </a:xfrm>
          <a:custGeom>
            <a:avLst/>
            <a:gdLst>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230496 h 5761037"/>
              <a:gd name="connsiteX4" fmla="*/ 3904870 w 4320001"/>
              <a:gd name="connsiteY4" fmla="*/ 5554346 h 5761037"/>
              <a:gd name="connsiteX5" fmla="*/ 4320001 w 4320001"/>
              <a:gd name="connsiteY5" fmla="*/ 5554346 h 5761037"/>
              <a:gd name="connsiteX6" fmla="*/ 4320001 w 4320001"/>
              <a:gd name="connsiteY6" fmla="*/ 5761037 h 5761037"/>
              <a:gd name="connsiteX7" fmla="*/ 0 w 4320001"/>
              <a:gd name="connsiteY7" fmla="*/ 5761037 h 5761037"/>
              <a:gd name="connsiteX0" fmla="*/ 0 w 4320001"/>
              <a:gd name="connsiteY0" fmla="*/ 0 h 5761037"/>
              <a:gd name="connsiteX1" fmla="*/ 4320001 w 4320001"/>
              <a:gd name="connsiteY1" fmla="*/ 0 h 5761037"/>
              <a:gd name="connsiteX2" fmla="*/ 4320001 w 4320001"/>
              <a:gd name="connsiteY2" fmla="*/ 5230496 h 5761037"/>
              <a:gd name="connsiteX3" fmla="*/ 3904870 w 4320001"/>
              <a:gd name="connsiteY3" fmla="*/ 5554346 h 5761037"/>
              <a:gd name="connsiteX4" fmla="*/ 4320001 w 4320001"/>
              <a:gd name="connsiteY4" fmla="*/ 5554346 h 5761037"/>
              <a:gd name="connsiteX5" fmla="*/ 4320001 w 4320001"/>
              <a:gd name="connsiteY5" fmla="*/ 5761037 h 5761037"/>
              <a:gd name="connsiteX6" fmla="*/ 0 w 4320001"/>
              <a:gd name="connsiteY6" fmla="*/ 5761037 h 5761037"/>
              <a:gd name="connsiteX7" fmla="*/ 0 w 4320001"/>
              <a:gd name="connsiteY7" fmla="*/ 0 h 5761037"/>
              <a:gd name="connsiteX0" fmla="*/ 0 w 4320001"/>
              <a:gd name="connsiteY0" fmla="*/ 0 h 5761037"/>
              <a:gd name="connsiteX1" fmla="*/ 4320001 w 4320001"/>
              <a:gd name="connsiteY1" fmla="*/ 0 h 5761037"/>
              <a:gd name="connsiteX2" fmla="*/ 4320001 w 4320001"/>
              <a:gd name="connsiteY2" fmla="*/ 5230496 h 5761037"/>
              <a:gd name="connsiteX3" fmla="*/ 4320001 w 4320001"/>
              <a:gd name="connsiteY3" fmla="*/ 5554346 h 5761037"/>
              <a:gd name="connsiteX4" fmla="*/ 4320001 w 4320001"/>
              <a:gd name="connsiteY4" fmla="*/ 5761037 h 5761037"/>
              <a:gd name="connsiteX5" fmla="*/ 0 w 4320001"/>
              <a:gd name="connsiteY5" fmla="*/ 5761037 h 5761037"/>
              <a:gd name="connsiteX6" fmla="*/ 0 w 4320001"/>
              <a:gd name="connsiteY6" fmla="*/ 0 h 5761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0001" h="5761037">
                <a:moveTo>
                  <a:pt x="0" y="0"/>
                </a:moveTo>
                <a:lnTo>
                  <a:pt x="4320001" y="0"/>
                </a:lnTo>
                <a:lnTo>
                  <a:pt x="4320001" y="5230496"/>
                </a:lnTo>
                <a:lnTo>
                  <a:pt x="4320001" y="5554346"/>
                </a:lnTo>
                <a:lnTo>
                  <a:pt x="4320001" y="5761037"/>
                </a:lnTo>
                <a:lnTo>
                  <a:pt x="0" y="5761037"/>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Tree>
    <p:extLst>
      <p:ext uri="{BB962C8B-B14F-4D97-AF65-F5344CB8AC3E}">
        <p14:creationId xmlns:p14="http://schemas.microsoft.com/office/powerpoint/2010/main" val="2636500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3_Nagłówek+zawartość">
    <p:spTree>
      <p:nvGrpSpPr>
        <p:cNvPr id="1" name=""/>
        <p:cNvGrpSpPr/>
        <p:nvPr/>
      </p:nvGrpSpPr>
      <p:grpSpPr>
        <a:xfrm>
          <a:off x="0" y="0"/>
          <a:ext cx="0" cy="0"/>
          <a:chOff x="0" y="0"/>
          <a:chExt cx="0" cy="0"/>
        </a:xfrm>
      </p:grpSpPr>
      <p:sp>
        <p:nvSpPr>
          <p:cNvPr id="4" name="Dowolny kształt: kształt 3">
            <a:extLst>
              <a:ext uri="{FF2B5EF4-FFF2-40B4-BE49-F238E27FC236}">
                <a16:creationId xmlns:a16="http://schemas.microsoft.com/office/drawing/2014/main" id="{5D5379EC-4540-F3A3-94FC-70C00069922D}"/>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Dowolny kształt: kształt 2">
            <a:extLst>
              <a:ext uri="{FF2B5EF4-FFF2-40B4-BE49-F238E27FC236}">
                <a16:creationId xmlns:a16="http://schemas.microsoft.com/office/drawing/2014/main" id="{CFC75312-D3BB-5260-D986-5D338CADEC8D}"/>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kształt 5">
            <a:extLst>
              <a:ext uri="{FF2B5EF4-FFF2-40B4-BE49-F238E27FC236}">
                <a16:creationId xmlns:a16="http://schemas.microsoft.com/office/drawing/2014/main" id="{4DCC975B-5DFB-4D75-851E-BDDCB7AC1AEC}"/>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ymbol zastępczy tekstu 2">
            <a:extLst>
              <a:ext uri="{FF2B5EF4-FFF2-40B4-BE49-F238E27FC236}">
                <a16:creationId xmlns:a16="http://schemas.microsoft.com/office/drawing/2014/main" id="{B15E7959-12B1-9DD7-72EB-D30A090CB7AC}"/>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5" name="Dowolny kształt: kształt 4">
            <a:extLst>
              <a:ext uri="{FF2B5EF4-FFF2-40B4-BE49-F238E27FC236}">
                <a16:creationId xmlns:a16="http://schemas.microsoft.com/office/drawing/2014/main" id="{432F5D86-8D4A-555F-0932-F35CFC65E9B5}"/>
              </a:ext>
            </a:extLst>
          </p:cNvPr>
          <p:cNvSpPr/>
          <p:nvPr userDrawn="1"/>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7452784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4_Nagłówek+zawartość">
    <p:spTree>
      <p:nvGrpSpPr>
        <p:cNvPr id="1" name=""/>
        <p:cNvGrpSpPr/>
        <p:nvPr/>
      </p:nvGrpSpPr>
      <p:grpSpPr>
        <a:xfrm>
          <a:off x="0" y="0"/>
          <a:ext cx="0" cy="0"/>
          <a:chOff x="0" y="0"/>
          <a:chExt cx="0" cy="0"/>
        </a:xfrm>
      </p:grpSpPr>
      <p:sp>
        <p:nvSpPr>
          <p:cNvPr id="4" name="Dowolny kształt: kształt 3">
            <a:extLst>
              <a:ext uri="{FF2B5EF4-FFF2-40B4-BE49-F238E27FC236}">
                <a16:creationId xmlns:a16="http://schemas.microsoft.com/office/drawing/2014/main" id="{FC7056B1-E789-D74E-4EE2-626B7B80E83A}"/>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Dowolny kształt: kształt 2">
            <a:extLst>
              <a:ext uri="{FF2B5EF4-FFF2-40B4-BE49-F238E27FC236}">
                <a16:creationId xmlns:a16="http://schemas.microsoft.com/office/drawing/2014/main" id="{C9E1EAFD-8F63-99B4-2785-947F64C408C7}"/>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kształt 5">
            <a:extLst>
              <a:ext uri="{FF2B5EF4-FFF2-40B4-BE49-F238E27FC236}">
                <a16:creationId xmlns:a16="http://schemas.microsoft.com/office/drawing/2014/main" id="{C594F2A4-B3DE-45CC-8C11-782FD002CB1D}"/>
              </a:ext>
            </a:extLst>
          </p:cNvPr>
          <p:cNvSpPr/>
          <p:nvPr/>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Symbol zastępczy tekstu 2">
            <a:extLst>
              <a:ext uri="{FF2B5EF4-FFF2-40B4-BE49-F238E27FC236}">
                <a16:creationId xmlns:a16="http://schemas.microsoft.com/office/drawing/2014/main" id="{152D2AD9-8CE1-B1D5-4953-5EBE094938D0}"/>
              </a:ext>
            </a:extLst>
          </p:cNvPr>
          <p:cNvSpPr>
            <a:spLocks noGrp="1"/>
          </p:cNvSpPr>
          <p:nvPr>
            <p:ph type="body" sz="quarter" idx="11" hasCustomPrompt="1"/>
          </p:nvPr>
        </p:nvSpPr>
        <p:spPr>
          <a:xfrm>
            <a:off x="623886" y="692150"/>
            <a:ext cx="10944227" cy="426085"/>
          </a:xfrm>
          <a:prstGeom prst="rect">
            <a:avLst/>
          </a:prstGeom>
        </p:spPr>
        <p:txBody>
          <a:bodyPr lIns="0" tIns="0" rIns="0" bIns="0"/>
          <a:lstStyle>
            <a:lvl1pPr marL="0" indent="0">
              <a:lnSpc>
                <a:spcPct val="100000"/>
              </a:lnSpc>
              <a:spcBef>
                <a:spcPts val="0"/>
              </a:spcBef>
              <a:buNone/>
              <a:defRPr sz="2800" b="0">
                <a:latin typeface="Montserrat SemiBold" panose="00000700000000000000" pitchFamily="2" charset="-18"/>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Nagłówek</a:t>
            </a:r>
          </a:p>
        </p:txBody>
      </p:sp>
      <p:sp>
        <p:nvSpPr>
          <p:cNvPr id="5" name="Dowolny kształt: kształt 4">
            <a:extLst>
              <a:ext uri="{FF2B5EF4-FFF2-40B4-BE49-F238E27FC236}">
                <a16:creationId xmlns:a16="http://schemas.microsoft.com/office/drawing/2014/main" id="{83935849-9F14-0C5F-1A75-721E4002FC06}"/>
              </a:ext>
            </a:extLst>
          </p:cNvPr>
          <p:cNvSpPr/>
          <p:nvPr userDrawn="1"/>
        </p:nvSpPr>
        <p:spPr>
          <a:xfrm>
            <a:off x="0" y="-1"/>
            <a:ext cx="12192000" cy="6453188"/>
          </a:xfrm>
          <a:custGeom>
            <a:avLst/>
            <a:gdLst>
              <a:gd name="connsiteX0" fmla="*/ 0 w 12192000"/>
              <a:gd name="connsiteY0" fmla="*/ 0 h 6453188"/>
              <a:gd name="connsiteX1" fmla="*/ 12192000 w 12192000"/>
              <a:gd name="connsiteY1" fmla="*/ 0 h 6453188"/>
              <a:gd name="connsiteX2" fmla="*/ 12192000 w 12192000"/>
              <a:gd name="connsiteY2" fmla="*/ 5922645 h 6453188"/>
              <a:gd name="connsiteX3" fmla="*/ 11565924 w 12192000"/>
              <a:gd name="connsiteY3" fmla="*/ 5922645 h 6453188"/>
              <a:gd name="connsiteX4" fmla="*/ 11565924 w 12192000"/>
              <a:gd name="connsiteY4" fmla="*/ 6246495 h 6453188"/>
              <a:gd name="connsiteX5" fmla="*/ 12192000 w 12192000"/>
              <a:gd name="connsiteY5" fmla="*/ 6246495 h 6453188"/>
              <a:gd name="connsiteX6" fmla="*/ 12192000 w 12192000"/>
              <a:gd name="connsiteY6" fmla="*/ 6453188 h 6453188"/>
              <a:gd name="connsiteX7" fmla="*/ 0 w 12192000"/>
              <a:gd name="connsiteY7" fmla="*/ 6453188 h 64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453188">
                <a:moveTo>
                  <a:pt x="0" y="0"/>
                </a:moveTo>
                <a:lnTo>
                  <a:pt x="12192000" y="0"/>
                </a:lnTo>
                <a:lnTo>
                  <a:pt x="12192000" y="5922645"/>
                </a:lnTo>
                <a:lnTo>
                  <a:pt x="11565924" y="5922645"/>
                </a:lnTo>
                <a:lnTo>
                  <a:pt x="11565924" y="6246495"/>
                </a:lnTo>
                <a:lnTo>
                  <a:pt x="12192000" y="6246495"/>
                </a:lnTo>
                <a:lnTo>
                  <a:pt x="12192000" y="6453188"/>
                </a:lnTo>
                <a:lnTo>
                  <a:pt x="0" y="6453188"/>
                </a:lnTo>
                <a:close/>
              </a:path>
            </a:pathLst>
          </a:cu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5469789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47.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image" Target="../media/image47.png"/><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8" Type="http://schemas.openxmlformats.org/officeDocument/2006/relationships/slideLayout" Target="../slideLayouts/slideLayout53.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heme" Target="../theme/theme2.xml"/><Relationship Id="rId20" Type="http://schemas.openxmlformats.org/officeDocument/2006/relationships/slideLayout" Target="../slideLayouts/slideLayout65.xml"/><Relationship Id="rId41"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fika 4">
            <a:extLst>
              <a:ext uri="{FF2B5EF4-FFF2-40B4-BE49-F238E27FC236}">
                <a16:creationId xmlns:a16="http://schemas.microsoft.com/office/drawing/2014/main" id="{AE2D9341-43DC-436D-9C2A-023161C7DF9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4" name="Prostokąt 3">
            <a:extLst>
              <a:ext uri="{FF2B5EF4-FFF2-40B4-BE49-F238E27FC236}">
                <a16:creationId xmlns:a16="http://schemas.microsoft.com/office/drawing/2014/main" id="{467F4987-8910-42E9-9FDD-CBDDA37A3433}"/>
              </a:ext>
            </a:extLst>
          </p:cNvPr>
          <p:cNvSpPr/>
          <p:nvPr/>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pole tekstowe 6">
            <a:extLst>
              <a:ext uri="{FF2B5EF4-FFF2-40B4-BE49-F238E27FC236}">
                <a16:creationId xmlns:a16="http://schemas.microsoft.com/office/drawing/2014/main" id="{C0D82A3E-98DE-41BD-B321-35111BEC486D}"/>
              </a:ext>
            </a:extLst>
          </p:cNvPr>
          <p:cNvSpPr txBox="1"/>
          <p:nvPr/>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pic>
        <p:nvPicPr>
          <p:cNvPr id="2" name="Grafika 1">
            <a:extLst>
              <a:ext uri="{FF2B5EF4-FFF2-40B4-BE49-F238E27FC236}">
                <a16:creationId xmlns:a16="http://schemas.microsoft.com/office/drawing/2014/main" id="{42FCD544-9EE7-9B74-4F7B-2AC490A1E27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6" name="Prostokąt 5">
            <a:extLst>
              <a:ext uri="{FF2B5EF4-FFF2-40B4-BE49-F238E27FC236}">
                <a16:creationId xmlns:a16="http://schemas.microsoft.com/office/drawing/2014/main" id="{1E4C7E3A-E1F8-23C4-1525-D5A0FB5551F7}"/>
              </a:ext>
            </a:extLst>
          </p:cNvPr>
          <p:cNvSpPr/>
          <p:nvPr/>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pole tekstowe 7">
            <a:extLst>
              <a:ext uri="{FF2B5EF4-FFF2-40B4-BE49-F238E27FC236}">
                <a16:creationId xmlns:a16="http://schemas.microsoft.com/office/drawing/2014/main" id="{3914663C-4D1A-C96F-B1E9-2B4BCF427B9F}"/>
              </a:ext>
            </a:extLst>
          </p:cNvPr>
          <p:cNvSpPr txBox="1"/>
          <p:nvPr/>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pic>
        <p:nvPicPr>
          <p:cNvPr id="10" name="Grafika 9">
            <a:extLst>
              <a:ext uri="{FF2B5EF4-FFF2-40B4-BE49-F238E27FC236}">
                <a16:creationId xmlns:a16="http://schemas.microsoft.com/office/drawing/2014/main" id="{B15CB807-8B5C-F5BF-9D5C-166D1FD2E9D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11" name="Prostokąt 10">
            <a:extLst>
              <a:ext uri="{FF2B5EF4-FFF2-40B4-BE49-F238E27FC236}">
                <a16:creationId xmlns:a16="http://schemas.microsoft.com/office/drawing/2014/main" id="{306BC459-3171-CE5F-2814-E43687B6D7FD}"/>
              </a:ext>
            </a:extLst>
          </p:cNvPr>
          <p:cNvSpPr/>
          <p:nvPr userDrawn="1"/>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2" name="pole tekstowe 11">
            <a:extLst>
              <a:ext uri="{FF2B5EF4-FFF2-40B4-BE49-F238E27FC236}">
                <a16:creationId xmlns:a16="http://schemas.microsoft.com/office/drawing/2014/main" id="{88433F26-FE25-A3C6-C35F-3C17AF22BBC0}"/>
              </a:ext>
            </a:extLst>
          </p:cNvPr>
          <p:cNvSpPr txBox="1"/>
          <p:nvPr userDrawn="1"/>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spTree>
    <p:extLst>
      <p:ext uri="{BB962C8B-B14F-4D97-AF65-F5344CB8AC3E}">
        <p14:creationId xmlns:p14="http://schemas.microsoft.com/office/powerpoint/2010/main" val="3964764737"/>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 id="2147483953" r:id="rId18"/>
    <p:sldLayoutId id="2147483954" r:id="rId19"/>
    <p:sldLayoutId id="2147483955" r:id="rId20"/>
    <p:sldLayoutId id="2147483956" r:id="rId21"/>
    <p:sldLayoutId id="2147483957" r:id="rId22"/>
    <p:sldLayoutId id="2147483958" r:id="rId23"/>
    <p:sldLayoutId id="2147483959" r:id="rId24"/>
    <p:sldLayoutId id="2147483960" r:id="rId25"/>
    <p:sldLayoutId id="2147483961" r:id="rId26"/>
    <p:sldLayoutId id="2147483962" r:id="rId27"/>
    <p:sldLayoutId id="2147483963" r:id="rId28"/>
    <p:sldLayoutId id="2147483964" r:id="rId29"/>
    <p:sldLayoutId id="2147483965" r:id="rId30"/>
    <p:sldLayoutId id="2147483966" r:id="rId31"/>
    <p:sldLayoutId id="2147483967" r:id="rId32"/>
    <p:sldLayoutId id="2147483968" r:id="rId33"/>
    <p:sldLayoutId id="2147483969" r:id="rId34"/>
    <p:sldLayoutId id="2147483970" r:id="rId35"/>
    <p:sldLayoutId id="2147483971" r:id="rId36"/>
    <p:sldLayoutId id="2147483972" r:id="rId37"/>
    <p:sldLayoutId id="2147483973" r:id="rId38"/>
    <p:sldLayoutId id="2147483974" r:id="rId39"/>
    <p:sldLayoutId id="2147483975" r:id="rId40"/>
    <p:sldLayoutId id="2147483976" r:id="rId41"/>
    <p:sldLayoutId id="2147483977" r:id="rId42"/>
    <p:sldLayoutId id="2147483978" r:id="rId43"/>
    <p:sldLayoutId id="2147483979" r:id="rId44"/>
    <p:sldLayoutId id="2147483980"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436">
          <p15:clr>
            <a:srgbClr val="C8202F"/>
          </p15:clr>
        </p15:guide>
        <p15:guide id="5" pos="393">
          <p15:clr>
            <a:srgbClr val="C8202F"/>
          </p15:clr>
        </p15:guide>
        <p15:guide id="6" pos="7287">
          <p15:clr>
            <a:srgbClr val="C8202F"/>
          </p15:clr>
        </p15:guide>
        <p15:guide id="7" pos="3840">
          <p15:clr>
            <a:srgbClr val="C8202F"/>
          </p15:clr>
        </p15:guide>
        <p15:guide id="9" pos="3500">
          <p15:clr>
            <a:srgbClr val="C8202F"/>
          </p15:clr>
        </p15:guide>
        <p15:guide id="16" orient="horz" pos="4065" userDrawn="1">
          <p15:clr>
            <a:srgbClr val="C8202F"/>
          </p15:clr>
        </p15:guide>
        <p15:guide id="17" orient="horz" pos="2157" userDrawn="1">
          <p15:clr>
            <a:srgbClr val="C8202F"/>
          </p15:clr>
        </p15:guide>
        <p15:guide id="18" pos="4566" userDrawn="1">
          <p15:clr>
            <a:srgbClr val="C8202F"/>
          </p15:clr>
        </p15:guide>
        <p15:guide id="19" orient="horz" pos="3725" userDrawn="1">
          <p15:clr>
            <a:srgbClr val="C8202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fika 4">
            <a:extLst>
              <a:ext uri="{FF2B5EF4-FFF2-40B4-BE49-F238E27FC236}">
                <a16:creationId xmlns:a16="http://schemas.microsoft.com/office/drawing/2014/main" id="{AE2D9341-43DC-436D-9C2A-023161C7DF9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4" name="Prostokąt 3">
            <a:extLst>
              <a:ext uri="{FF2B5EF4-FFF2-40B4-BE49-F238E27FC236}">
                <a16:creationId xmlns:a16="http://schemas.microsoft.com/office/drawing/2014/main" id="{467F4987-8910-42E9-9FDD-CBDDA37A3433}"/>
              </a:ext>
            </a:extLst>
          </p:cNvPr>
          <p:cNvSpPr/>
          <p:nvPr/>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pole tekstowe 6">
            <a:extLst>
              <a:ext uri="{FF2B5EF4-FFF2-40B4-BE49-F238E27FC236}">
                <a16:creationId xmlns:a16="http://schemas.microsoft.com/office/drawing/2014/main" id="{C0D82A3E-98DE-41BD-B321-35111BEC486D}"/>
              </a:ext>
            </a:extLst>
          </p:cNvPr>
          <p:cNvSpPr txBox="1"/>
          <p:nvPr/>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pic>
        <p:nvPicPr>
          <p:cNvPr id="2" name="Grafika 1">
            <a:extLst>
              <a:ext uri="{FF2B5EF4-FFF2-40B4-BE49-F238E27FC236}">
                <a16:creationId xmlns:a16="http://schemas.microsoft.com/office/drawing/2014/main" id="{42FCD544-9EE7-9B74-4F7B-2AC490A1E27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6" name="Prostokąt 5">
            <a:extLst>
              <a:ext uri="{FF2B5EF4-FFF2-40B4-BE49-F238E27FC236}">
                <a16:creationId xmlns:a16="http://schemas.microsoft.com/office/drawing/2014/main" id="{1E4C7E3A-E1F8-23C4-1525-D5A0FB5551F7}"/>
              </a:ext>
            </a:extLst>
          </p:cNvPr>
          <p:cNvSpPr/>
          <p:nvPr/>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pole tekstowe 7">
            <a:extLst>
              <a:ext uri="{FF2B5EF4-FFF2-40B4-BE49-F238E27FC236}">
                <a16:creationId xmlns:a16="http://schemas.microsoft.com/office/drawing/2014/main" id="{3914663C-4D1A-C96F-B1E9-2B4BCF427B9F}"/>
              </a:ext>
            </a:extLst>
          </p:cNvPr>
          <p:cNvSpPr txBox="1"/>
          <p:nvPr/>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pic>
        <p:nvPicPr>
          <p:cNvPr id="10" name="Grafika 9">
            <a:extLst>
              <a:ext uri="{FF2B5EF4-FFF2-40B4-BE49-F238E27FC236}">
                <a16:creationId xmlns:a16="http://schemas.microsoft.com/office/drawing/2014/main" id="{B15CB807-8B5C-F5BF-9D5C-166D1FD2E9D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11" name="Prostokąt 10">
            <a:extLst>
              <a:ext uri="{FF2B5EF4-FFF2-40B4-BE49-F238E27FC236}">
                <a16:creationId xmlns:a16="http://schemas.microsoft.com/office/drawing/2014/main" id="{306BC459-3171-CE5F-2814-E43687B6D7FD}"/>
              </a:ext>
            </a:extLst>
          </p:cNvPr>
          <p:cNvSpPr/>
          <p:nvPr/>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2" name="pole tekstowe 11">
            <a:extLst>
              <a:ext uri="{FF2B5EF4-FFF2-40B4-BE49-F238E27FC236}">
                <a16:creationId xmlns:a16="http://schemas.microsoft.com/office/drawing/2014/main" id="{88433F26-FE25-A3C6-C35F-3C17AF22BBC0}"/>
              </a:ext>
            </a:extLst>
          </p:cNvPr>
          <p:cNvSpPr txBox="1"/>
          <p:nvPr/>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pic>
        <p:nvPicPr>
          <p:cNvPr id="9" name="Grafika 8">
            <a:extLst>
              <a:ext uri="{FF2B5EF4-FFF2-40B4-BE49-F238E27FC236}">
                <a16:creationId xmlns:a16="http://schemas.microsoft.com/office/drawing/2014/main" id="{2623C550-983B-623A-F80A-452A7B797E9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3888" y="6542088"/>
            <a:ext cx="218623" cy="218623"/>
          </a:xfrm>
          <a:prstGeom prst="rect">
            <a:avLst/>
          </a:prstGeom>
        </p:spPr>
      </p:pic>
      <p:sp>
        <p:nvSpPr>
          <p:cNvPr id="13" name="Prostokąt 12">
            <a:extLst>
              <a:ext uri="{FF2B5EF4-FFF2-40B4-BE49-F238E27FC236}">
                <a16:creationId xmlns:a16="http://schemas.microsoft.com/office/drawing/2014/main" id="{195CCCBF-A4F3-7B81-C26E-2CDA08F81EA2}"/>
              </a:ext>
            </a:extLst>
          </p:cNvPr>
          <p:cNvSpPr/>
          <p:nvPr userDrawn="1"/>
        </p:nvSpPr>
        <p:spPr>
          <a:xfrm>
            <a:off x="11568113" y="5922949"/>
            <a:ext cx="623886" cy="323850"/>
          </a:xfrm>
          <a:prstGeom prst="rect">
            <a:avLst/>
          </a:prstGeom>
          <a:solidFill>
            <a:schemeClr val="accent2"/>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pole tekstowe 13">
            <a:extLst>
              <a:ext uri="{FF2B5EF4-FFF2-40B4-BE49-F238E27FC236}">
                <a16:creationId xmlns:a16="http://schemas.microsoft.com/office/drawing/2014/main" id="{BD41FF6F-E1AA-AFA8-75D4-4DC96E2F89EB}"/>
              </a:ext>
            </a:extLst>
          </p:cNvPr>
          <p:cNvSpPr txBox="1"/>
          <p:nvPr userDrawn="1"/>
        </p:nvSpPr>
        <p:spPr>
          <a:xfrm>
            <a:off x="11606891" y="5977151"/>
            <a:ext cx="446315" cy="215444"/>
          </a:xfrm>
          <a:prstGeom prst="rect">
            <a:avLst/>
          </a:prstGeom>
          <a:noFill/>
        </p:spPr>
        <p:txBody>
          <a:bodyPr wrap="square" lIns="0" tIns="0" rIns="0" bIns="0">
            <a:spAutoFit/>
          </a:bodyPr>
          <a:lstStyle/>
          <a:p>
            <a:pPr marL="0" marR="0" lvl="0" algn="r" defTabSz="457200" rtl="0" eaLnBrk="1" fontAlgn="auto" latinLnBrk="0" hangingPunct="1">
              <a:spcBef>
                <a:spcPts val="0"/>
              </a:spcBef>
              <a:buClrTx/>
              <a:buSzTx/>
              <a:buFontTx/>
              <a:buNone/>
              <a:tabLst/>
              <a:defRPr/>
            </a:pPr>
            <a:fld id="{B4D92165-A9AE-4A51-8D2C-E0CCE1F61FE4}" type="slidenum">
              <a:rPr lang="pl-PL" sz="1400" b="0" smtClean="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rPr>
              <a:pPr marL="0" marR="0" lvl="0" algn="r" defTabSz="457200" rtl="0" eaLnBrk="1" fontAlgn="auto" latinLnBrk="0" hangingPunct="1">
                <a:spcBef>
                  <a:spcPts val="0"/>
                </a:spcBef>
                <a:buClrTx/>
                <a:buSzTx/>
                <a:buFontTx/>
                <a:buNone/>
                <a:tabLst/>
                <a:defRPr/>
              </a:pPr>
              <a:t>‹#›</a:t>
            </a:fld>
            <a:endParaRPr lang="pl-PL" sz="2400" b="0" dirty="0">
              <a:solidFill>
                <a:schemeClr val="tx2"/>
              </a:solidFill>
              <a:effectLst/>
              <a:latin typeface="Montserrat SemiBold" panose="00000700000000000000" pitchFamily="2" charset="-18"/>
              <a:ea typeface="Open Sans" panose="020B0606030504020204" pitchFamily="34" charset="0"/>
              <a:cs typeface="Times New Roman" panose="02020603050405020304" pitchFamily="18" charset="0"/>
            </a:endParaRPr>
          </a:p>
        </p:txBody>
      </p:sp>
    </p:spTree>
    <p:extLst>
      <p:ext uri="{BB962C8B-B14F-4D97-AF65-F5344CB8AC3E}">
        <p14:creationId xmlns:p14="http://schemas.microsoft.com/office/powerpoint/2010/main" val="1064103583"/>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 id="2147483995" r:id="rId14"/>
    <p:sldLayoutId id="2147483996" r:id="rId15"/>
    <p:sldLayoutId id="2147483997" r:id="rId16"/>
    <p:sldLayoutId id="2147483998" r:id="rId17"/>
    <p:sldLayoutId id="2147483999" r:id="rId18"/>
    <p:sldLayoutId id="2147484000" r:id="rId19"/>
    <p:sldLayoutId id="2147484001" r:id="rId20"/>
    <p:sldLayoutId id="2147484002" r:id="rId21"/>
    <p:sldLayoutId id="2147484003" r:id="rId22"/>
    <p:sldLayoutId id="2147484004" r:id="rId23"/>
    <p:sldLayoutId id="2147484005" r:id="rId24"/>
    <p:sldLayoutId id="2147484006" r:id="rId25"/>
    <p:sldLayoutId id="2147484007" r:id="rId26"/>
    <p:sldLayoutId id="2147484008" r:id="rId27"/>
    <p:sldLayoutId id="2147484009" r:id="rId28"/>
    <p:sldLayoutId id="2147484010" r:id="rId29"/>
    <p:sldLayoutId id="2147484011" r:id="rId30"/>
    <p:sldLayoutId id="2147484012" r:id="rId31"/>
    <p:sldLayoutId id="2147484013" r:id="rId32"/>
    <p:sldLayoutId id="2147484014" r:id="rId33"/>
    <p:sldLayoutId id="2147484015" r:id="rId34"/>
    <p:sldLayoutId id="2147484016" r:id="rId35"/>
    <p:sldLayoutId id="2147484017" r:id="rId36"/>
    <p:sldLayoutId id="2147484018" r:id="rId37"/>
    <p:sldLayoutId id="2147484019" r:id="rId38"/>
    <p:sldLayoutId id="2147484020" r:id="rId39"/>
    <p:sldLayoutId id="2147484021" r:id="rId40"/>
    <p:sldLayoutId id="2147484022" r:id="rId41"/>
    <p:sldLayoutId id="2147484023" r:id="rId42"/>
    <p:sldLayoutId id="2147484024" r:id="rId43"/>
    <p:sldLayoutId id="2147484025" r:id="rId44"/>
    <p:sldLayoutId id="2147484026"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436">
          <p15:clr>
            <a:srgbClr val="C8202F"/>
          </p15:clr>
        </p15:guide>
        <p15:guide id="5" pos="393">
          <p15:clr>
            <a:srgbClr val="C8202F"/>
          </p15:clr>
        </p15:guide>
        <p15:guide id="6" pos="7287">
          <p15:clr>
            <a:srgbClr val="C8202F"/>
          </p15:clr>
        </p15:guide>
        <p15:guide id="7" pos="3840">
          <p15:clr>
            <a:srgbClr val="C8202F"/>
          </p15:clr>
        </p15:guide>
        <p15:guide id="9" pos="3500">
          <p15:clr>
            <a:srgbClr val="C8202F"/>
          </p15:clr>
        </p15:guide>
        <p15:guide id="20" orient="horz" pos="4065" userDrawn="1">
          <p15:clr>
            <a:srgbClr val="C8202F"/>
          </p15:clr>
        </p15:guide>
        <p15:guide id="21" orient="horz" pos="2157" userDrawn="1">
          <p15:clr>
            <a:srgbClr val="C8202F"/>
          </p15:clr>
        </p15:guide>
        <p15:guide id="22" pos="4566" userDrawn="1">
          <p15:clr>
            <a:srgbClr val="C8202F"/>
          </p15:clr>
        </p15:guide>
        <p15:guide id="23" orient="horz" pos="3725" userDrawn="1">
          <p15:clr>
            <a:srgbClr val="C8202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5.jpg"/><Relationship Id="rId5" Type="http://schemas.openxmlformats.org/officeDocument/2006/relationships/image" Target="../media/image16.jpg"/><Relationship Id="rId4" Type="http://schemas.openxmlformats.org/officeDocument/2006/relationships/image" Target="../media/image7.jp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4.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4.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4.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37.jpg"/><Relationship Id="rId5" Type="http://schemas.openxmlformats.org/officeDocument/2006/relationships/image" Target="../media/image32.jpg"/><Relationship Id="rId4" Type="http://schemas.openxmlformats.org/officeDocument/2006/relationships/image" Target="../media/image36.jpg"/></Relationships>
</file>

<file path=ppt/slides/_rels/slide5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4.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image" Target="../media/image14.jpg"/></Relationships>
</file>

<file path=ppt/slides/_rels/slide6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4.xml"/></Relationships>
</file>

<file path=ppt/slides/_rels/slide6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4.xml"/></Relationships>
</file>

<file path=ppt/slides/_rels/slide7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1.xml"/><Relationship Id="rId1" Type="http://schemas.openxmlformats.org/officeDocument/2006/relationships/slideLayout" Target="../slideLayouts/slideLayout4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4.xml"/></Relationships>
</file>

<file path=ppt/slides/_rels/slide8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_bleed1.jpg"/>
          <p:cNvPicPr>
            <a:picLocks noChangeAspect="1"/>
          </p:cNvPicPr>
          <p:nvPr/>
        </p:nvPicPr>
        <p:blipFill>
          <a:blip r:embed="rId3"/>
          <a:stretch>
            <a:fillRect/>
          </a:stretch>
        </p:blipFill>
        <p:spPr>
          <a:xfrm>
            <a:off x="6675120" y="0"/>
            <a:ext cx="5513832" cy="6858000"/>
          </a:xfrm>
          <a:prstGeom prst="rect">
            <a:avLst/>
          </a:prstGeom>
        </p:spPr>
      </p:pic>
      <p:sp>
        <p:nvSpPr>
          <p:cNvPr id="3" name="Rectangle 2"/>
          <p:cNvSpPr/>
          <p:nvPr/>
        </p:nvSpPr>
        <p:spPr>
          <a:xfrm>
            <a:off x="0" y="0"/>
            <a:ext cx="6675120" cy="685800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 name="TextBox 3"/>
          <p:cNvSpPr txBox="1"/>
          <p:nvPr/>
        </p:nvSpPr>
        <p:spPr>
          <a:xfrm>
            <a:off x="822960" y="1691640"/>
            <a:ext cx="5120640" cy="2011680"/>
          </a:xfrm>
          <a:prstGeom prst="rect">
            <a:avLst/>
          </a:prstGeom>
          <a:noFill/>
        </p:spPr>
        <p:txBody>
          <a:bodyPr wrap="square" lIns="0" tIns="0" rIns="0" bIns="0">
            <a:spAutoFit/>
          </a:bodyPr>
          <a:lstStyle/>
          <a:p>
            <a:pPr algn="l">
              <a:spcBef>
                <a:spcPts val="0"/>
              </a:spcBef>
              <a:spcAft>
                <a:spcPts val="1000"/>
              </a:spcAft>
            </a:pPr>
            <a:r>
              <a:rPr sz="1100" b="1" i="0">
                <a:solidFill>
                  <a:srgbClr val="C8202F"/>
                </a:solidFill>
                <a:latin typeface="Montserrat SemiBold"/>
              </a:rPr>
              <a:t>DENIM WASHING</a:t>
            </a:r>
          </a:p>
          <a:p>
            <a:pPr algn="l">
              <a:lnSpc>
                <a:spcPct val="102000"/>
              </a:lnSpc>
              <a:spcBef>
                <a:spcPts val="0"/>
              </a:spcBef>
              <a:spcAft>
                <a:spcPts val="1400"/>
              </a:spcAft>
            </a:pPr>
            <a:r>
              <a:rPr sz="4000" b="1" i="0">
                <a:solidFill>
                  <a:srgbClr val="0B2545"/>
                </a:solidFill>
                <a:latin typeface="Montserrat SemiBold"/>
              </a:rPr>
              <a:t>A Buyer's Introduction</a:t>
            </a:r>
          </a:p>
          <a:p>
            <a:pPr algn="l">
              <a:spcBef>
                <a:spcPts val="0"/>
              </a:spcBef>
              <a:spcAft>
                <a:spcPts val="0"/>
              </a:spcAft>
            </a:pPr>
            <a:r>
              <a:rPr sz="1300" b="0" i="0">
                <a:solidFill>
                  <a:srgbClr val="3A4453"/>
                </a:solidFill>
                <a:latin typeface="Montserrat"/>
              </a:rPr>
              <a:t>Denim washing for buyers, merchandisers and product developers</a:t>
            </a:r>
          </a:p>
        </p:txBody>
      </p:sp>
      <p:sp>
        <p:nvSpPr>
          <p:cNvPr id="5" name="TextBox 4"/>
          <p:cNvSpPr txBox="1"/>
          <p:nvPr/>
        </p:nvSpPr>
        <p:spPr>
          <a:xfrm>
            <a:off x="2287315" y="4648200"/>
            <a:ext cx="3656285" cy="884858"/>
          </a:xfrm>
          <a:prstGeom prst="rect">
            <a:avLst/>
          </a:prstGeom>
          <a:noFill/>
        </p:spPr>
        <p:txBody>
          <a:bodyPr wrap="square" lIns="0" tIns="0" rIns="0" bIns="0">
            <a:spAutoFit/>
          </a:bodyPr>
          <a:lstStyle/>
          <a:p>
            <a:pPr algn="l">
              <a:spcBef>
                <a:spcPts val="0"/>
              </a:spcBef>
              <a:spcAft>
                <a:spcPts val="300"/>
              </a:spcAft>
            </a:pPr>
            <a:r>
              <a:rPr lang="en-US" sz="1000" b="1" i="0" dirty="0">
                <a:solidFill>
                  <a:srgbClr val="0B2545"/>
                </a:solidFill>
                <a:latin typeface="Montserrat SemiBold"/>
              </a:rPr>
              <a:t>Compiled and built by Md. Sohel Rana</a:t>
            </a:r>
          </a:p>
          <a:p>
            <a:pPr algn="l">
              <a:spcBef>
                <a:spcPts val="0"/>
              </a:spcBef>
              <a:spcAft>
                <a:spcPts val="300"/>
              </a:spcAft>
            </a:pPr>
            <a:r>
              <a:rPr lang="en-US" sz="950" b="1" i="0" dirty="0">
                <a:solidFill>
                  <a:srgbClr val="C8202F"/>
                </a:solidFill>
                <a:latin typeface="Montserrat SemiBold"/>
              </a:rPr>
              <a:t>RMG Xpress Insights by Sohel</a:t>
            </a:r>
          </a:p>
          <a:p>
            <a:pPr algn="l">
              <a:spcBef>
                <a:spcPts val="0"/>
              </a:spcBef>
              <a:spcAft>
                <a:spcPts val="300"/>
              </a:spcAft>
            </a:pPr>
            <a:r>
              <a:rPr lang="en-US" sz="950" b="0" i="0" dirty="0">
                <a:solidFill>
                  <a:srgbClr val="5A6473"/>
                </a:solidFill>
                <a:latin typeface="Montserrat"/>
              </a:rPr>
              <a:t>sohelprsnl.com</a:t>
            </a:r>
          </a:p>
          <a:p>
            <a:pPr algn="l">
              <a:spcBef>
                <a:spcPts val="0"/>
              </a:spcBef>
              <a:spcAft>
                <a:spcPts val="300"/>
              </a:spcAft>
            </a:pPr>
            <a:r>
              <a:rPr lang="en-US" sz="950" b="0" i="0" dirty="0">
                <a:solidFill>
                  <a:srgbClr val="5A6473"/>
                </a:solidFill>
                <a:latin typeface="Montserrat"/>
              </a:rPr>
              <a:t>Eleven sections · Open edition · 2026</a:t>
            </a:r>
          </a:p>
        </p:txBody>
      </p:sp>
      <p:pic>
        <p:nvPicPr>
          <p:cNvPr id="6" name="Picture 5" descr="Md. Sohel Rana"/>
          <p:cNvPicPr>
            <a:picLocks noChangeAspect="1"/>
          </p:cNvPicPr>
          <p:nvPr/>
        </p:nvPicPr>
        <p:blipFill>
          <a:blip r:embed="rId4"/>
          <a:stretch>
            <a:fillRect/>
          </a:stretch>
        </p:blipFill>
        <p:spPr>
          <a:xfrm>
            <a:off x="822960" y="4216400"/>
            <a:ext cx="1235755" cy="1600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 · OPENING</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What you will be able to do after this session</a:t>
            </a:r>
          </a:p>
        </p:txBody>
      </p:sp>
      <p:sp>
        <p:nvSpPr>
          <p:cNvPr id="4" name="Rectangle 3"/>
          <p:cNvSpPr/>
          <p:nvPr/>
        </p:nvSpPr>
        <p:spPr>
          <a:xfrm>
            <a:off x="8864676" y="548640"/>
            <a:ext cx="2341727"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7_image24.jpg"/>
          <p:cNvPicPr>
            <a:picLocks noChangeAspect="1"/>
          </p:cNvPicPr>
          <p:nvPr/>
        </p:nvPicPr>
        <p:blipFill>
          <a:blip r:embed="rId3"/>
          <a:stretch>
            <a:fillRect/>
          </a:stretch>
        </p:blipFill>
        <p:spPr>
          <a:xfrm>
            <a:off x="9010980" y="694944"/>
            <a:ext cx="2049119" cy="5376672"/>
          </a:xfrm>
          <a:prstGeom prst="rect">
            <a:avLst/>
          </a:prstGeom>
        </p:spPr>
      </p:pic>
      <p:sp>
        <p:nvSpPr>
          <p:cNvPr id="6" name="TextBox 5"/>
          <p:cNvSpPr txBox="1"/>
          <p:nvPr/>
        </p:nvSpPr>
        <p:spPr>
          <a:xfrm>
            <a:off x="621792" y="1481328"/>
            <a:ext cx="7516368" cy="365760"/>
          </a:xfrm>
          <a:prstGeom prst="rect">
            <a:avLst/>
          </a:prstGeom>
          <a:noFill/>
        </p:spPr>
        <p:txBody>
          <a:bodyPr wrap="square" lIns="0" tIns="0" rIns="0" bIns="0">
            <a:spAutoFit/>
          </a:bodyPr>
          <a:lstStyle/>
          <a:p>
            <a:pPr algn="l">
              <a:lnSpc>
                <a:spcPct val="120000"/>
              </a:lnSpc>
              <a:spcBef>
                <a:spcPts val="0"/>
              </a:spcBef>
              <a:spcAft>
                <a:spcPts val="0"/>
              </a:spcAft>
            </a:pPr>
            <a:r>
              <a:rPr sz="1150" b="0" i="0">
                <a:solidFill>
                  <a:srgbClr val="3A4453"/>
                </a:solidFill>
                <a:latin typeface="Montserrat"/>
              </a:rPr>
              <a:t>Seven things. Each one is something you will actually do on a live order.</a:t>
            </a:r>
          </a:p>
        </p:txBody>
      </p:sp>
      <p:sp>
        <p:nvSpPr>
          <p:cNvPr id="7" name="TextBox 6"/>
          <p:cNvSpPr txBox="1"/>
          <p:nvPr/>
        </p:nvSpPr>
        <p:spPr>
          <a:xfrm>
            <a:off x="621792" y="1920240"/>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1</a:t>
            </a:r>
          </a:p>
        </p:txBody>
      </p:sp>
      <p:sp>
        <p:nvSpPr>
          <p:cNvPr id="8" name="TextBox 7"/>
          <p:cNvSpPr txBox="1"/>
          <p:nvPr/>
        </p:nvSpPr>
        <p:spPr>
          <a:xfrm>
            <a:off x="950976" y="1901952"/>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Name the main denim washes and recognise them on a garment</a:t>
            </a:r>
          </a:p>
        </p:txBody>
      </p:sp>
      <p:sp>
        <p:nvSpPr>
          <p:cNvPr id="9" name="TextBox 8"/>
          <p:cNvSpPr txBox="1"/>
          <p:nvPr/>
        </p:nvSpPr>
        <p:spPr>
          <a:xfrm>
            <a:off x="621792" y="2194560"/>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2</a:t>
            </a:r>
          </a:p>
        </p:txBody>
      </p:sp>
      <p:sp>
        <p:nvSpPr>
          <p:cNvPr id="10" name="TextBox 9"/>
          <p:cNvSpPr txBox="1"/>
          <p:nvPr/>
        </p:nvSpPr>
        <p:spPr>
          <a:xfrm>
            <a:off x="950976" y="2176272"/>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Explain roughly how each effect is created</a:t>
            </a:r>
          </a:p>
        </p:txBody>
      </p:sp>
      <p:sp>
        <p:nvSpPr>
          <p:cNvPr id="11" name="TextBox 10"/>
          <p:cNvSpPr txBox="1"/>
          <p:nvPr/>
        </p:nvSpPr>
        <p:spPr>
          <a:xfrm>
            <a:off x="621792" y="2468879"/>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3</a:t>
            </a:r>
          </a:p>
        </p:txBody>
      </p:sp>
      <p:sp>
        <p:nvSpPr>
          <p:cNvPr id="12" name="TextBox 11"/>
          <p:cNvSpPr txBox="1"/>
          <p:nvPr/>
        </p:nvSpPr>
        <p:spPr>
          <a:xfrm>
            <a:off x="950976" y="2450591"/>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Say why the same wash name gives different results in different factories</a:t>
            </a:r>
          </a:p>
        </p:txBody>
      </p:sp>
      <p:sp>
        <p:nvSpPr>
          <p:cNvPr id="13" name="TextBox 12"/>
          <p:cNvSpPr txBox="1"/>
          <p:nvPr/>
        </p:nvSpPr>
        <p:spPr>
          <a:xfrm>
            <a:off x="621792" y="2743199"/>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4</a:t>
            </a:r>
          </a:p>
        </p:txBody>
      </p:sp>
      <p:sp>
        <p:nvSpPr>
          <p:cNvPr id="14" name="TextBox 13"/>
          <p:cNvSpPr txBox="1"/>
          <p:nvPr/>
        </p:nvSpPr>
        <p:spPr>
          <a:xfrm>
            <a:off x="950976" y="2724911"/>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Identify the common wash defects and know what causes them</a:t>
            </a:r>
          </a:p>
        </p:txBody>
      </p:sp>
      <p:sp>
        <p:nvSpPr>
          <p:cNvPr id="15" name="TextBox 14"/>
          <p:cNvSpPr txBox="1"/>
          <p:nvPr/>
        </p:nvSpPr>
        <p:spPr>
          <a:xfrm>
            <a:off x="621792" y="3017519"/>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5</a:t>
            </a:r>
          </a:p>
        </p:txBody>
      </p:sp>
      <p:sp>
        <p:nvSpPr>
          <p:cNvPr id="16" name="TextBox 15"/>
          <p:cNvSpPr txBox="1"/>
          <p:nvPr/>
        </p:nvSpPr>
        <p:spPr>
          <a:xfrm>
            <a:off x="950976" y="2999231"/>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Ask a laundry the right questions before you approve a wash</a:t>
            </a:r>
          </a:p>
        </p:txBody>
      </p:sp>
      <p:sp>
        <p:nvSpPr>
          <p:cNvPr id="17" name="TextBox 16"/>
          <p:cNvSpPr txBox="1"/>
          <p:nvPr/>
        </p:nvSpPr>
        <p:spPr>
          <a:xfrm>
            <a:off x="621792" y="3291839"/>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6</a:t>
            </a:r>
          </a:p>
        </p:txBody>
      </p:sp>
      <p:sp>
        <p:nvSpPr>
          <p:cNvPr id="18" name="TextBox 17"/>
          <p:cNvSpPr txBox="1"/>
          <p:nvPr/>
        </p:nvSpPr>
        <p:spPr>
          <a:xfrm>
            <a:off x="950976" y="3273551"/>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Judge whether a sustainability claim about a wash is supported</a:t>
            </a:r>
          </a:p>
        </p:txBody>
      </p:sp>
      <p:sp>
        <p:nvSpPr>
          <p:cNvPr id="19" name="TextBox 18"/>
          <p:cNvSpPr txBox="1"/>
          <p:nvPr/>
        </p:nvSpPr>
        <p:spPr>
          <a:xfrm>
            <a:off x="621792" y="3566159"/>
            <a:ext cx="310896" cy="256032"/>
          </a:xfrm>
          <a:prstGeom prst="rect">
            <a:avLst/>
          </a:prstGeom>
          <a:noFill/>
        </p:spPr>
        <p:txBody>
          <a:bodyPr wrap="square" lIns="0" tIns="0" rIns="0" bIns="0">
            <a:spAutoFit/>
          </a:bodyPr>
          <a:lstStyle/>
          <a:p>
            <a:pPr algn="l">
              <a:spcBef>
                <a:spcPts val="0"/>
              </a:spcBef>
              <a:spcAft>
                <a:spcPts val="0"/>
              </a:spcAft>
            </a:pPr>
            <a:r>
              <a:rPr sz="1000" b="1" i="0">
                <a:solidFill>
                  <a:srgbClr val="C8202F"/>
                </a:solidFill>
                <a:latin typeface="Montserrat SemiBold"/>
              </a:rPr>
              <a:t>7</a:t>
            </a:r>
          </a:p>
        </p:txBody>
      </p:sp>
      <p:sp>
        <p:nvSpPr>
          <p:cNvPr id="20" name="TextBox 19"/>
          <p:cNvSpPr txBox="1"/>
          <p:nvPr/>
        </p:nvSpPr>
        <p:spPr>
          <a:xfrm>
            <a:off x="950976" y="3547871"/>
            <a:ext cx="7187184" cy="310896"/>
          </a:xfrm>
          <a:prstGeom prst="rect">
            <a:avLst/>
          </a:prstGeom>
          <a:noFill/>
        </p:spPr>
        <p:txBody>
          <a:bodyPr wrap="square" lIns="0" tIns="0" rIns="0" bIns="0">
            <a:spAutoFit/>
          </a:bodyPr>
          <a:lstStyle/>
          <a:p>
            <a:pPr algn="l">
              <a:lnSpc>
                <a:spcPct val="116000"/>
              </a:lnSpc>
              <a:spcBef>
                <a:spcPts val="0"/>
              </a:spcBef>
              <a:spcAft>
                <a:spcPts val="0"/>
              </a:spcAft>
            </a:pPr>
            <a:r>
              <a:rPr sz="1100" b="0" i="0">
                <a:solidFill>
                  <a:srgbClr val="0B2545"/>
                </a:solidFill>
                <a:latin typeface="Montserrat"/>
              </a:rPr>
              <a:t>Understand how wash complexity drives cost, lead time and risk</a:t>
            </a:r>
          </a:p>
        </p:txBody>
      </p:sp>
      <p:sp>
        <p:nvSpPr>
          <p:cNvPr id="21" name="Rectangle 20"/>
          <p:cNvSpPr/>
          <p:nvPr/>
        </p:nvSpPr>
        <p:spPr>
          <a:xfrm>
            <a:off x="621792" y="5166360"/>
            <a:ext cx="7516368" cy="59436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You are not being trained to run a laundry. You are being trained to judge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 · OPENING</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The five questions to ask about any wash</a:t>
            </a:r>
          </a:p>
        </p:txBody>
      </p:sp>
      <p:sp>
        <p:nvSpPr>
          <p:cNvPr id="4" name="TextBox 3"/>
          <p:cNvSpPr txBox="1"/>
          <p:nvPr/>
        </p:nvSpPr>
        <p:spPr>
          <a:xfrm>
            <a:off x="621792" y="1481328"/>
            <a:ext cx="10945368" cy="36576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Every wash and every effect in this programme is explained against the same five questions.</a:t>
            </a:r>
          </a:p>
        </p:txBody>
      </p:sp>
      <p:sp>
        <p:nvSpPr>
          <p:cNvPr id="5" name="Rectangle 4"/>
          <p:cNvSpPr/>
          <p:nvPr/>
        </p:nvSpPr>
        <p:spPr>
          <a:xfrm>
            <a:off x="621792" y="1956816"/>
            <a:ext cx="2013508" cy="1810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64592" bIns="128016" rtlCol="0" anchor="t"/>
          <a:lstStyle/>
          <a:p>
            <a:pPr algn="l">
              <a:lnSpc>
                <a:spcPct val="100000"/>
              </a:lnSpc>
              <a:spcBef>
                <a:spcPts val="0"/>
              </a:spcBef>
              <a:spcAft>
                <a:spcPts val="600"/>
              </a:spcAft>
            </a:pPr>
            <a:r>
              <a:rPr sz="2200" b="1" i="0">
                <a:solidFill>
                  <a:srgbClr val="C8202F"/>
                </a:solidFill>
                <a:latin typeface="Montserrat SemiBold"/>
              </a:rPr>
              <a:t>1</a:t>
            </a:r>
          </a:p>
          <a:p>
            <a:pPr algn="l">
              <a:lnSpc>
                <a:spcPct val="110000"/>
              </a:lnSpc>
              <a:spcBef>
                <a:spcPts val="0"/>
              </a:spcBef>
              <a:spcAft>
                <a:spcPts val="600"/>
              </a:spcAft>
            </a:pPr>
            <a:r>
              <a:rPr sz="1150" b="1" i="0">
                <a:solidFill>
                  <a:srgbClr val="0B2545"/>
                </a:solidFill>
                <a:latin typeface="Montserrat SemiBold"/>
              </a:rPr>
              <a:t>What is it?</a:t>
            </a:r>
          </a:p>
          <a:p>
            <a:pPr algn="l">
              <a:lnSpc>
                <a:spcPct val="116000"/>
              </a:lnSpc>
              <a:spcBef>
                <a:spcPts val="0"/>
              </a:spcBef>
              <a:spcAft>
                <a:spcPts val="0"/>
              </a:spcAft>
            </a:pPr>
            <a:r>
              <a:rPr sz="950" b="0" i="0">
                <a:solidFill>
                  <a:srgbClr val="2A3342"/>
                </a:solidFill>
                <a:latin typeface="Montserrat"/>
              </a:rPr>
              <a:t>The process in one sentence.</a:t>
            </a:r>
          </a:p>
        </p:txBody>
      </p:sp>
      <p:sp>
        <p:nvSpPr>
          <p:cNvPr id="6" name="Rectangle 5"/>
          <p:cNvSpPr/>
          <p:nvPr/>
        </p:nvSpPr>
        <p:spPr>
          <a:xfrm>
            <a:off x="2854756" y="1956816"/>
            <a:ext cx="2013508" cy="1810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64592" bIns="128016" rtlCol="0" anchor="t"/>
          <a:lstStyle/>
          <a:p>
            <a:pPr algn="l">
              <a:lnSpc>
                <a:spcPct val="100000"/>
              </a:lnSpc>
              <a:spcBef>
                <a:spcPts val="0"/>
              </a:spcBef>
              <a:spcAft>
                <a:spcPts val="600"/>
              </a:spcAft>
            </a:pPr>
            <a:r>
              <a:rPr sz="2200" b="1" i="0">
                <a:solidFill>
                  <a:srgbClr val="C8202F"/>
                </a:solidFill>
                <a:latin typeface="Montserrat SemiBold"/>
              </a:rPr>
              <a:t>2</a:t>
            </a:r>
          </a:p>
          <a:p>
            <a:pPr algn="l">
              <a:lnSpc>
                <a:spcPct val="110000"/>
              </a:lnSpc>
              <a:spcBef>
                <a:spcPts val="0"/>
              </a:spcBef>
              <a:spcAft>
                <a:spcPts val="600"/>
              </a:spcAft>
            </a:pPr>
            <a:r>
              <a:rPr sz="1150" b="1" i="0">
                <a:solidFill>
                  <a:srgbClr val="0B2545"/>
                </a:solidFill>
                <a:latin typeface="Montserrat SemiBold"/>
              </a:rPr>
              <a:t>What does it look like?</a:t>
            </a:r>
          </a:p>
          <a:p>
            <a:pPr algn="l">
              <a:lnSpc>
                <a:spcPct val="116000"/>
              </a:lnSpc>
              <a:spcBef>
                <a:spcPts val="0"/>
              </a:spcBef>
              <a:spcAft>
                <a:spcPts val="0"/>
              </a:spcAft>
            </a:pPr>
            <a:r>
              <a:rPr sz="950" b="0" i="0">
                <a:solidFill>
                  <a:srgbClr val="2A3342"/>
                </a:solidFill>
                <a:latin typeface="Montserrat"/>
              </a:rPr>
              <a:t>The visual signature you can recognise on a garment.</a:t>
            </a:r>
          </a:p>
        </p:txBody>
      </p:sp>
      <p:sp>
        <p:nvSpPr>
          <p:cNvPr id="7" name="Rectangle 6"/>
          <p:cNvSpPr/>
          <p:nvPr/>
        </p:nvSpPr>
        <p:spPr>
          <a:xfrm>
            <a:off x="5087721" y="1956816"/>
            <a:ext cx="2013508" cy="1810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64592" bIns="128016" rtlCol="0" anchor="t"/>
          <a:lstStyle/>
          <a:p>
            <a:pPr algn="l">
              <a:lnSpc>
                <a:spcPct val="100000"/>
              </a:lnSpc>
              <a:spcBef>
                <a:spcPts val="0"/>
              </a:spcBef>
              <a:spcAft>
                <a:spcPts val="600"/>
              </a:spcAft>
            </a:pPr>
            <a:r>
              <a:rPr sz="2200" b="1" i="0">
                <a:solidFill>
                  <a:srgbClr val="C8202F"/>
                </a:solidFill>
                <a:latin typeface="Montserrat SemiBold"/>
              </a:rPr>
              <a:t>3</a:t>
            </a:r>
          </a:p>
          <a:p>
            <a:pPr algn="l">
              <a:lnSpc>
                <a:spcPct val="110000"/>
              </a:lnSpc>
              <a:spcBef>
                <a:spcPts val="0"/>
              </a:spcBef>
              <a:spcAft>
                <a:spcPts val="600"/>
              </a:spcAft>
            </a:pPr>
            <a:r>
              <a:rPr sz="1150" b="1" i="0">
                <a:solidFill>
                  <a:srgbClr val="0B2545"/>
                </a:solidFill>
                <a:latin typeface="Montserrat SemiBold"/>
              </a:rPr>
              <a:t>How does it feel?</a:t>
            </a:r>
          </a:p>
          <a:p>
            <a:pPr algn="l">
              <a:lnSpc>
                <a:spcPct val="116000"/>
              </a:lnSpc>
              <a:spcBef>
                <a:spcPts val="0"/>
              </a:spcBef>
              <a:spcAft>
                <a:spcPts val="0"/>
              </a:spcAft>
            </a:pPr>
            <a:r>
              <a:rPr sz="950" b="0" i="0">
                <a:solidFill>
                  <a:srgbClr val="2A3342"/>
                </a:solidFill>
                <a:latin typeface="Montserrat"/>
              </a:rPr>
              <a:t>Hand feel, and whether the process changes it.</a:t>
            </a:r>
          </a:p>
        </p:txBody>
      </p:sp>
      <p:sp>
        <p:nvSpPr>
          <p:cNvPr id="8" name="Rectangle 7"/>
          <p:cNvSpPr/>
          <p:nvPr/>
        </p:nvSpPr>
        <p:spPr>
          <a:xfrm>
            <a:off x="7320686" y="1956816"/>
            <a:ext cx="2013508" cy="1810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64592" bIns="128016" rtlCol="0" anchor="t"/>
          <a:lstStyle/>
          <a:p>
            <a:pPr algn="l">
              <a:lnSpc>
                <a:spcPct val="100000"/>
              </a:lnSpc>
              <a:spcBef>
                <a:spcPts val="0"/>
              </a:spcBef>
              <a:spcAft>
                <a:spcPts val="600"/>
              </a:spcAft>
            </a:pPr>
            <a:r>
              <a:rPr sz="2200" b="1" i="0">
                <a:solidFill>
                  <a:srgbClr val="C8202F"/>
                </a:solidFill>
                <a:latin typeface="Montserrat SemiBold"/>
              </a:rPr>
              <a:t>4</a:t>
            </a:r>
          </a:p>
          <a:p>
            <a:pPr algn="l">
              <a:lnSpc>
                <a:spcPct val="110000"/>
              </a:lnSpc>
              <a:spcBef>
                <a:spcPts val="0"/>
              </a:spcBef>
              <a:spcAft>
                <a:spcPts val="600"/>
              </a:spcAft>
            </a:pPr>
            <a:r>
              <a:rPr sz="1150" b="1" i="0">
                <a:solidFill>
                  <a:srgbClr val="0B2545"/>
                </a:solidFill>
                <a:latin typeface="Montserrat SemiBold"/>
              </a:rPr>
              <a:t>What can go wrong?</a:t>
            </a:r>
          </a:p>
          <a:p>
            <a:pPr algn="l">
              <a:lnSpc>
                <a:spcPct val="116000"/>
              </a:lnSpc>
              <a:spcBef>
                <a:spcPts val="0"/>
              </a:spcBef>
              <a:spcAft>
                <a:spcPts val="0"/>
              </a:spcAft>
            </a:pPr>
            <a:r>
              <a:rPr sz="950" b="0" i="0">
                <a:solidFill>
                  <a:srgbClr val="2A3342"/>
                </a:solidFill>
                <a:latin typeface="Montserrat"/>
              </a:rPr>
              <a:t>The defects that come with this process.</a:t>
            </a:r>
          </a:p>
        </p:txBody>
      </p:sp>
      <p:sp>
        <p:nvSpPr>
          <p:cNvPr id="9" name="Rectangle 8"/>
          <p:cNvSpPr/>
          <p:nvPr/>
        </p:nvSpPr>
        <p:spPr>
          <a:xfrm>
            <a:off x="9553651" y="1956816"/>
            <a:ext cx="2013508" cy="18105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64592" bIns="128016" rtlCol="0" anchor="t"/>
          <a:lstStyle/>
          <a:p>
            <a:pPr algn="l">
              <a:lnSpc>
                <a:spcPct val="100000"/>
              </a:lnSpc>
              <a:spcBef>
                <a:spcPts val="0"/>
              </a:spcBef>
              <a:spcAft>
                <a:spcPts val="600"/>
              </a:spcAft>
            </a:pPr>
            <a:r>
              <a:rPr sz="2200" b="1" i="0">
                <a:solidFill>
                  <a:srgbClr val="C8202F"/>
                </a:solidFill>
                <a:latin typeface="Montserrat SemiBold"/>
              </a:rPr>
              <a:t>5</a:t>
            </a:r>
          </a:p>
          <a:p>
            <a:pPr algn="l">
              <a:lnSpc>
                <a:spcPct val="110000"/>
              </a:lnSpc>
              <a:spcBef>
                <a:spcPts val="0"/>
              </a:spcBef>
              <a:spcAft>
                <a:spcPts val="600"/>
              </a:spcAft>
            </a:pPr>
            <a:r>
              <a:rPr sz="1150" b="1" i="0">
                <a:solidFill>
                  <a:srgbClr val="0B2545"/>
                </a:solidFill>
                <a:latin typeface="Montserrat SemiBold"/>
              </a:rPr>
              <a:t>What does it cost me?</a:t>
            </a:r>
          </a:p>
          <a:p>
            <a:pPr algn="l">
              <a:lnSpc>
                <a:spcPct val="116000"/>
              </a:lnSpc>
              <a:spcBef>
                <a:spcPts val="0"/>
              </a:spcBef>
              <a:spcAft>
                <a:spcPts val="0"/>
              </a:spcAft>
            </a:pPr>
            <a:r>
              <a:rPr sz="950" b="0" i="0">
                <a:solidFill>
                  <a:srgbClr val="2A3342"/>
                </a:solidFill>
                <a:latin typeface="Montserrat"/>
              </a:rPr>
              <a:t>Price, lead time, complexity, reproducibility.</a:t>
            </a:r>
          </a:p>
        </p:txBody>
      </p:sp>
      <p:sp>
        <p:nvSpPr>
          <p:cNvPr id="10" name="Rectangle 9"/>
          <p:cNvSpPr/>
          <p:nvPr/>
        </p:nvSpPr>
        <p:spPr>
          <a:xfrm>
            <a:off x="621792" y="4078224"/>
            <a:ext cx="10945368" cy="594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A wash you cannot answer all five questions about is a wash you cannot approve.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96124" y="694944"/>
            <a:ext cx="2226103" cy="5532119"/>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01_image1.jpg"/>
          <p:cNvPicPr>
            <a:picLocks noChangeAspect="1"/>
          </p:cNvPicPr>
          <p:nvPr/>
        </p:nvPicPr>
        <p:blipFill>
          <a:blip r:embed="rId2"/>
          <a:stretch>
            <a:fillRect/>
          </a:stretch>
        </p:blipFill>
        <p:spPr>
          <a:xfrm>
            <a:off x="8442428" y="841248"/>
            <a:ext cx="1933495" cy="5239511"/>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02</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Denim basics</a:t>
            </a:r>
          </a:p>
          <a:p>
            <a:pPr algn="l">
              <a:spcBef>
                <a:spcPts val="0"/>
              </a:spcBef>
              <a:spcAft>
                <a:spcPts val="0"/>
              </a:spcAft>
            </a:pPr>
            <a:r>
              <a:rPr sz="1250" b="0" i="0">
                <a:solidFill>
                  <a:srgbClr val="3A4453"/>
                </a:solidFill>
                <a:latin typeface="Montserrat"/>
              </a:rPr>
              <a:t>Denim fades the way it does because of how it is woven and how it is dyed</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Why indigo behaves differently from every other dye, and why the fabric decision and the wash decision are one decision, not two.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What denim is</a:t>
            </a:r>
          </a:p>
        </p:txBody>
      </p:sp>
      <p:sp>
        <p:nvSpPr>
          <p:cNvPr id="4" name="Rectangle 3"/>
          <p:cNvSpPr/>
          <p:nvPr/>
        </p:nvSpPr>
        <p:spPr>
          <a:xfrm>
            <a:off x="8987123" y="548640"/>
            <a:ext cx="2096832" cy="5669279"/>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4_image50.jpg"/>
          <p:cNvPicPr>
            <a:picLocks noChangeAspect="1"/>
          </p:cNvPicPr>
          <p:nvPr/>
        </p:nvPicPr>
        <p:blipFill>
          <a:blip r:embed="rId3"/>
          <a:stretch>
            <a:fillRect/>
          </a:stretch>
        </p:blipFill>
        <p:spPr>
          <a:xfrm>
            <a:off x="9133427" y="694944"/>
            <a:ext cx="1804224" cy="4901183"/>
          </a:xfrm>
          <a:prstGeom prst="rect">
            <a:avLst/>
          </a:prstGeom>
        </p:spPr>
      </p:pic>
      <p:sp>
        <p:nvSpPr>
          <p:cNvPr id="6" name="TextBox 5"/>
          <p:cNvSpPr txBox="1"/>
          <p:nvPr/>
        </p:nvSpPr>
        <p:spPr>
          <a:xfrm>
            <a:off x="9133427" y="5779007"/>
            <a:ext cx="1804224" cy="402336"/>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Rinse wash, close to the original shade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WARP-FACED TWILL</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warp yarns run down the length and sit mostly on the face. The weft runs across and sits mostly on the back.</a:t>
            </a:r>
          </a:p>
        </p:txBody>
      </p:sp>
      <p:sp>
        <p:nvSpPr>
          <p:cNvPr id="9" name="TextBox 8"/>
          <p:cNvSpPr txBox="1"/>
          <p:nvPr/>
        </p:nvSpPr>
        <p:spPr>
          <a:xfrm>
            <a:off x="621792" y="235000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DYED WARP, UNDYED WEFT</a:t>
            </a:r>
          </a:p>
        </p:txBody>
      </p:sp>
      <p:sp>
        <p:nvSpPr>
          <p:cNvPr id="10" name="TextBox 9"/>
          <p:cNvSpPr txBox="1"/>
          <p:nvPr/>
        </p:nvSpPr>
        <p:spPr>
          <a:xfrm>
            <a:off x="2148840" y="231343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In classic denim the warp is dyed and the weft is left undyed. That is why the face is blue and the inside is pale.</a:t>
            </a:r>
          </a:p>
        </p:txBody>
      </p:sp>
      <p:sp>
        <p:nvSpPr>
          <p:cNvPr id="11" name="TextBox 10"/>
          <p:cNvSpPr txBox="1"/>
          <p:nvPr/>
        </p:nvSpPr>
        <p:spPr>
          <a:xfrm>
            <a:off x="621792" y="321868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THE TWILL LINE</a:t>
            </a:r>
          </a:p>
        </p:txBody>
      </p:sp>
      <p:sp>
        <p:nvSpPr>
          <p:cNvPr id="12" name="TextBox 11"/>
          <p:cNvSpPr txBox="1"/>
          <p:nvPr/>
        </p:nvSpPr>
        <p:spPr>
          <a:xfrm>
            <a:off x="2148840" y="318211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diagonal on the face is the weave. Right-hand, left-hand and broken twills each fade differently.</a:t>
            </a:r>
          </a:p>
        </p:txBody>
      </p:sp>
      <p:sp>
        <p:nvSpPr>
          <p:cNvPr id="13" name="TextBox 12"/>
          <p:cNvSpPr txBox="1"/>
          <p:nvPr/>
        </p:nvSpPr>
        <p:spPr>
          <a:xfrm>
            <a:off x="621792" y="408736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WHERE FADING HAPPENS</a:t>
            </a:r>
          </a:p>
        </p:txBody>
      </p:sp>
      <p:sp>
        <p:nvSpPr>
          <p:cNvPr id="14" name="TextBox 13"/>
          <p:cNvSpPr txBox="1"/>
          <p:nvPr/>
        </p:nvSpPr>
        <p:spPr>
          <a:xfrm>
            <a:off x="2148840" y="405079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exposed warp on the face is what abrades, and abrasion is what makes the fade.</a:t>
            </a:r>
          </a:p>
        </p:txBody>
      </p:sp>
      <p:sp>
        <p:nvSpPr>
          <p:cNvPr id="15" name="Rectangle 14"/>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Twill direction and construction are part of the wash result, not just the fabric spec. If the mill changes the weave, the approved wash will not look the same.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Indigo and ring dyeing: why denim fades</a:t>
            </a:r>
          </a:p>
        </p:txBody>
      </p:sp>
      <p:sp>
        <p:nvSpPr>
          <p:cNvPr id="4" name="Rectangle 3"/>
          <p:cNvSpPr/>
          <p:nvPr/>
        </p:nvSpPr>
        <p:spPr>
          <a:xfrm>
            <a:off x="8922595" y="548640"/>
            <a:ext cx="2225888"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1_image110.jpg"/>
          <p:cNvPicPr>
            <a:picLocks noChangeAspect="1"/>
          </p:cNvPicPr>
          <p:nvPr/>
        </p:nvPicPr>
        <p:blipFill>
          <a:blip r:embed="rId3"/>
          <a:stretch>
            <a:fillRect/>
          </a:stretch>
        </p:blipFill>
        <p:spPr>
          <a:xfrm>
            <a:off x="9068899" y="694944"/>
            <a:ext cx="1933280" cy="5065776"/>
          </a:xfrm>
          <a:prstGeom prst="rect">
            <a:avLst/>
          </a:prstGeom>
        </p:spPr>
      </p:pic>
      <p:sp>
        <p:nvSpPr>
          <p:cNvPr id="6" name="TextBox 5"/>
          <p:cNvSpPr txBox="1"/>
          <p:nvPr/>
        </p:nvSpPr>
        <p:spPr>
          <a:xfrm>
            <a:off x="9068899" y="5943600"/>
            <a:ext cx="1933280"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Acid wash: white core exposed</a:t>
            </a:r>
          </a:p>
        </p:txBody>
      </p:sp>
      <p:sp>
        <p:nvSpPr>
          <p:cNvPr id="7" name="Rectangle 6"/>
          <p:cNvSpPr/>
          <p:nvPr/>
        </p:nvSpPr>
        <p:spPr>
          <a:xfrm>
            <a:off x="621792" y="1481328"/>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INDIGO HAS POOR AFFINITY FOR COTTON</a:t>
            </a:r>
          </a:p>
          <a:p>
            <a:pPr algn="l">
              <a:lnSpc>
                <a:spcPct val="116000"/>
              </a:lnSpc>
              <a:spcBef>
                <a:spcPts val="0"/>
              </a:spcBef>
              <a:spcAft>
                <a:spcPts val="0"/>
              </a:spcAft>
            </a:pPr>
            <a:r>
              <a:rPr sz="1050" b="0" i="0">
                <a:solidFill>
                  <a:srgbClr val="0B2545"/>
                </a:solidFill>
                <a:latin typeface="Montserrat"/>
              </a:rPr>
              <a:t>It does not penetrate to the core of the yarn. Repeated dips build up rings of dye around a white core, which is why it is called ring dyeing.</a:t>
            </a:r>
          </a:p>
        </p:txBody>
      </p:sp>
      <p:sp>
        <p:nvSpPr>
          <p:cNvPr id="8" name="Rectangle 7"/>
          <p:cNvSpPr/>
          <p:nvPr/>
        </p:nvSpPr>
        <p:spPr>
          <a:xfrm>
            <a:off x="621792" y="2368296"/>
            <a:ext cx="7516368" cy="740664"/>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A FADE IS SURFACE REMOVAL</a:t>
            </a:r>
          </a:p>
          <a:p>
            <a:pPr algn="l">
              <a:lnSpc>
                <a:spcPct val="116000"/>
              </a:lnSpc>
              <a:spcBef>
                <a:spcPts val="0"/>
              </a:spcBef>
              <a:spcAft>
                <a:spcPts val="0"/>
              </a:spcAft>
            </a:pPr>
            <a:r>
              <a:rPr sz="1050" b="0" i="0">
                <a:solidFill>
                  <a:srgbClr val="0B2545"/>
                </a:solidFill>
                <a:latin typeface="Montserrat"/>
              </a:rPr>
              <a:t>Remove the outer layer of the yarn and the white core shows through. Stone, enzyme, bleach, laser and ozone are all doing the same job by different means.</a:t>
            </a:r>
          </a:p>
        </p:txBody>
      </p:sp>
      <p:sp>
        <p:nvSpPr>
          <p:cNvPr id="9" name="Rectangle 8"/>
          <p:cNvSpPr/>
          <p:nvPr/>
        </p:nvSpPr>
        <p:spPr>
          <a:xfrm>
            <a:off x="621792" y="3255264"/>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DYE DEPTH SETS THE CEILING</a:t>
            </a:r>
          </a:p>
          <a:p>
            <a:pPr algn="l">
              <a:lnSpc>
                <a:spcPct val="116000"/>
              </a:lnSpc>
              <a:spcBef>
                <a:spcPts val="0"/>
              </a:spcBef>
              <a:spcAft>
                <a:spcPts val="0"/>
              </a:spcAft>
            </a:pPr>
            <a:r>
              <a:rPr sz="1050" b="0" i="0">
                <a:solidFill>
                  <a:srgbClr val="0B2545"/>
                </a:solidFill>
                <a:latin typeface="Montserrat"/>
              </a:rPr>
              <a:t>Deeper penetration gives a garment that fades slowly and stays dark. Shallower penetration fades fast and shows high contrast.</a:t>
            </a:r>
          </a:p>
        </p:txBody>
      </p:sp>
      <p:sp>
        <p:nvSpPr>
          <p:cNvPr id="10" name="TextBox 9"/>
          <p:cNvSpPr txBox="1"/>
          <p:nvPr/>
        </p:nvSpPr>
        <p:spPr>
          <a:xfrm>
            <a:off x="621792" y="4178808"/>
            <a:ext cx="7516368" cy="640080"/>
          </a:xfrm>
          <a:prstGeom prst="rect">
            <a:avLst/>
          </a:prstGeom>
          <a:noFill/>
        </p:spPr>
        <p:txBody>
          <a:bodyPr wrap="square" lIns="0" tIns="0" rIns="0" bIns="0">
            <a:spAutoFit/>
          </a:bodyPr>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Wash development and fabric selection are one decision, not two. A wash approved on one fabric will not reproduce on another, however similar the spec sheet looks.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Black and sulphur denim behaves differently</a:t>
            </a:r>
          </a:p>
        </p:txBody>
      </p:sp>
      <p:sp>
        <p:nvSpPr>
          <p:cNvPr id="4" name="Rectangle 3"/>
          <p:cNvSpPr/>
          <p:nvPr/>
        </p:nvSpPr>
        <p:spPr>
          <a:xfrm>
            <a:off x="8503920" y="2230333"/>
            <a:ext cx="3063240" cy="230589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3_image46.jpg"/>
          <p:cNvPicPr>
            <a:picLocks noChangeAspect="1"/>
          </p:cNvPicPr>
          <p:nvPr/>
        </p:nvPicPr>
        <p:blipFill>
          <a:blip r:embed="rId3"/>
          <a:stretch>
            <a:fillRect/>
          </a:stretch>
        </p:blipFill>
        <p:spPr>
          <a:xfrm>
            <a:off x="8650224" y="2376637"/>
            <a:ext cx="2770632" cy="1702388"/>
          </a:xfrm>
          <a:prstGeom prst="rect">
            <a:avLst/>
          </a:prstGeom>
        </p:spPr>
      </p:pic>
      <p:sp>
        <p:nvSpPr>
          <p:cNvPr id="6" name="TextBox 5"/>
          <p:cNvSpPr txBox="1"/>
          <p:nvPr/>
        </p:nvSpPr>
        <p:spPr>
          <a:xfrm>
            <a:off x="8650224" y="4261906"/>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Black denim, sulphur dyed</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DIFFERENT DYE CLASS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Most black and grey denim is dyed with sulphur dyes, not indigo. Some fabrics use sulphur under indigo, or indigo under sulphur, to shift the cast.</a:t>
            </a:r>
          </a:p>
        </p:txBody>
      </p:sp>
      <p:sp>
        <p:nvSpPr>
          <p:cNvPr id="9" name="TextBox 8"/>
          <p:cNvSpPr txBox="1"/>
          <p:nvPr/>
        </p:nvSpPr>
        <p:spPr>
          <a:xfrm>
            <a:off x="621792" y="235000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DIFFERENT RESPONSE</a:t>
            </a:r>
          </a:p>
        </p:txBody>
      </p:sp>
      <p:sp>
        <p:nvSpPr>
          <p:cNvPr id="10" name="TextBox 9"/>
          <p:cNvSpPr txBox="1"/>
          <p:nvPr/>
        </p:nvSpPr>
        <p:spPr>
          <a:xfrm>
            <a:off x="2148840" y="231343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Sulphur dyes respond differently to enzyme, bleach and oxidation. A recipe that works on indigo will not translate.</a:t>
            </a:r>
          </a:p>
        </p:txBody>
      </p:sp>
      <p:sp>
        <p:nvSpPr>
          <p:cNvPr id="11" name="TextBox 10"/>
          <p:cNvSpPr txBox="1"/>
          <p:nvPr/>
        </p:nvSpPr>
        <p:spPr>
          <a:xfrm>
            <a:off x="621792" y="321868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CAST SHIFT</a:t>
            </a:r>
          </a:p>
        </p:txBody>
      </p:sp>
      <p:sp>
        <p:nvSpPr>
          <p:cNvPr id="12" name="TextBox 11"/>
          <p:cNvSpPr txBox="1"/>
          <p:nvPr/>
        </p:nvSpPr>
        <p:spPr>
          <a:xfrm>
            <a:off x="2148840" y="318211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Black denim commonly shifts cast during washing, going brown, green or blue depending on the chemistry.</a:t>
            </a:r>
          </a:p>
        </p:txBody>
      </p:sp>
      <p:sp>
        <p:nvSpPr>
          <p:cNvPr id="13" name="TextBox 12"/>
          <p:cNvSpPr txBox="1"/>
          <p:nvPr/>
        </p:nvSpPr>
        <p:spPr>
          <a:xfrm>
            <a:off x="621792" y="408736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SHADE VARIATION READS HARDER</a:t>
            </a:r>
          </a:p>
        </p:txBody>
      </p:sp>
      <p:sp>
        <p:nvSpPr>
          <p:cNvPr id="14" name="TextBox 13"/>
          <p:cNvSpPr txBox="1"/>
          <p:nvPr/>
        </p:nvSpPr>
        <p:spPr>
          <a:xfrm>
            <a:off x="2148840" y="405079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eye reads small differences in a dark shade more easily than in a mid blue, so black shows garment-to-garment variation more.</a:t>
            </a:r>
          </a:p>
        </p:txBody>
      </p:sp>
      <p:sp>
        <p:nvSpPr>
          <p:cNvPr id="15" name="Rectangle 14"/>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Never approve a black wash by reference to a blue standard. Ask for a black-specific development and a black-specific shade band.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Weight, construction and stretch</a:t>
            </a:r>
          </a:p>
        </p:txBody>
      </p:sp>
      <p:sp>
        <p:nvSpPr>
          <p:cNvPr id="4" name="Rectangle 3"/>
          <p:cNvSpPr/>
          <p:nvPr/>
        </p:nvSpPr>
        <p:spPr>
          <a:xfrm>
            <a:off x="8503920" y="2532019"/>
            <a:ext cx="3063240" cy="1702521"/>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2_image4.jpg"/>
          <p:cNvPicPr>
            <a:picLocks noChangeAspect="1"/>
          </p:cNvPicPr>
          <p:nvPr/>
        </p:nvPicPr>
        <p:blipFill>
          <a:blip r:embed="rId3"/>
          <a:stretch>
            <a:fillRect/>
          </a:stretch>
        </p:blipFill>
        <p:spPr>
          <a:xfrm>
            <a:off x="8650224" y="2678323"/>
            <a:ext cx="2770632" cy="1099017"/>
          </a:xfrm>
          <a:prstGeom prst="rect">
            <a:avLst/>
          </a:prstGeom>
        </p:spPr>
      </p:pic>
      <p:sp>
        <p:nvSpPr>
          <p:cNvPr id="6" name="TextBox 5"/>
          <p:cNvSpPr txBox="1"/>
          <p:nvPr/>
        </p:nvSpPr>
        <p:spPr>
          <a:xfrm>
            <a:off x="8650224" y="3960220"/>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Enzyme wash on a dark base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WEIGHT</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Given in ounces per square yard. It affects how much abrasion the fabric can take and how long a cycle it needs. Lighter fabric reaches the target faster and damages faster.</a:t>
            </a:r>
          </a:p>
        </p:txBody>
      </p:sp>
      <p:sp>
        <p:nvSpPr>
          <p:cNvPr id="9" name="TextBox 8"/>
          <p:cNvSpPr txBox="1"/>
          <p:nvPr/>
        </p:nvSpPr>
        <p:spPr>
          <a:xfrm>
            <a:off x="621792" y="247688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RIGID OR STRETCH</a:t>
            </a:r>
          </a:p>
        </p:txBody>
      </p:sp>
      <p:sp>
        <p:nvSpPr>
          <p:cNvPr id="10" name="TextBox 9"/>
          <p:cNvSpPr txBox="1"/>
          <p:nvPr/>
        </p:nvSpPr>
        <p:spPr>
          <a:xfrm>
            <a:off x="2148840" y="244030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Elastane changes everything. Heat and chemistry damage elastane, which shows as loss of recovery, bagging at knee and seat, and growth in wear.</a:t>
            </a:r>
          </a:p>
        </p:txBody>
      </p:sp>
      <p:sp>
        <p:nvSpPr>
          <p:cNvPr id="11" name="TextBox 10"/>
          <p:cNvSpPr txBox="1"/>
          <p:nvPr/>
        </p:nvSpPr>
        <p:spPr>
          <a:xfrm>
            <a:off x="621792" y="331241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YARN CHARACTER</a:t>
            </a:r>
          </a:p>
        </p:txBody>
      </p:sp>
      <p:sp>
        <p:nvSpPr>
          <p:cNvPr id="12" name="TextBox 11"/>
          <p:cNvSpPr txBox="1"/>
          <p:nvPr/>
        </p:nvSpPr>
        <p:spPr>
          <a:xfrm>
            <a:off x="2148840" y="327583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Slub, neps and irregular yarns produce a textured fade. The same wash on a flat yarn looks completely different.</a:t>
            </a:r>
          </a:p>
        </p:txBody>
      </p:sp>
      <p:sp>
        <p:nvSpPr>
          <p:cNvPr id="13" name="TextBox 12"/>
          <p:cNvSpPr txBox="1"/>
          <p:nvPr/>
        </p:nvSpPr>
        <p:spPr>
          <a:xfrm>
            <a:off x="621792" y="4147947"/>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WEFT COLOUR</a:t>
            </a:r>
          </a:p>
        </p:txBody>
      </p:sp>
      <p:sp>
        <p:nvSpPr>
          <p:cNvPr id="14" name="TextBox 13"/>
          <p:cNvSpPr txBox="1"/>
          <p:nvPr/>
        </p:nvSpPr>
        <p:spPr>
          <a:xfrm>
            <a:off x="2148840" y="4111371"/>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coloured or black weft changes the whole result even when the warp is identical.</a:t>
            </a:r>
          </a:p>
        </p:txBody>
      </p:sp>
      <p:sp>
        <p:nvSpPr>
          <p:cNvPr id="15" name="Rectangle 14"/>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for the wash to be developed on the actual bulk fabric. A wash approved on a substitute fabric is not approved, whatever the substitute cost you in sampling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From fabric to finished garment</a:t>
            </a:r>
          </a:p>
        </p:txBody>
      </p:sp>
      <p:sp>
        <p:nvSpPr>
          <p:cNvPr id="4" name="Rectangle 3"/>
          <p:cNvSpPr/>
          <p:nvPr/>
        </p:nvSpPr>
        <p:spPr>
          <a:xfrm>
            <a:off x="621792" y="1481328"/>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Cotton</a:t>
            </a:r>
          </a:p>
        </p:txBody>
      </p:sp>
      <p:sp>
        <p:nvSpPr>
          <p:cNvPr id="5" name="TextBox 4"/>
          <p:cNvSpPr txBox="1"/>
          <p:nvPr/>
        </p:nvSpPr>
        <p:spPr>
          <a:xfrm>
            <a:off x="2324100"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6" name="Rectangle 5"/>
          <p:cNvSpPr/>
          <p:nvPr/>
        </p:nvSpPr>
        <p:spPr>
          <a:xfrm>
            <a:off x="2470404" y="1481328"/>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Yarn</a:t>
            </a:r>
          </a:p>
        </p:txBody>
      </p:sp>
      <p:sp>
        <p:nvSpPr>
          <p:cNvPr id="7" name="TextBox 6"/>
          <p:cNvSpPr txBox="1"/>
          <p:nvPr/>
        </p:nvSpPr>
        <p:spPr>
          <a:xfrm>
            <a:off x="4172712"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8" name="Rectangle 7"/>
          <p:cNvSpPr/>
          <p:nvPr/>
        </p:nvSpPr>
        <p:spPr>
          <a:xfrm>
            <a:off x="4319015" y="1481328"/>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Dyeing</a:t>
            </a:r>
          </a:p>
        </p:txBody>
      </p:sp>
      <p:sp>
        <p:nvSpPr>
          <p:cNvPr id="9" name="TextBox 8"/>
          <p:cNvSpPr txBox="1"/>
          <p:nvPr/>
        </p:nvSpPr>
        <p:spPr>
          <a:xfrm>
            <a:off x="6021323"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0" name="Rectangle 9"/>
          <p:cNvSpPr/>
          <p:nvPr/>
        </p:nvSpPr>
        <p:spPr>
          <a:xfrm>
            <a:off x="6167627" y="1481328"/>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Weaving</a:t>
            </a:r>
          </a:p>
        </p:txBody>
      </p:sp>
      <p:sp>
        <p:nvSpPr>
          <p:cNvPr id="11" name="TextBox 10"/>
          <p:cNvSpPr txBox="1"/>
          <p:nvPr/>
        </p:nvSpPr>
        <p:spPr>
          <a:xfrm>
            <a:off x="7869935"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2" name="Rectangle 11"/>
          <p:cNvSpPr/>
          <p:nvPr/>
        </p:nvSpPr>
        <p:spPr>
          <a:xfrm>
            <a:off x="8016239" y="1481328"/>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Fabric finishing</a:t>
            </a:r>
          </a:p>
        </p:txBody>
      </p:sp>
      <p:sp>
        <p:nvSpPr>
          <p:cNvPr id="13" name="TextBox 12"/>
          <p:cNvSpPr txBox="1"/>
          <p:nvPr/>
        </p:nvSpPr>
        <p:spPr>
          <a:xfrm>
            <a:off x="9718547"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4" name="Rectangle 13"/>
          <p:cNvSpPr/>
          <p:nvPr/>
        </p:nvSpPr>
        <p:spPr>
          <a:xfrm>
            <a:off x="9864851" y="1481328"/>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Delivered to factory</a:t>
            </a:r>
          </a:p>
        </p:txBody>
      </p:sp>
      <p:sp>
        <p:nvSpPr>
          <p:cNvPr id="15" name="Rectangle 14"/>
          <p:cNvSpPr/>
          <p:nvPr/>
        </p:nvSpPr>
        <p:spPr>
          <a:xfrm>
            <a:off x="621792" y="2139696"/>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Cutting</a:t>
            </a:r>
          </a:p>
        </p:txBody>
      </p:sp>
      <p:sp>
        <p:nvSpPr>
          <p:cNvPr id="16" name="TextBox 15"/>
          <p:cNvSpPr txBox="1"/>
          <p:nvPr/>
        </p:nvSpPr>
        <p:spPr>
          <a:xfrm>
            <a:off x="2324100"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7" name="Rectangle 16"/>
          <p:cNvSpPr/>
          <p:nvPr/>
        </p:nvSpPr>
        <p:spPr>
          <a:xfrm>
            <a:off x="2470404" y="2139696"/>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Sewing</a:t>
            </a:r>
          </a:p>
        </p:txBody>
      </p:sp>
      <p:sp>
        <p:nvSpPr>
          <p:cNvPr id="18" name="TextBox 17"/>
          <p:cNvSpPr txBox="1"/>
          <p:nvPr/>
        </p:nvSpPr>
        <p:spPr>
          <a:xfrm>
            <a:off x="4172712"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9" name="Rectangle 18"/>
          <p:cNvSpPr/>
          <p:nvPr/>
        </p:nvSpPr>
        <p:spPr>
          <a:xfrm>
            <a:off x="4319015" y="2139696"/>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Dry process</a:t>
            </a:r>
          </a:p>
        </p:txBody>
      </p:sp>
      <p:sp>
        <p:nvSpPr>
          <p:cNvPr id="20" name="TextBox 19"/>
          <p:cNvSpPr txBox="1"/>
          <p:nvPr/>
        </p:nvSpPr>
        <p:spPr>
          <a:xfrm>
            <a:off x="6021323"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21" name="Rectangle 20"/>
          <p:cNvSpPr/>
          <p:nvPr/>
        </p:nvSpPr>
        <p:spPr>
          <a:xfrm>
            <a:off x="6167627" y="2139696"/>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Washing</a:t>
            </a:r>
          </a:p>
        </p:txBody>
      </p:sp>
      <p:sp>
        <p:nvSpPr>
          <p:cNvPr id="22" name="TextBox 21"/>
          <p:cNvSpPr txBox="1"/>
          <p:nvPr/>
        </p:nvSpPr>
        <p:spPr>
          <a:xfrm>
            <a:off x="7869935"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23" name="Rectangle 22"/>
          <p:cNvSpPr/>
          <p:nvPr/>
        </p:nvSpPr>
        <p:spPr>
          <a:xfrm>
            <a:off x="8016239" y="2139696"/>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Drying</a:t>
            </a:r>
          </a:p>
        </p:txBody>
      </p:sp>
      <p:sp>
        <p:nvSpPr>
          <p:cNvPr id="24" name="TextBox 23"/>
          <p:cNvSpPr txBox="1"/>
          <p:nvPr/>
        </p:nvSpPr>
        <p:spPr>
          <a:xfrm>
            <a:off x="9718547"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25" name="Rectangle 24"/>
          <p:cNvSpPr/>
          <p:nvPr/>
        </p:nvSpPr>
        <p:spPr>
          <a:xfrm>
            <a:off x="9864851" y="2139696"/>
            <a:ext cx="1702308"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Pressing</a:t>
            </a:r>
          </a:p>
        </p:txBody>
      </p:sp>
      <p:sp>
        <p:nvSpPr>
          <p:cNvPr id="26" name="Rectangle 25"/>
          <p:cNvSpPr/>
          <p:nvPr/>
        </p:nvSpPr>
        <p:spPr>
          <a:xfrm>
            <a:off x="621792" y="2798063"/>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Trims and finishing</a:t>
            </a:r>
          </a:p>
        </p:txBody>
      </p:sp>
      <p:sp>
        <p:nvSpPr>
          <p:cNvPr id="27" name="TextBox 26"/>
          <p:cNvSpPr txBox="1"/>
          <p:nvPr/>
        </p:nvSpPr>
        <p:spPr>
          <a:xfrm>
            <a:off x="3248406" y="2916935"/>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28" name="Rectangle 27"/>
          <p:cNvSpPr/>
          <p:nvPr/>
        </p:nvSpPr>
        <p:spPr>
          <a:xfrm>
            <a:off x="3394710" y="2798063"/>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QA</a:t>
            </a:r>
          </a:p>
        </p:txBody>
      </p:sp>
      <p:sp>
        <p:nvSpPr>
          <p:cNvPr id="29" name="TextBox 28"/>
          <p:cNvSpPr txBox="1"/>
          <p:nvPr/>
        </p:nvSpPr>
        <p:spPr>
          <a:xfrm>
            <a:off x="6021324" y="2916935"/>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30" name="Rectangle 29"/>
          <p:cNvSpPr/>
          <p:nvPr/>
        </p:nvSpPr>
        <p:spPr>
          <a:xfrm>
            <a:off x="6167628" y="2798063"/>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Shade sorting</a:t>
            </a:r>
          </a:p>
        </p:txBody>
      </p:sp>
      <p:sp>
        <p:nvSpPr>
          <p:cNvPr id="31" name="TextBox 30"/>
          <p:cNvSpPr txBox="1"/>
          <p:nvPr/>
        </p:nvSpPr>
        <p:spPr>
          <a:xfrm>
            <a:off x="8794242" y="2916935"/>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32" name="Rectangle 31"/>
          <p:cNvSpPr/>
          <p:nvPr/>
        </p:nvSpPr>
        <p:spPr>
          <a:xfrm>
            <a:off x="8940546" y="2798063"/>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Packing</a:t>
            </a:r>
          </a:p>
        </p:txBody>
      </p:sp>
      <p:sp>
        <p:nvSpPr>
          <p:cNvPr id="33" name="TextBox 32"/>
          <p:cNvSpPr txBox="1"/>
          <p:nvPr/>
        </p:nvSpPr>
        <p:spPr>
          <a:xfrm>
            <a:off x="621792" y="3584447"/>
            <a:ext cx="10945368" cy="256032"/>
          </a:xfrm>
          <a:prstGeom prst="rect">
            <a:avLst/>
          </a:prstGeom>
          <a:noFill/>
        </p:spPr>
        <p:txBody>
          <a:bodyPr wrap="square" lIns="0" tIns="0" rIns="0" bIns="0">
            <a:spAutoFit/>
          </a:bodyPr>
          <a:lstStyle/>
          <a:p>
            <a:pPr algn="l">
              <a:lnSpc>
                <a:spcPct val="110000"/>
              </a:lnSpc>
              <a:spcBef>
                <a:spcPts val="0"/>
              </a:spcBef>
              <a:spcAft>
                <a:spcPts val="200"/>
              </a:spcAft>
            </a:pPr>
            <a:r>
              <a:rPr sz="1100" b="1" i="0">
                <a:solidFill>
                  <a:srgbClr val="0B2545"/>
                </a:solidFill>
                <a:latin typeface="Montserrat SemiBold"/>
              </a:rPr>
              <a:t>Washing happens after sewing, on a complete garment</a:t>
            </a:r>
          </a:p>
          <a:p>
            <a:pPr algn="l">
              <a:lnSpc>
                <a:spcPct val="116000"/>
              </a:lnSpc>
              <a:spcBef>
                <a:spcPts val="0"/>
              </a:spcBef>
              <a:spcAft>
                <a:spcPts val="0"/>
              </a:spcAft>
            </a:pPr>
            <a:r>
              <a:rPr sz="1050" b="0" i="0">
                <a:solidFill>
                  <a:srgbClr val="2A3342"/>
                </a:solidFill>
                <a:latin typeface="Montserrat"/>
              </a:rPr>
              <a:t>Everything on that garment goes through the process: fabric, thread, pocketing, labels, rivets, buttons and zips.</a:t>
            </a:r>
          </a:p>
        </p:txBody>
      </p:sp>
      <p:sp>
        <p:nvSpPr>
          <p:cNvPr id="34" name="TextBox 33"/>
          <p:cNvSpPr txBox="1"/>
          <p:nvPr/>
        </p:nvSpPr>
        <p:spPr>
          <a:xfrm>
            <a:off x="621792" y="4032503"/>
            <a:ext cx="10945368" cy="256032"/>
          </a:xfrm>
          <a:prstGeom prst="rect">
            <a:avLst/>
          </a:prstGeom>
          <a:noFill/>
        </p:spPr>
        <p:txBody>
          <a:bodyPr wrap="square" lIns="0" tIns="0" rIns="0" bIns="0">
            <a:spAutoFit/>
          </a:bodyPr>
          <a:lstStyle/>
          <a:p>
            <a:pPr algn="l">
              <a:lnSpc>
                <a:spcPct val="110000"/>
              </a:lnSpc>
              <a:spcBef>
                <a:spcPts val="0"/>
              </a:spcBef>
              <a:spcAft>
                <a:spcPts val="200"/>
              </a:spcAft>
            </a:pPr>
            <a:r>
              <a:rPr sz="1100" b="1" i="0">
                <a:solidFill>
                  <a:srgbClr val="0B2545"/>
                </a:solidFill>
                <a:latin typeface="Montserrat SemiBold"/>
              </a:rPr>
              <a:t>Dry processes may come before the wet process, after it, or both</a:t>
            </a:r>
          </a:p>
          <a:p>
            <a:pPr algn="l">
              <a:lnSpc>
                <a:spcPct val="116000"/>
              </a:lnSpc>
              <a:spcBef>
                <a:spcPts val="0"/>
              </a:spcBef>
              <a:spcAft>
                <a:spcPts val="0"/>
              </a:spcAft>
            </a:pPr>
            <a:r>
              <a:rPr sz="1050" b="0" i="0">
                <a:solidFill>
                  <a:srgbClr val="2A3342"/>
                </a:solidFill>
                <a:latin typeface="Montserrat"/>
              </a:rPr>
              <a:t>Whiskering is usually marked on a dry garment. Grinding often follows the wet process.</a:t>
            </a:r>
          </a:p>
        </p:txBody>
      </p:sp>
      <p:sp>
        <p:nvSpPr>
          <p:cNvPr id="35" name="TextBox 34"/>
          <p:cNvSpPr txBox="1"/>
          <p:nvPr/>
        </p:nvSpPr>
        <p:spPr>
          <a:xfrm>
            <a:off x="621792" y="4480559"/>
            <a:ext cx="10945368" cy="256032"/>
          </a:xfrm>
          <a:prstGeom prst="rect">
            <a:avLst/>
          </a:prstGeom>
          <a:noFill/>
        </p:spPr>
        <p:txBody>
          <a:bodyPr wrap="square" lIns="0" tIns="0" rIns="0" bIns="0">
            <a:spAutoFit/>
          </a:bodyPr>
          <a:lstStyle/>
          <a:p>
            <a:pPr algn="l">
              <a:lnSpc>
                <a:spcPct val="110000"/>
              </a:lnSpc>
              <a:spcBef>
                <a:spcPts val="0"/>
              </a:spcBef>
              <a:spcAft>
                <a:spcPts val="200"/>
              </a:spcAft>
            </a:pPr>
            <a:r>
              <a:rPr sz="1100" b="1" i="0">
                <a:solidFill>
                  <a:srgbClr val="0B2545"/>
                </a:solidFill>
                <a:latin typeface="Montserrat SemiBold"/>
              </a:rPr>
              <a:t>The garment leaves the wash a different size from the one that entered</a:t>
            </a:r>
          </a:p>
          <a:p>
            <a:pPr algn="l">
              <a:lnSpc>
                <a:spcPct val="116000"/>
              </a:lnSpc>
              <a:spcBef>
                <a:spcPts val="0"/>
              </a:spcBef>
              <a:spcAft>
                <a:spcPts val="0"/>
              </a:spcAft>
            </a:pPr>
            <a:r>
              <a:rPr sz="1050" b="0" i="0">
                <a:solidFill>
                  <a:srgbClr val="2A3342"/>
                </a:solidFill>
                <a:latin typeface="Montserrat"/>
              </a:rPr>
              <a:t>Shrinkage allowances are built into the pattern, so a change of wash is also a change of fit.</a:t>
            </a:r>
          </a:p>
        </p:txBody>
      </p:sp>
      <p:sp>
        <p:nvSpPr>
          <p:cNvPr id="36" name="Rectangle 35"/>
          <p:cNvSpPr/>
          <p:nvPr/>
        </p:nvSpPr>
        <p:spPr>
          <a:xfrm>
            <a:off x="621792" y="5532120"/>
            <a:ext cx="10945368" cy="59436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Trims are part of the wash. A button that corrodes or a label that bleeds is a wash problem, and it is usually found in bulk rather than in the sample.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Why the same wash looks different on different fabrics</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The same written process gives a different garment when any one of these changes.</a:t>
            </a:r>
          </a:p>
        </p:txBody>
      </p:sp>
      <p:sp>
        <p:nvSpPr>
          <p:cNvPr id="5" name="Rectangle 4"/>
          <p:cNvSpPr/>
          <p:nvPr/>
        </p:nvSpPr>
        <p:spPr>
          <a:xfrm>
            <a:off x="621792" y="2441448"/>
            <a:ext cx="3465576"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At the mill</a:t>
            </a:r>
          </a:p>
          <a:p>
            <a:pPr algn="l">
              <a:lnSpc>
                <a:spcPct val="118000"/>
              </a:lnSpc>
              <a:spcBef>
                <a:spcPts val="0"/>
              </a:spcBef>
              <a:spcAft>
                <a:spcPts val="400"/>
              </a:spcAft>
            </a:pPr>
            <a:r>
              <a:rPr sz="1000" b="0" i="0">
                <a:solidFill>
                  <a:srgbClr val="2A3342"/>
                </a:solidFill>
                <a:latin typeface="Montserrat"/>
              </a:rPr>
              <a:t>Fabric construction, weight and weave</a:t>
            </a:r>
          </a:p>
          <a:p>
            <a:pPr algn="l">
              <a:lnSpc>
                <a:spcPct val="118000"/>
              </a:lnSpc>
              <a:spcBef>
                <a:spcPts val="0"/>
              </a:spcBef>
              <a:spcAft>
                <a:spcPts val="400"/>
              </a:spcAft>
            </a:pPr>
            <a:r>
              <a:rPr sz="1000" b="0" i="0">
                <a:solidFill>
                  <a:srgbClr val="2A3342"/>
                </a:solidFill>
                <a:latin typeface="Montserrat"/>
              </a:rPr>
              <a:t>Indigo depth and dyeing method</a:t>
            </a:r>
          </a:p>
          <a:p>
            <a:pPr algn="l">
              <a:lnSpc>
                <a:spcPct val="118000"/>
              </a:lnSpc>
              <a:spcBef>
                <a:spcPts val="0"/>
              </a:spcBef>
              <a:spcAft>
                <a:spcPts val="400"/>
              </a:spcAft>
            </a:pPr>
            <a:r>
              <a:rPr sz="1000" b="0" i="0">
                <a:solidFill>
                  <a:srgbClr val="2A3342"/>
                </a:solidFill>
                <a:latin typeface="Montserrat"/>
              </a:rPr>
              <a:t>Yarn type: ring spun, open end, slub</a:t>
            </a:r>
          </a:p>
          <a:p>
            <a:pPr algn="l">
              <a:lnSpc>
                <a:spcPct val="118000"/>
              </a:lnSpc>
              <a:spcBef>
                <a:spcPts val="0"/>
              </a:spcBef>
              <a:spcAft>
                <a:spcPts val="400"/>
              </a:spcAft>
            </a:pPr>
            <a:r>
              <a:rPr sz="1000" b="0" i="0">
                <a:solidFill>
                  <a:srgbClr val="2A3342"/>
                </a:solidFill>
                <a:latin typeface="Montserrat"/>
              </a:rPr>
              <a:t>Weft colour and elastane content</a:t>
            </a:r>
          </a:p>
        </p:txBody>
      </p:sp>
      <p:sp>
        <p:nvSpPr>
          <p:cNvPr id="6" name="Rectangle 5"/>
          <p:cNvSpPr/>
          <p:nvPr/>
        </p:nvSpPr>
        <p:spPr>
          <a:xfrm>
            <a:off x="4361688" y="2441448"/>
            <a:ext cx="3465576"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In the laundry</a:t>
            </a:r>
          </a:p>
          <a:p>
            <a:pPr algn="l">
              <a:lnSpc>
                <a:spcPct val="118000"/>
              </a:lnSpc>
              <a:spcBef>
                <a:spcPts val="0"/>
              </a:spcBef>
              <a:spcAft>
                <a:spcPts val="400"/>
              </a:spcAft>
            </a:pPr>
            <a:r>
              <a:rPr sz="1000" b="0" i="0">
                <a:solidFill>
                  <a:srgbClr val="2A3342"/>
                </a:solidFill>
                <a:latin typeface="Montserrat"/>
              </a:rPr>
              <a:t>Garment volume in the machine</a:t>
            </a:r>
          </a:p>
          <a:p>
            <a:pPr algn="l">
              <a:lnSpc>
                <a:spcPct val="118000"/>
              </a:lnSpc>
              <a:spcBef>
                <a:spcPts val="0"/>
              </a:spcBef>
              <a:spcAft>
                <a:spcPts val="400"/>
              </a:spcAft>
            </a:pPr>
            <a:r>
              <a:rPr sz="1000" b="0" i="0">
                <a:solidFill>
                  <a:srgbClr val="2A3342"/>
                </a:solidFill>
                <a:latin typeface="Montserrat"/>
              </a:rPr>
              <a:t>Machine type, drum size and action</a:t>
            </a:r>
          </a:p>
          <a:p>
            <a:pPr algn="l">
              <a:lnSpc>
                <a:spcPct val="118000"/>
              </a:lnSpc>
              <a:spcBef>
                <a:spcPts val="0"/>
              </a:spcBef>
              <a:spcAft>
                <a:spcPts val="400"/>
              </a:spcAft>
            </a:pPr>
            <a:r>
              <a:rPr sz="1000" b="0" i="0">
                <a:solidFill>
                  <a:srgbClr val="2A3342"/>
                </a:solidFill>
                <a:latin typeface="Montserrat"/>
              </a:rPr>
              <a:t>Water quality and temperature</a:t>
            </a:r>
          </a:p>
          <a:p>
            <a:pPr algn="l">
              <a:lnSpc>
                <a:spcPct val="118000"/>
              </a:lnSpc>
              <a:spcBef>
                <a:spcPts val="0"/>
              </a:spcBef>
              <a:spcAft>
                <a:spcPts val="400"/>
              </a:spcAft>
            </a:pPr>
            <a:r>
              <a:rPr sz="1000" b="0" i="0">
                <a:solidFill>
                  <a:srgbClr val="2A3342"/>
                </a:solidFill>
                <a:latin typeface="Montserrat"/>
              </a:rPr>
              <a:t>Chemical supplier and product grade</a:t>
            </a:r>
          </a:p>
        </p:txBody>
      </p:sp>
      <p:sp>
        <p:nvSpPr>
          <p:cNvPr id="7" name="Rectangle 6"/>
          <p:cNvSpPr/>
          <p:nvPr/>
        </p:nvSpPr>
        <p:spPr>
          <a:xfrm>
            <a:off x="8101584" y="2441448"/>
            <a:ext cx="3465576"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On the floor</a:t>
            </a:r>
          </a:p>
          <a:p>
            <a:pPr algn="l">
              <a:lnSpc>
                <a:spcPct val="118000"/>
              </a:lnSpc>
              <a:spcBef>
                <a:spcPts val="0"/>
              </a:spcBef>
              <a:spcAft>
                <a:spcPts val="400"/>
              </a:spcAft>
            </a:pPr>
            <a:r>
              <a:rPr sz="1000" b="0" i="0">
                <a:solidFill>
                  <a:srgbClr val="2A3342"/>
                </a:solidFill>
                <a:latin typeface="Montserrat"/>
              </a:rPr>
              <a:t>The operator, on any manual step</a:t>
            </a:r>
          </a:p>
          <a:p>
            <a:pPr algn="l">
              <a:lnSpc>
                <a:spcPct val="118000"/>
              </a:lnSpc>
              <a:spcBef>
                <a:spcPts val="0"/>
              </a:spcBef>
              <a:spcAft>
                <a:spcPts val="400"/>
              </a:spcAft>
            </a:pPr>
            <a:r>
              <a:rPr sz="1000" b="0" i="0">
                <a:solidFill>
                  <a:srgbClr val="2A3342"/>
                </a:solidFill>
                <a:latin typeface="Montserrat"/>
              </a:rPr>
              <a:t>Loading practice and cycle timing</a:t>
            </a:r>
          </a:p>
          <a:p>
            <a:pPr algn="l">
              <a:lnSpc>
                <a:spcPct val="118000"/>
              </a:lnSpc>
              <a:spcBef>
                <a:spcPts val="0"/>
              </a:spcBef>
              <a:spcAft>
                <a:spcPts val="400"/>
              </a:spcAft>
            </a:pPr>
            <a:r>
              <a:rPr sz="1000" b="0" i="0">
                <a:solidFill>
                  <a:srgbClr val="2A3342"/>
                </a:solidFill>
                <a:latin typeface="Montserrat"/>
              </a:rPr>
              <a:t>Whether a reference garment is at the workstation</a:t>
            </a:r>
          </a:p>
          <a:p>
            <a:pPr algn="l">
              <a:lnSpc>
                <a:spcPct val="118000"/>
              </a:lnSpc>
              <a:spcBef>
                <a:spcPts val="0"/>
              </a:spcBef>
              <a:spcAft>
                <a:spcPts val="400"/>
              </a:spcAft>
            </a:pPr>
            <a:r>
              <a:rPr sz="1000" b="0" i="0">
                <a:solidFill>
                  <a:srgbClr val="2A3342"/>
                </a:solidFill>
                <a:latin typeface="Montserrat"/>
              </a:rPr>
              <a:t>Which shift ran the lot</a:t>
            </a:r>
          </a:p>
        </p:txBody>
      </p:sp>
      <p:sp>
        <p:nvSpPr>
          <p:cNvPr id="8" name="TextBox 7"/>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wash name is not a specification. Always work to a physical standard.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2 · DENIM BASICS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Twelve words you need on day one</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1372597"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TERM</a:t>
            </a:r>
          </a:p>
        </p:txBody>
      </p:sp>
      <p:sp>
        <p:nvSpPr>
          <p:cNvPr id="6" name="TextBox 5"/>
          <p:cNvSpPr txBox="1"/>
          <p:nvPr/>
        </p:nvSpPr>
        <p:spPr>
          <a:xfrm>
            <a:off x="2323573" y="1563624"/>
            <a:ext cx="336266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PLAIN MEANING</a:t>
            </a:r>
          </a:p>
        </p:txBody>
      </p:sp>
      <p:sp>
        <p:nvSpPr>
          <p:cNvPr id="7" name="TextBox 6"/>
          <p:cNvSpPr txBox="1"/>
          <p:nvPr/>
        </p:nvSpPr>
        <p:spPr>
          <a:xfrm>
            <a:off x="5905693" y="1563624"/>
            <a:ext cx="1671107"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TERM</a:t>
            </a:r>
          </a:p>
        </p:txBody>
      </p:sp>
      <p:sp>
        <p:nvSpPr>
          <p:cNvPr id="8" name="TextBox 7"/>
          <p:cNvSpPr txBox="1"/>
          <p:nvPr/>
        </p:nvSpPr>
        <p:spPr>
          <a:xfrm>
            <a:off x="7796257" y="1563624"/>
            <a:ext cx="366117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PLAIN MEANING</a:t>
            </a:r>
          </a:p>
        </p:txBody>
      </p:sp>
      <p:sp>
        <p:nvSpPr>
          <p:cNvPr id="9" name="Rectangle 8"/>
          <p:cNvSpPr/>
          <p:nvPr/>
        </p:nvSpPr>
        <p:spPr>
          <a:xfrm>
            <a:off x="621792" y="1810512"/>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1874519"/>
            <a:ext cx="1372597"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Desize</a:t>
            </a:r>
          </a:p>
        </p:txBody>
      </p:sp>
      <p:sp>
        <p:nvSpPr>
          <p:cNvPr id="11" name="TextBox 10"/>
          <p:cNvSpPr txBox="1"/>
          <p:nvPr/>
        </p:nvSpPr>
        <p:spPr>
          <a:xfrm>
            <a:off x="2323573" y="1874519"/>
            <a:ext cx="33626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Removing the weaving size from the warp</a:t>
            </a:r>
          </a:p>
        </p:txBody>
      </p:sp>
      <p:sp>
        <p:nvSpPr>
          <p:cNvPr id="12" name="TextBox 11"/>
          <p:cNvSpPr txBox="1"/>
          <p:nvPr/>
        </p:nvSpPr>
        <p:spPr>
          <a:xfrm>
            <a:off x="5905693" y="1874519"/>
            <a:ext cx="1671107"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Neutralisation</a:t>
            </a:r>
          </a:p>
        </p:txBody>
      </p:sp>
      <p:sp>
        <p:nvSpPr>
          <p:cNvPr id="13" name="TextBox 12"/>
          <p:cNvSpPr txBox="1"/>
          <p:nvPr/>
        </p:nvSpPr>
        <p:spPr>
          <a:xfrm>
            <a:off x="7796257" y="1874519"/>
            <a:ext cx="366117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The step that stops and clears an oxidising treatment</a:t>
            </a:r>
          </a:p>
        </p:txBody>
      </p:sp>
      <p:sp>
        <p:nvSpPr>
          <p:cNvPr id="14" name="Rectangle 13"/>
          <p:cNvSpPr/>
          <p:nvPr/>
        </p:nvSpPr>
        <p:spPr>
          <a:xfrm>
            <a:off x="621792" y="237744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441448"/>
            <a:ext cx="1372597"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Ring dyeing</a:t>
            </a:r>
          </a:p>
        </p:txBody>
      </p:sp>
      <p:sp>
        <p:nvSpPr>
          <p:cNvPr id="16" name="TextBox 15"/>
          <p:cNvSpPr txBox="1"/>
          <p:nvPr/>
        </p:nvSpPr>
        <p:spPr>
          <a:xfrm>
            <a:off x="2323573" y="2441448"/>
            <a:ext cx="33626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Dye on the yarn surface, white core inside</a:t>
            </a:r>
          </a:p>
        </p:txBody>
      </p:sp>
      <p:sp>
        <p:nvSpPr>
          <p:cNvPr id="17" name="TextBox 16"/>
          <p:cNvSpPr txBox="1"/>
          <p:nvPr/>
        </p:nvSpPr>
        <p:spPr>
          <a:xfrm>
            <a:off x="5905693" y="2441448"/>
            <a:ext cx="1671107"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Cast</a:t>
            </a:r>
          </a:p>
        </p:txBody>
      </p:sp>
      <p:sp>
        <p:nvSpPr>
          <p:cNvPr id="18" name="TextBox 17"/>
          <p:cNvSpPr txBox="1"/>
          <p:nvPr/>
        </p:nvSpPr>
        <p:spPr>
          <a:xfrm>
            <a:off x="7796257" y="2441448"/>
            <a:ext cx="366117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The tone of a shade: too red, green or yellow</a:t>
            </a:r>
          </a:p>
        </p:txBody>
      </p:sp>
      <p:sp>
        <p:nvSpPr>
          <p:cNvPr id="19" name="Rectangle 18"/>
          <p:cNvSpPr/>
          <p:nvPr/>
        </p:nvSpPr>
        <p:spPr>
          <a:xfrm>
            <a:off x="621792" y="2944368"/>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3008376"/>
            <a:ext cx="1372597"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Back staining</a:t>
            </a:r>
          </a:p>
        </p:txBody>
      </p:sp>
      <p:sp>
        <p:nvSpPr>
          <p:cNvPr id="21" name="TextBox 20"/>
          <p:cNvSpPr txBox="1"/>
          <p:nvPr/>
        </p:nvSpPr>
        <p:spPr>
          <a:xfrm>
            <a:off x="2323573" y="3008376"/>
            <a:ext cx="33626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Loose dye redepositing on pockets and weft</a:t>
            </a:r>
          </a:p>
        </p:txBody>
      </p:sp>
      <p:sp>
        <p:nvSpPr>
          <p:cNvPr id="22" name="TextBox 21"/>
          <p:cNvSpPr txBox="1"/>
          <p:nvPr/>
        </p:nvSpPr>
        <p:spPr>
          <a:xfrm>
            <a:off x="5905693" y="3008376"/>
            <a:ext cx="1671107"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Shade band</a:t>
            </a:r>
          </a:p>
        </p:txBody>
      </p:sp>
      <p:sp>
        <p:nvSpPr>
          <p:cNvPr id="23" name="TextBox 22"/>
          <p:cNvSpPr txBox="1"/>
          <p:nvPr/>
        </p:nvSpPr>
        <p:spPr>
          <a:xfrm>
            <a:off x="7796257" y="3008376"/>
            <a:ext cx="366117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Sealed lightest and darkest acceptable garments</a:t>
            </a:r>
          </a:p>
        </p:txBody>
      </p:sp>
      <p:sp>
        <p:nvSpPr>
          <p:cNvPr id="24" name="Rectangle 23"/>
          <p:cNvSpPr/>
          <p:nvPr/>
        </p:nvSpPr>
        <p:spPr>
          <a:xfrm>
            <a:off x="621792" y="3511296"/>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3575304"/>
            <a:ext cx="1372597"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Hand feel</a:t>
            </a:r>
          </a:p>
        </p:txBody>
      </p:sp>
      <p:sp>
        <p:nvSpPr>
          <p:cNvPr id="26" name="TextBox 25"/>
          <p:cNvSpPr txBox="1"/>
          <p:nvPr/>
        </p:nvSpPr>
        <p:spPr>
          <a:xfrm>
            <a:off x="2323573" y="3575304"/>
            <a:ext cx="33626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How the fabric feels: soft, dry, papery, stiff</a:t>
            </a:r>
          </a:p>
        </p:txBody>
      </p:sp>
      <p:sp>
        <p:nvSpPr>
          <p:cNvPr id="27" name="TextBox 26"/>
          <p:cNvSpPr txBox="1"/>
          <p:nvPr/>
        </p:nvSpPr>
        <p:spPr>
          <a:xfrm>
            <a:off x="5905693" y="3575304"/>
            <a:ext cx="1671107"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Sealed standard</a:t>
            </a:r>
          </a:p>
        </p:txBody>
      </p:sp>
      <p:sp>
        <p:nvSpPr>
          <p:cNvPr id="28" name="TextBox 27"/>
          <p:cNvSpPr txBox="1"/>
          <p:nvPr/>
        </p:nvSpPr>
        <p:spPr>
          <a:xfrm>
            <a:off x="7796257" y="3575304"/>
            <a:ext cx="366117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The signed physical garment bulk is judged against</a:t>
            </a:r>
          </a:p>
        </p:txBody>
      </p:sp>
      <p:sp>
        <p:nvSpPr>
          <p:cNvPr id="29" name="Rectangle 28"/>
          <p:cNvSpPr/>
          <p:nvPr/>
        </p:nvSpPr>
        <p:spPr>
          <a:xfrm>
            <a:off x="621792" y="4078224"/>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4142232"/>
            <a:ext cx="1372597"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Contrast</a:t>
            </a:r>
          </a:p>
        </p:txBody>
      </p:sp>
      <p:sp>
        <p:nvSpPr>
          <p:cNvPr id="31" name="TextBox 30"/>
          <p:cNvSpPr txBox="1"/>
          <p:nvPr/>
        </p:nvSpPr>
        <p:spPr>
          <a:xfrm>
            <a:off x="2323573" y="4142232"/>
            <a:ext cx="33626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Difference between the lightest and darkest area</a:t>
            </a:r>
          </a:p>
        </p:txBody>
      </p:sp>
      <p:sp>
        <p:nvSpPr>
          <p:cNvPr id="32" name="TextBox 31"/>
          <p:cNvSpPr txBox="1"/>
          <p:nvPr/>
        </p:nvSpPr>
        <p:spPr>
          <a:xfrm>
            <a:off x="5905693" y="4142232"/>
            <a:ext cx="1671107"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Liquor ratio</a:t>
            </a:r>
          </a:p>
        </p:txBody>
      </p:sp>
      <p:sp>
        <p:nvSpPr>
          <p:cNvPr id="33" name="TextBox 32"/>
          <p:cNvSpPr txBox="1"/>
          <p:nvPr/>
        </p:nvSpPr>
        <p:spPr>
          <a:xfrm>
            <a:off x="7796257" y="4142232"/>
            <a:ext cx="366117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Water per kilogram of garment in the machine</a:t>
            </a:r>
          </a:p>
        </p:txBody>
      </p:sp>
      <p:sp>
        <p:nvSpPr>
          <p:cNvPr id="34" name="Rectangle 33"/>
          <p:cNvSpPr/>
          <p:nvPr/>
        </p:nvSpPr>
        <p:spPr>
          <a:xfrm>
            <a:off x="621792" y="4645152"/>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TextBox 34"/>
          <p:cNvSpPr txBox="1"/>
          <p:nvPr/>
        </p:nvSpPr>
        <p:spPr>
          <a:xfrm>
            <a:off x="731520" y="4709160"/>
            <a:ext cx="1372597"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Crocking</a:t>
            </a:r>
          </a:p>
        </p:txBody>
      </p:sp>
      <p:sp>
        <p:nvSpPr>
          <p:cNvPr id="36" name="TextBox 35"/>
          <p:cNvSpPr txBox="1"/>
          <p:nvPr/>
        </p:nvSpPr>
        <p:spPr>
          <a:xfrm>
            <a:off x="2323573" y="4709160"/>
            <a:ext cx="33626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Colour transferring by rubbing, wet or dry</a:t>
            </a:r>
          </a:p>
        </p:txBody>
      </p:sp>
      <p:sp>
        <p:nvSpPr>
          <p:cNvPr id="37" name="TextBox 36"/>
          <p:cNvSpPr txBox="1"/>
          <p:nvPr/>
        </p:nvSpPr>
        <p:spPr>
          <a:xfrm>
            <a:off x="5905693" y="4709160"/>
            <a:ext cx="1671107"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Growth and recovery</a:t>
            </a:r>
          </a:p>
        </p:txBody>
      </p:sp>
      <p:sp>
        <p:nvSpPr>
          <p:cNvPr id="38" name="TextBox 37"/>
          <p:cNvSpPr txBox="1"/>
          <p:nvPr/>
        </p:nvSpPr>
        <p:spPr>
          <a:xfrm>
            <a:off x="7796257" y="4709160"/>
            <a:ext cx="366117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How far stretch fabric bags out and springs back</a:t>
            </a:r>
          </a:p>
        </p:txBody>
      </p:sp>
      <p:sp>
        <p:nvSpPr>
          <p:cNvPr id="39" name="TextBox 38"/>
          <p:cNvSpPr txBox="1"/>
          <p:nvPr/>
        </p:nvSpPr>
        <p:spPr>
          <a:xfrm>
            <a:off x="621792" y="530352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These twelve cover most of what you will hear in a wash review. The glossary at the end of this deck carries the 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1534" y="694944"/>
            <a:ext cx="2295282"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16_image58.jpg"/>
          <p:cNvPicPr>
            <a:picLocks noChangeAspect="1"/>
          </p:cNvPicPr>
          <p:nvPr/>
        </p:nvPicPr>
        <p:blipFill>
          <a:blip r:embed="rId2"/>
          <a:stretch>
            <a:fillRect/>
          </a:stretch>
        </p:blipFill>
        <p:spPr>
          <a:xfrm>
            <a:off x="8407838" y="841248"/>
            <a:ext cx="2002674"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03</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Washing fundamentals</a:t>
            </a:r>
          </a:p>
          <a:p>
            <a:pPr algn="l">
              <a:spcBef>
                <a:spcPts val="0"/>
              </a:spcBef>
              <a:spcAft>
                <a:spcPts val="0"/>
              </a:spcAft>
            </a:pPr>
            <a:r>
              <a:rPr sz="1250" b="0" i="0">
                <a:solidFill>
                  <a:srgbClr val="3A4453"/>
                </a:solidFill>
                <a:latin typeface="Montserrat"/>
              </a:rPr>
              <a:t>What washing actually does, and why bulk differs from your sample</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How to place any technique in the right family, read a wash cycle as a sequence of steps, and understand why a recipe does not travel between laundries.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3 · FUNDAMENTALS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What garment washing actually does</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Washing does four jobs at once. When you approve a wash you are approving all four.</a:t>
            </a:r>
          </a:p>
        </p:txBody>
      </p:sp>
      <p:sp>
        <p:nvSpPr>
          <p:cNvPr id="5" name="Rectangle 4"/>
          <p:cNvSpPr/>
          <p:nvPr/>
        </p:nvSpPr>
        <p:spPr>
          <a:xfrm>
            <a:off x="621792"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1 · Cleans</a:t>
            </a:r>
          </a:p>
          <a:p>
            <a:pPr algn="l">
              <a:lnSpc>
                <a:spcPct val="118000"/>
              </a:lnSpc>
              <a:spcBef>
                <a:spcPts val="0"/>
              </a:spcBef>
              <a:spcAft>
                <a:spcPts val="400"/>
              </a:spcAft>
            </a:pPr>
            <a:r>
              <a:rPr sz="1000" b="0" i="0">
                <a:solidFill>
                  <a:srgbClr val="2A3342"/>
                </a:solidFill>
                <a:latin typeface="Montserrat"/>
              </a:rPr>
              <a:t>Removes size, loose dye and soil left from production.</a:t>
            </a:r>
          </a:p>
        </p:txBody>
      </p:sp>
      <p:sp>
        <p:nvSpPr>
          <p:cNvPr id="6" name="Rectangle 5"/>
          <p:cNvSpPr/>
          <p:nvPr/>
        </p:nvSpPr>
        <p:spPr>
          <a:xfrm>
            <a:off x="3426714"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2 · Softens</a:t>
            </a:r>
          </a:p>
          <a:p>
            <a:pPr algn="l">
              <a:lnSpc>
                <a:spcPct val="118000"/>
              </a:lnSpc>
              <a:spcBef>
                <a:spcPts val="0"/>
              </a:spcBef>
              <a:spcAft>
                <a:spcPts val="400"/>
              </a:spcAft>
            </a:pPr>
            <a:r>
              <a:rPr sz="1000" b="0" i="0">
                <a:solidFill>
                  <a:srgbClr val="2A3342"/>
                </a:solidFill>
                <a:latin typeface="Montserrat"/>
              </a:rPr>
              <a:t>Changes the hand feel from stiff and dry to the target feel.</a:t>
            </a:r>
          </a:p>
        </p:txBody>
      </p:sp>
      <p:sp>
        <p:nvSpPr>
          <p:cNvPr id="7" name="Rectangle 6"/>
          <p:cNvSpPr/>
          <p:nvPr/>
        </p:nvSpPr>
        <p:spPr>
          <a:xfrm>
            <a:off x="6231636"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3 · Ages</a:t>
            </a:r>
          </a:p>
          <a:p>
            <a:pPr algn="l">
              <a:lnSpc>
                <a:spcPct val="118000"/>
              </a:lnSpc>
              <a:spcBef>
                <a:spcPts val="0"/>
              </a:spcBef>
              <a:spcAft>
                <a:spcPts val="400"/>
              </a:spcAft>
            </a:pPr>
            <a:r>
              <a:rPr sz="1000" b="0" i="0">
                <a:solidFill>
                  <a:srgbClr val="2A3342"/>
                </a:solidFill>
                <a:latin typeface="Montserrat"/>
              </a:rPr>
              <a:t>Creates the fade, contrast and wear pattern the design calls for.</a:t>
            </a:r>
          </a:p>
        </p:txBody>
      </p:sp>
      <p:sp>
        <p:nvSpPr>
          <p:cNvPr id="8" name="Rectangle 7"/>
          <p:cNvSpPr/>
          <p:nvPr/>
        </p:nvSpPr>
        <p:spPr>
          <a:xfrm>
            <a:off x="9036558"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4 · Stabilises</a:t>
            </a:r>
          </a:p>
          <a:p>
            <a:pPr algn="l">
              <a:lnSpc>
                <a:spcPct val="118000"/>
              </a:lnSpc>
              <a:spcBef>
                <a:spcPts val="0"/>
              </a:spcBef>
              <a:spcAft>
                <a:spcPts val="400"/>
              </a:spcAft>
            </a:pPr>
            <a:r>
              <a:rPr sz="1000" b="0" i="0">
                <a:solidFill>
                  <a:srgbClr val="2A3342"/>
                </a:solidFill>
                <a:latin typeface="Montserrat"/>
              </a:rPr>
              <a:t>Relaxes the fabric so the garment is closer to its final size.</a:t>
            </a:r>
          </a:p>
        </p:txBody>
      </p:sp>
      <p:sp>
        <p:nvSpPr>
          <p:cNvPr id="9" name="TextBox 8"/>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Reject a garment that has the right shade and the wrong hand feel. It has failed two of the four jobs.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3 · FUNDAMENTALS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The map: wet, dry and advanced</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Every technique in this programme sits in one of these three groups. Most finished garments use all three.</a:t>
            </a:r>
          </a:p>
        </p:txBody>
      </p:sp>
      <p:sp>
        <p:nvSpPr>
          <p:cNvPr id="5" name="Rectangle 4"/>
          <p:cNvSpPr/>
          <p:nvPr/>
        </p:nvSpPr>
        <p:spPr>
          <a:xfrm>
            <a:off x="621792" y="2441448"/>
            <a:ext cx="3465576" cy="168249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Wet processes</a:t>
            </a:r>
          </a:p>
          <a:p>
            <a:pPr algn="l">
              <a:lnSpc>
                <a:spcPct val="118000"/>
              </a:lnSpc>
              <a:spcBef>
                <a:spcPts val="0"/>
              </a:spcBef>
              <a:spcAft>
                <a:spcPts val="400"/>
              </a:spcAft>
            </a:pPr>
            <a:r>
              <a:rPr sz="1000" b="0" i="0">
                <a:solidFill>
                  <a:srgbClr val="2A3342"/>
                </a:solidFill>
                <a:latin typeface="Montserrat"/>
              </a:rPr>
              <a:t>Carried out in water in a washing machine.</a:t>
            </a:r>
          </a:p>
          <a:p>
            <a:pPr algn="l">
              <a:lnSpc>
                <a:spcPct val="118000"/>
              </a:lnSpc>
              <a:spcBef>
                <a:spcPts val="0"/>
              </a:spcBef>
              <a:spcAft>
                <a:spcPts val="400"/>
              </a:spcAft>
            </a:pPr>
            <a:r>
              <a:rPr sz="1000" b="0" i="0">
                <a:solidFill>
                  <a:srgbClr val="2A3342"/>
                </a:solidFill>
                <a:latin typeface="Montserrat"/>
              </a:rPr>
              <a:t>Rinse · desize · enzyme · stone · bleach · acid · tint · overdye · garment dye · dip dye · tie dye · discharge · softening</a:t>
            </a:r>
          </a:p>
        </p:txBody>
      </p:sp>
      <p:sp>
        <p:nvSpPr>
          <p:cNvPr id="6" name="Rectangle 5"/>
          <p:cNvSpPr/>
          <p:nvPr/>
        </p:nvSpPr>
        <p:spPr>
          <a:xfrm>
            <a:off x="4361688" y="2441448"/>
            <a:ext cx="3465576" cy="168249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Dry processes</a:t>
            </a:r>
          </a:p>
          <a:p>
            <a:pPr algn="l">
              <a:lnSpc>
                <a:spcPct val="118000"/>
              </a:lnSpc>
              <a:spcBef>
                <a:spcPts val="0"/>
              </a:spcBef>
              <a:spcAft>
                <a:spcPts val="400"/>
              </a:spcAft>
            </a:pPr>
            <a:r>
              <a:rPr sz="1000" b="0" i="0">
                <a:solidFill>
                  <a:srgbClr val="2A3342"/>
                </a:solidFill>
                <a:latin typeface="Montserrat"/>
              </a:rPr>
              <a:t>Carried out on a dry garment, by hand or by a machine acting on one area.</a:t>
            </a:r>
          </a:p>
          <a:p>
            <a:pPr algn="l">
              <a:lnSpc>
                <a:spcPct val="118000"/>
              </a:lnSpc>
              <a:spcBef>
                <a:spcPts val="0"/>
              </a:spcBef>
              <a:spcAft>
                <a:spcPts val="400"/>
              </a:spcAft>
            </a:pPr>
            <a:r>
              <a:rPr sz="1000" b="0" i="0">
                <a:solidFill>
                  <a:srgbClr val="2A3342"/>
                </a:solidFill>
                <a:latin typeface="Montserrat"/>
              </a:rPr>
              <a:t>Whiskering · hand sanding · grinding · destroy · rip and repair · PP spray and rubbing · resin and 3D crinkle · tagging · pigment spray and drop</a:t>
            </a:r>
          </a:p>
        </p:txBody>
      </p:sp>
      <p:sp>
        <p:nvSpPr>
          <p:cNvPr id="7" name="Rectangle 6"/>
          <p:cNvSpPr/>
          <p:nvPr/>
        </p:nvSpPr>
        <p:spPr>
          <a:xfrm>
            <a:off x="8101584" y="2441448"/>
            <a:ext cx="3465576" cy="168249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Advanced technologies</a:t>
            </a:r>
          </a:p>
          <a:p>
            <a:pPr algn="l">
              <a:lnSpc>
                <a:spcPct val="118000"/>
              </a:lnSpc>
              <a:spcBef>
                <a:spcPts val="0"/>
              </a:spcBef>
              <a:spcAft>
                <a:spcPts val="400"/>
              </a:spcAft>
            </a:pPr>
            <a:r>
              <a:rPr sz="1000" b="0" i="0">
                <a:solidFill>
                  <a:srgbClr val="2A3342"/>
                </a:solidFill>
                <a:latin typeface="Montserrat"/>
              </a:rPr>
              <a:t>Replace or reduce steps in either group.</a:t>
            </a:r>
          </a:p>
          <a:p>
            <a:pPr algn="l">
              <a:lnSpc>
                <a:spcPct val="118000"/>
              </a:lnSpc>
              <a:spcBef>
                <a:spcPts val="0"/>
              </a:spcBef>
              <a:spcAft>
                <a:spcPts val="400"/>
              </a:spcAft>
            </a:pPr>
            <a:r>
              <a:rPr sz="1000" b="0" i="0">
                <a:solidFill>
                  <a:srgbClr val="2A3342"/>
                </a:solidFill>
                <a:latin typeface="Montserrat"/>
              </a:rPr>
              <a:t>Laser · ozone · low-liquor systems · water recycling · foam and spray chemical delivery</a:t>
            </a:r>
          </a:p>
        </p:txBody>
      </p:sp>
      <p:sp>
        <p:nvSpPr>
          <p:cNvPr id="8" name="TextBox 7"/>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finished garment is a sequence, not a single process. When you ask a laundry what the process is, you are asking for an ordered list of steps.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3 · FUNDAMENTALS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Wash type or wash effect?</a:t>
            </a:r>
          </a:p>
        </p:txBody>
      </p:sp>
      <p:sp>
        <p:nvSpPr>
          <p:cNvPr id="4" name="TextBox 3"/>
          <p:cNvSpPr txBox="1"/>
          <p:nvPr/>
        </p:nvSpPr>
        <p:spPr>
          <a:xfrm>
            <a:off x="621792" y="1481328"/>
            <a:ext cx="10424160" cy="457200"/>
          </a:xfrm>
          <a:prstGeom prst="rect">
            <a:avLst/>
          </a:prstGeom>
          <a:noFill/>
        </p:spPr>
        <p:txBody>
          <a:bodyPr wrap="square" lIns="0" tIns="0" rIns="0" bIns="0">
            <a:spAutoFit/>
          </a:bodyPr>
          <a:lstStyle/>
          <a:p>
            <a:pPr algn="l">
              <a:lnSpc>
                <a:spcPct val="120000"/>
              </a:lnSpc>
              <a:spcBef>
                <a:spcPts val="0"/>
              </a:spcBef>
              <a:spcAft>
                <a:spcPts val="0"/>
              </a:spcAft>
            </a:pPr>
            <a:r>
              <a:rPr sz="1150" b="0" i="0">
                <a:solidFill>
                  <a:srgbClr val="3A4453"/>
                </a:solidFill>
                <a:latin typeface="Montserrat"/>
              </a:rPr>
              <a:t>The most common confusion among new buyers. A garment has one wash type and usually several wash effects.</a:t>
            </a:r>
          </a:p>
        </p:txBody>
      </p:sp>
      <p:sp>
        <p:nvSpPr>
          <p:cNvPr id="5" name="Rectangle 4"/>
          <p:cNvSpPr/>
          <p:nvPr/>
        </p:nvSpPr>
        <p:spPr>
          <a:xfrm>
            <a:off x="621792" y="1911096"/>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6" name="TextBox 5"/>
          <p:cNvSpPr txBox="1"/>
          <p:nvPr/>
        </p:nvSpPr>
        <p:spPr>
          <a:xfrm>
            <a:off x="731520" y="1993392"/>
            <a:ext cx="2039112" cy="201168"/>
          </a:xfrm>
          <a:prstGeom prst="rect">
            <a:avLst/>
          </a:prstGeom>
          <a:noFill/>
        </p:spPr>
        <p:txBody>
          <a:bodyPr wrap="square" lIns="0" tIns="0" rIns="0" bIns="0">
            <a:spAutoFit/>
          </a:bodyPr>
          <a:lstStyle/>
          <a:p>
            <a:pPr algn="l">
              <a:spcBef>
                <a:spcPts val="0"/>
              </a:spcBef>
              <a:spcAft>
                <a:spcPts val="0"/>
              </a:spcAft>
            </a:pPr>
            <a:endParaRPr/>
          </a:p>
        </p:txBody>
      </p:sp>
      <p:sp>
        <p:nvSpPr>
          <p:cNvPr id="7" name="TextBox 6"/>
          <p:cNvSpPr txBox="1"/>
          <p:nvPr/>
        </p:nvSpPr>
        <p:spPr>
          <a:xfrm>
            <a:off x="2990088" y="1993392"/>
            <a:ext cx="3776472"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WASH TYPE</a:t>
            </a:r>
          </a:p>
        </p:txBody>
      </p:sp>
      <p:sp>
        <p:nvSpPr>
          <p:cNvPr id="8" name="TextBox 7"/>
          <p:cNvSpPr txBox="1"/>
          <p:nvPr/>
        </p:nvSpPr>
        <p:spPr>
          <a:xfrm>
            <a:off x="6986016" y="1993392"/>
            <a:ext cx="447141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WASH EFFECT</a:t>
            </a:r>
          </a:p>
        </p:txBody>
      </p:sp>
      <p:sp>
        <p:nvSpPr>
          <p:cNvPr id="9" name="Rectangle 8"/>
          <p:cNvSpPr/>
          <p:nvPr/>
        </p:nvSpPr>
        <p:spPr>
          <a:xfrm>
            <a:off x="621792" y="2240280"/>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2304288"/>
            <a:ext cx="2039112"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What it describes</a:t>
            </a:r>
          </a:p>
        </p:txBody>
      </p:sp>
      <p:sp>
        <p:nvSpPr>
          <p:cNvPr id="11" name="TextBox 10"/>
          <p:cNvSpPr txBox="1"/>
          <p:nvPr/>
        </p:nvSpPr>
        <p:spPr>
          <a:xfrm>
            <a:off x="2990088" y="2304288"/>
            <a:ext cx="3776472"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The overall look and shade of the finished garment</a:t>
            </a:r>
          </a:p>
        </p:txBody>
      </p:sp>
      <p:sp>
        <p:nvSpPr>
          <p:cNvPr id="12" name="TextBox 11"/>
          <p:cNvSpPr txBox="1"/>
          <p:nvPr/>
        </p:nvSpPr>
        <p:spPr>
          <a:xfrm>
            <a:off x="6986016" y="2304288"/>
            <a:ext cx="447141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One localised technique applied within a wash</a:t>
            </a:r>
          </a:p>
        </p:txBody>
      </p:sp>
      <p:sp>
        <p:nvSpPr>
          <p:cNvPr id="13" name="Rectangle 12"/>
          <p:cNvSpPr/>
          <p:nvPr/>
        </p:nvSpPr>
        <p:spPr>
          <a:xfrm>
            <a:off x="621792" y="2807208"/>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4" name="TextBox 13"/>
          <p:cNvSpPr txBox="1"/>
          <p:nvPr/>
        </p:nvSpPr>
        <p:spPr>
          <a:xfrm>
            <a:off x="731520" y="2871216"/>
            <a:ext cx="2039112"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Examples</a:t>
            </a:r>
          </a:p>
        </p:txBody>
      </p:sp>
      <p:sp>
        <p:nvSpPr>
          <p:cNvPr id="15" name="TextBox 14"/>
          <p:cNvSpPr txBox="1"/>
          <p:nvPr/>
        </p:nvSpPr>
        <p:spPr>
          <a:xfrm>
            <a:off x="2990088" y="2871216"/>
            <a:ext cx="3776472"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Rinse · mid · dark · vintage · acid · snow</a:t>
            </a:r>
          </a:p>
        </p:txBody>
      </p:sp>
      <p:sp>
        <p:nvSpPr>
          <p:cNvPr id="16" name="TextBox 15"/>
          <p:cNvSpPr txBox="1"/>
          <p:nvPr/>
        </p:nvSpPr>
        <p:spPr>
          <a:xfrm>
            <a:off x="6986016" y="2871216"/>
            <a:ext cx="447141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Whiskers · PP spray · grinding · destroy · tagging · pigment drop</a:t>
            </a:r>
          </a:p>
        </p:txBody>
      </p:sp>
      <p:sp>
        <p:nvSpPr>
          <p:cNvPr id="17" name="Rectangle 16"/>
          <p:cNvSpPr/>
          <p:nvPr/>
        </p:nvSpPr>
        <p:spPr>
          <a:xfrm>
            <a:off x="621792" y="3374136"/>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8" name="TextBox 17"/>
          <p:cNvSpPr txBox="1"/>
          <p:nvPr/>
        </p:nvSpPr>
        <p:spPr>
          <a:xfrm>
            <a:off x="731520" y="3438144"/>
            <a:ext cx="2039112"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How many per garment</a:t>
            </a:r>
          </a:p>
        </p:txBody>
      </p:sp>
      <p:sp>
        <p:nvSpPr>
          <p:cNvPr id="19" name="TextBox 18"/>
          <p:cNvSpPr txBox="1"/>
          <p:nvPr/>
        </p:nvSpPr>
        <p:spPr>
          <a:xfrm>
            <a:off x="2990088" y="3438144"/>
            <a:ext cx="3776472"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One</a:t>
            </a:r>
          </a:p>
        </p:txBody>
      </p:sp>
      <p:sp>
        <p:nvSpPr>
          <p:cNvPr id="20" name="TextBox 19"/>
          <p:cNvSpPr txBox="1"/>
          <p:nvPr/>
        </p:nvSpPr>
        <p:spPr>
          <a:xfrm>
            <a:off x="6986016" y="3438144"/>
            <a:ext cx="447141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Usually several</a:t>
            </a:r>
          </a:p>
        </p:txBody>
      </p:sp>
      <p:sp>
        <p:nvSpPr>
          <p:cNvPr id="21" name="Rectangle 20"/>
          <p:cNvSpPr/>
          <p:nvPr/>
        </p:nvSpPr>
        <p:spPr>
          <a:xfrm>
            <a:off x="621792" y="3941064"/>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2" name="TextBox 21"/>
          <p:cNvSpPr txBox="1"/>
          <p:nvPr/>
        </p:nvSpPr>
        <p:spPr>
          <a:xfrm>
            <a:off x="731520" y="4005072"/>
            <a:ext cx="2039112"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Where the cost sits</a:t>
            </a:r>
          </a:p>
        </p:txBody>
      </p:sp>
      <p:sp>
        <p:nvSpPr>
          <p:cNvPr id="23" name="TextBox 22"/>
          <p:cNvSpPr txBox="1"/>
          <p:nvPr/>
        </p:nvSpPr>
        <p:spPr>
          <a:xfrm>
            <a:off x="2990088" y="4005072"/>
            <a:ext cx="3776472"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Machine time, chemicals, water</a:t>
            </a:r>
          </a:p>
        </p:txBody>
      </p:sp>
      <p:sp>
        <p:nvSpPr>
          <p:cNvPr id="24" name="TextBox 23"/>
          <p:cNvSpPr txBox="1"/>
          <p:nvPr/>
        </p:nvSpPr>
        <p:spPr>
          <a:xfrm>
            <a:off x="6986016" y="4005072"/>
            <a:ext cx="447141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Labour, operator skill, equipment</a:t>
            </a:r>
          </a:p>
        </p:txBody>
      </p:sp>
      <p:sp>
        <p:nvSpPr>
          <p:cNvPr id="25" name="Rectangle 24"/>
          <p:cNvSpPr/>
          <p:nvPr/>
        </p:nvSpPr>
        <p:spPr>
          <a:xfrm>
            <a:off x="621792" y="4507992"/>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6" name="TextBox 25"/>
          <p:cNvSpPr txBox="1"/>
          <p:nvPr/>
        </p:nvSpPr>
        <p:spPr>
          <a:xfrm>
            <a:off x="731520" y="4572000"/>
            <a:ext cx="2039112"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Main risk</a:t>
            </a:r>
          </a:p>
        </p:txBody>
      </p:sp>
      <p:sp>
        <p:nvSpPr>
          <p:cNvPr id="27" name="TextBox 26"/>
          <p:cNvSpPr txBox="1"/>
          <p:nvPr/>
        </p:nvSpPr>
        <p:spPr>
          <a:xfrm>
            <a:off x="2990088" y="4572000"/>
            <a:ext cx="3776472"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Shade variation lot to lot</a:t>
            </a:r>
          </a:p>
        </p:txBody>
      </p:sp>
      <p:sp>
        <p:nvSpPr>
          <p:cNvPr id="28" name="TextBox 27"/>
          <p:cNvSpPr txBox="1"/>
          <p:nvPr/>
        </p:nvSpPr>
        <p:spPr>
          <a:xfrm>
            <a:off x="6986016" y="4572000"/>
            <a:ext cx="447141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Position and consistency garment to garment</a:t>
            </a:r>
          </a:p>
        </p:txBody>
      </p:sp>
      <p:sp>
        <p:nvSpPr>
          <p:cNvPr id="29" name="TextBox 28"/>
          <p:cNvSpPr txBox="1"/>
          <p:nvPr/>
        </p:nvSpPr>
        <p:spPr>
          <a:xfrm>
            <a:off x="621792" y="516636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If you cannot name both for a garment in front of you, you cannot brief it to a second supplier or compare two quotations.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3 · FUNDAMENTALS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A standard wash cycle, step by step</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A common sequence. The steps and their order change with the target effect, so treat this as a frame rather than a specification.</a:t>
            </a:r>
          </a:p>
        </p:txBody>
      </p:sp>
      <p:sp>
        <p:nvSpPr>
          <p:cNvPr id="5" name="Rectangle 4"/>
          <p:cNvSpPr/>
          <p:nvPr/>
        </p:nvSpPr>
        <p:spPr>
          <a:xfrm>
            <a:off x="621792" y="2395728"/>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1 · Desize</a:t>
            </a:r>
          </a:p>
          <a:p>
            <a:pPr algn="l">
              <a:lnSpc>
                <a:spcPct val="118000"/>
              </a:lnSpc>
              <a:spcBef>
                <a:spcPts val="0"/>
              </a:spcBef>
              <a:spcAft>
                <a:spcPts val="400"/>
              </a:spcAft>
            </a:pPr>
            <a:r>
              <a:rPr sz="1000" b="0" i="0">
                <a:solidFill>
                  <a:srgbClr val="2A3342"/>
                </a:solidFill>
                <a:latin typeface="Montserrat"/>
              </a:rPr>
              <a:t>Warm wash with an enzyme to remove the size applied to the warp for weaving. Incomplete desizing gives patchy results in every later step.</a:t>
            </a:r>
          </a:p>
        </p:txBody>
      </p:sp>
      <p:sp>
        <p:nvSpPr>
          <p:cNvPr id="6" name="Rectangle 5"/>
          <p:cNvSpPr/>
          <p:nvPr/>
        </p:nvSpPr>
        <p:spPr>
          <a:xfrm>
            <a:off x="3426714" y="2395728"/>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2 · Rinse</a:t>
            </a:r>
          </a:p>
          <a:p>
            <a:pPr algn="l">
              <a:lnSpc>
                <a:spcPct val="118000"/>
              </a:lnSpc>
              <a:spcBef>
                <a:spcPts val="0"/>
              </a:spcBef>
              <a:spcAft>
                <a:spcPts val="400"/>
              </a:spcAft>
            </a:pPr>
            <a:r>
              <a:rPr sz="1000" b="0" i="0">
                <a:solidFill>
                  <a:srgbClr val="2A3342"/>
                </a:solidFill>
                <a:latin typeface="Montserrat"/>
              </a:rPr>
              <a:t>Removes loose dye and the desize liquor.</a:t>
            </a:r>
          </a:p>
        </p:txBody>
      </p:sp>
      <p:sp>
        <p:nvSpPr>
          <p:cNvPr id="7" name="Rectangle 6"/>
          <p:cNvSpPr/>
          <p:nvPr/>
        </p:nvSpPr>
        <p:spPr>
          <a:xfrm>
            <a:off x="6231636" y="2395728"/>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3 · Fading step</a:t>
            </a:r>
          </a:p>
          <a:p>
            <a:pPr algn="l">
              <a:lnSpc>
                <a:spcPct val="118000"/>
              </a:lnSpc>
              <a:spcBef>
                <a:spcPts val="0"/>
              </a:spcBef>
              <a:spcAft>
                <a:spcPts val="400"/>
              </a:spcAft>
            </a:pPr>
            <a:r>
              <a:rPr sz="1000" b="0" i="0">
                <a:solidFill>
                  <a:srgbClr val="2A3342"/>
                </a:solidFill>
                <a:latin typeface="Montserrat"/>
              </a:rPr>
              <a:t>Enzyme, stone, both, bleach, or a dry-tumble effect.</a:t>
            </a:r>
          </a:p>
        </p:txBody>
      </p:sp>
      <p:sp>
        <p:nvSpPr>
          <p:cNvPr id="8" name="Rectangle 7"/>
          <p:cNvSpPr/>
          <p:nvPr/>
        </p:nvSpPr>
        <p:spPr>
          <a:xfrm>
            <a:off x="9036558" y="2395728"/>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4 · Neutralisation</a:t>
            </a:r>
          </a:p>
          <a:p>
            <a:pPr algn="l">
              <a:lnSpc>
                <a:spcPct val="118000"/>
              </a:lnSpc>
              <a:spcBef>
                <a:spcPts val="0"/>
              </a:spcBef>
              <a:spcAft>
                <a:spcPts val="400"/>
              </a:spcAft>
            </a:pPr>
            <a:r>
              <a:rPr sz="1000" b="0" i="0">
                <a:solidFill>
                  <a:srgbClr val="2A3342"/>
                </a:solidFill>
                <a:latin typeface="Montserrat"/>
              </a:rPr>
              <a:t>Required after any oxidising step. Without it the chemistry stays in the garment and shows later as a cast or a failed test.</a:t>
            </a:r>
          </a:p>
        </p:txBody>
      </p:sp>
      <p:sp>
        <p:nvSpPr>
          <p:cNvPr id="9" name="Rectangle 8"/>
          <p:cNvSpPr/>
          <p:nvPr/>
        </p:nvSpPr>
        <p:spPr>
          <a:xfrm>
            <a:off x="621792" y="4169664"/>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5 · Rinse</a:t>
            </a:r>
          </a:p>
          <a:p>
            <a:pPr algn="l">
              <a:lnSpc>
                <a:spcPct val="118000"/>
              </a:lnSpc>
              <a:spcBef>
                <a:spcPts val="0"/>
              </a:spcBef>
              <a:spcAft>
                <a:spcPts val="400"/>
              </a:spcAft>
            </a:pPr>
            <a:r>
              <a:rPr sz="1000" b="0" i="0">
                <a:solidFill>
                  <a:srgbClr val="2A3342"/>
                </a:solidFill>
                <a:latin typeface="Montserrat"/>
              </a:rPr>
              <a:t>Repeated until the effluent runs clear.</a:t>
            </a:r>
          </a:p>
        </p:txBody>
      </p:sp>
      <p:sp>
        <p:nvSpPr>
          <p:cNvPr id="10" name="Rectangle 9"/>
          <p:cNvSpPr/>
          <p:nvPr/>
        </p:nvSpPr>
        <p:spPr>
          <a:xfrm>
            <a:off x="3426714" y="4169664"/>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6 · Tint or overdye</a:t>
            </a:r>
          </a:p>
          <a:p>
            <a:pPr algn="l">
              <a:lnSpc>
                <a:spcPct val="118000"/>
              </a:lnSpc>
              <a:spcBef>
                <a:spcPts val="0"/>
              </a:spcBef>
              <a:spcAft>
                <a:spcPts val="400"/>
              </a:spcAft>
            </a:pPr>
            <a:r>
              <a:rPr sz="1000" b="0" i="0">
                <a:solidFill>
                  <a:srgbClr val="2A3342"/>
                </a:solidFill>
                <a:latin typeface="Montserrat"/>
              </a:rPr>
              <a:t>If the target shade calls for it.</a:t>
            </a:r>
          </a:p>
        </p:txBody>
      </p:sp>
      <p:sp>
        <p:nvSpPr>
          <p:cNvPr id="11" name="Rectangle 10"/>
          <p:cNvSpPr/>
          <p:nvPr/>
        </p:nvSpPr>
        <p:spPr>
          <a:xfrm>
            <a:off x="6231636" y="4169664"/>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7 · Softening</a:t>
            </a:r>
          </a:p>
          <a:p>
            <a:pPr algn="l">
              <a:lnSpc>
                <a:spcPct val="118000"/>
              </a:lnSpc>
              <a:spcBef>
                <a:spcPts val="0"/>
              </a:spcBef>
              <a:spcAft>
                <a:spcPts val="400"/>
              </a:spcAft>
            </a:pPr>
            <a:r>
              <a:rPr sz="1000" b="0" i="0">
                <a:solidFill>
                  <a:srgbClr val="2A3342"/>
                </a:solidFill>
                <a:latin typeface="Montserrat"/>
              </a:rPr>
              <a:t>Sets the final hand feel.</a:t>
            </a:r>
          </a:p>
        </p:txBody>
      </p:sp>
      <p:sp>
        <p:nvSpPr>
          <p:cNvPr id="12" name="Rectangle 11"/>
          <p:cNvSpPr/>
          <p:nvPr/>
        </p:nvSpPr>
        <p:spPr>
          <a:xfrm>
            <a:off x="9036558" y="4169664"/>
            <a:ext cx="2530602" cy="149961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8 · Extract and dry</a:t>
            </a:r>
          </a:p>
          <a:p>
            <a:pPr algn="l">
              <a:lnSpc>
                <a:spcPct val="118000"/>
              </a:lnSpc>
              <a:spcBef>
                <a:spcPts val="0"/>
              </a:spcBef>
              <a:spcAft>
                <a:spcPts val="400"/>
              </a:spcAft>
            </a:pPr>
            <a:r>
              <a:rPr sz="1000" b="0" i="0">
                <a:solidFill>
                  <a:srgbClr val="2A3342"/>
                </a:solidFill>
                <a:latin typeface="Montserrat"/>
              </a:rPr>
              <a:t>Where most of the shrinkage happens.</a:t>
            </a:r>
          </a:p>
        </p:txBody>
      </p:sp>
      <p:sp>
        <p:nvSpPr>
          <p:cNvPr id="13" name="TextBox 12"/>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Two steps to always ask about: was the garment properly desized, and was it properly neutralised. Almost every chemical defect traces back to one of those two.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3 · FUNDAMENTALS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Machines, load size and why bulk differs from sample</a:t>
            </a:r>
          </a:p>
        </p:txBody>
      </p:sp>
      <p:sp>
        <p:nvSpPr>
          <p:cNvPr id="4" name="Rectangle 3"/>
          <p:cNvSpPr/>
          <p:nvPr/>
        </p:nvSpPr>
        <p:spPr>
          <a:xfrm>
            <a:off x="8887027" y="548640"/>
            <a:ext cx="2297024"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9_image32.jpg"/>
          <p:cNvPicPr>
            <a:picLocks noChangeAspect="1"/>
          </p:cNvPicPr>
          <p:nvPr/>
        </p:nvPicPr>
        <p:blipFill>
          <a:blip r:embed="rId3"/>
          <a:stretch>
            <a:fillRect/>
          </a:stretch>
        </p:blipFill>
        <p:spPr>
          <a:xfrm>
            <a:off x="9033331" y="694944"/>
            <a:ext cx="2004416" cy="5065776"/>
          </a:xfrm>
          <a:prstGeom prst="rect">
            <a:avLst/>
          </a:prstGeom>
        </p:spPr>
      </p:pic>
      <p:sp>
        <p:nvSpPr>
          <p:cNvPr id="6" name="TextBox 5"/>
          <p:cNvSpPr txBox="1"/>
          <p:nvPr/>
        </p:nvSpPr>
        <p:spPr>
          <a:xfrm>
            <a:off x="9033331" y="5943600"/>
            <a:ext cx="2004416"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Dark wash, low contrast</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TWO DIFFERENT MACHINES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Sample washes are done in small machines with small loads. Bulk washes are done in large machines with large loads.</a:t>
            </a:r>
          </a:p>
        </p:txBody>
      </p:sp>
      <p:sp>
        <p:nvSpPr>
          <p:cNvPr id="9" name="TextBox 8"/>
          <p:cNvSpPr txBox="1"/>
          <p:nvPr/>
        </p:nvSpPr>
        <p:spPr>
          <a:xfrm>
            <a:off x="621792" y="235000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MECHANICAL ACTION CHANGES</a:t>
            </a:r>
          </a:p>
        </p:txBody>
      </p:sp>
      <p:sp>
        <p:nvSpPr>
          <p:cNvPr id="10" name="TextBox 9"/>
          <p:cNvSpPr txBox="1"/>
          <p:nvPr/>
        </p:nvSpPr>
        <p:spPr>
          <a:xfrm>
            <a:off x="2148840" y="231343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Garments in a full drum rub against each other. A garment washed almost alone does not.</a:t>
            </a:r>
          </a:p>
        </p:txBody>
      </p:sp>
      <p:sp>
        <p:nvSpPr>
          <p:cNvPr id="11" name="TextBox 10"/>
          <p:cNvSpPr txBox="1"/>
          <p:nvPr/>
        </p:nvSpPr>
        <p:spPr>
          <a:xfrm>
            <a:off x="621792" y="321868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LIQUOR RATIO CHANGES</a:t>
            </a:r>
          </a:p>
        </p:txBody>
      </p:sp>
      <p:sp>
        <p:nvSpPr>
          <p:cNvPr id="12" name="TextBox 11"/>
          <p:cNvSpPr txBox="1"/>
          <p:nvPr/>
        </p:nvSpPr>
        <p:spPr>
          <a:xfrm>
            <a:off x="2148840" y="318211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water per kilogram of garment changes with the load, which changes chemical concentration at the fabric surface.</a:t>
            </a:r>
          </a:p>
        </p:txBody>
      </p:sp>
      <p:sp>
        <p:nvSpPr>
          <p:cNvPr id="13" name="TextBox 12"/>
          <p:cNvSpPr txBox="1"/>
          <p:nvPr/>
        </p:nvSpPr>
        <p:spPr>
          <a:xfrm>
            <a:off x="621792" y="408736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THE CONSEQUENCE</a:t>
            </a:r>
          </a:p>
        </p:txBody>
      </p:sp>
      <p:sp>
        <p:nvSpPr>
          <p:cNvPr id="14" name="TextBox 13"/>
          <p:cNvSpPr txBox="1"/>
          <p:nvPr/>
        </p:nvSpPr>
        <p:spPr>
          <a:xfrm>
            <a:off x="2148840" y="405079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sample washed at sample load will not reproduce at bulk load unless the laundry adjusts the recipe for the change.</a:t>
            </a:r>
          </a:p>
        </p:txBody>
      </p:sp>
      <p:sp>
        <p:nvSpPr>
          <p:cNvPr id="15" name="Rectangle 14"/>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whether the approved standard was washed at production load. If it was not, expect a shade shift at bulk and plan a size set before you commit the delivery date.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3 · FUNDAMENTALS</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Why a recipe does not transfer between factories</a:t>
            </a:r>
          </a:p>
        </p:txBody>
      </p:sp>
      <p:sp>
        <p:nvSpPr>
          <p:cNvPr id="4" name="Rectangle 3"/>
          <p:cNvSpPr/>
          <p:nvPr/>
        </p:nvSpPr>
        <p:spPr>
          <a:xfrm>
            <a:off x="8603021" y="548640"/>
            <a:ext cx="2224956"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0_image35.jpg"/>
          <p:cNvPicPr>
            <a:picLocks noChangeAspect="1"/>
          </p:cNvPicPr>
          <p:nvPr/>
        </p:nvPicPr>
        <p:blipFill>
          <a:blip r:embed="rId3"/>
          <a:stretch>
            <a:fillRect/>
          </a:stretch>
        </p:blipFill>
        <p:spPr>
          <a:xfrm>
            <a:off x="8749325" y="694944"/>
            <a:ext cx="1932348" cy="5065776"/>
          </a:xfrm>
          <a:prstGeom prst="rect">
            <a:avLst/>
          </a:prstGeom>
        </p:spPr>
      </p:pic>
      <p:sp>
        <p:nvSpPr>
          <p:cNvPr id="6" name="TextBox 5"/>
          <p:cNvSpPr txBox="1"/>
          <p:nvPr/>
        </p:nvSpPr>
        <p:spPr>
          <a:xfrm>
            <a:off x="8749325" y="5943600"/>
            <a:ext cx="193234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Garment-dyed dark shade</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Two laundries running the same written recipe will produce different garments, because all of these differ between them.</a:t>
            </a:r>
          </a:p>
        </p:txBody>
      </p:sp>
      <p:sp>
        <p:nvSpPr>
          <p:cNvPr id="8" name="TextBox 7"/>
          <p:cNvSpPr txBox="1"/>
          <p:nvPr/>
        </p:nvSpPr>
        <p:spPr>
          <a:xfrm>
            <a:off x="621792" y="210312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9" name="TextBox 8"/>
          <p:cNvSpPr txBox="1"/>
          <p:nvPr/>
        </p:nvSpPr>
        <p:spPr>
          <a:xfrm>
            <a:off x="1005840" y="208483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Machine make, drum size, drum action and extraction</a:t>
            </a:r>
          </a:p>
          <a:p>
            <a:pPr algn="l">
              <a:lnSpc>
                <a:spcPct val="116000"/>
              </a:lnSpc>
              <a:spcBef>
                <a:spcPts val="0"/>
              </a:spcBef>
              <a:spcAft>
                <a:spcPts val="0"/>
              </a:spcAft>
            </a:pPr>
            <a:r>
              <a:rPr sz="1050" b="0" i="0">
                <a:solidFill>
                  <a:srgbClr val="2A3342"/>
                </a:solidFill>
                <a:latin typeface="Montserrat"/>
              </a:rPr>
              <a:t>Mechanical action is a physical property of the machine, not something in the recipe.</a:t>
            </a:r>
          </a:p>
        </p:txBody>
      </p:sp>
      <p:sp>
        <p:nvSpPr>
          <p:cNvPr id="10" name="TextBox 9"/>
          <p:cNvSpPr txBox="1"/>
          <p:nvPr/>
        </p:nvSpPr>
        <p:spPr>
          <a:xfrm>
            <a:off x="621792" y="263347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1" name="TextBox 10"/>
          <p:cNvSpPr txBox="1"/>
          <p:nvPr/>
        </p:nvSpPr>
        <p:spPr>
          <a:xfrm>
            <a:off x="1005840" y="261518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Water hardness, temperature and source</a:t>
            </a:r>
          </a:p>
          <a:p>
            <a:pPr algn="l">
              <a:lnSpc>
                <a:spcPct val="116000"/>
              </a:lnSpc>
              <a:spcBef>
                <a:spcPts val="0"/>
              </a:spcBef>
              <a:spcAft>
                <a:spcPts val="0"/>
              </a:spcAft>
            </a:pPr>
            <a:r>
              <a:rPr sz="1050" b="0" i="0">
                <a:solidFill>
                  <a:srgbClr val="2A3342"/>
                </a:solidFill>
                <a:latin typeface="Montserrat"/>
              </a:rPr>
              <a:t>Water chemistry changes how enzymes and bleach behave, and it changes by season.</a:t>
            </a:r>
          </a:p>
        </p:txBody>
      </p:sp>
      <p:sp>
        <p:nvSpPr>
          <p:cNvPr id="12" name="TextBox 11"/>
          <p:cNvSpPr txBox="1"/>
          <p:nvPr/>
        </p:nvSpPr>
        <p:spPr>
          <a:xfrm>
            <a:off x="621792" y="316382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3" name="TextBox 12"/>
          <p:cNvSpPr txBox="1"/>
          <p:nvPr/>
        </p:nvSpPr>
        <p:spPr>
          <a:xfrm>
            <a:off x="1005840" y="314553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Chemical brands and product grades</a:t>
            </a:r>
          </a:p>
          <a:p>
            <a:pPr algn="l">
              <a:lnSpc>
                <a:spcPct val="116000"/>
              </a:lnSpc>
              <a:spcBef>
                <a:spcPts val="0"/>
              </a:spcBef>
              <a:spcAft>
                <a:spcPts val="0"/>
              </a:spcAft>
            </a:pPr>
            <a:r>
              <a:rPr sz="1050" b="0" i="0">
                <a:solidFill>
                  <a:srgbClr val="2A3342"/>
                </a:solidFill>
                <a:latin typeface="Montserrat"/>
              </a:rPr>
              <a:t>The same generic chemical from two suppliers is not the same product.</a:t>
            </a:r>
          </a:p>
        </p:txBody>
      </p:sp>
      <p:sp>
        <p:nvSpPr>
          <p:cNvPr id="14" name="TextBox 13"/>
          <p:cNvSpPr txBox="1"/>
          <p:nvPr/>
        </p:nvSpPr>
        <p:spPr>
          <a:xfrm>
            <a:off x="621792" y="369417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5" name="TextBox 14"/>
          <p:cNvSpPr txBox="1"/>
          <p:nvPr/>
        </p:nvSpPr>
        <p:spPr>
          <a:xfrm>
            <a:off x="1005840" y="367588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Operator technique on every manual step</a:t>
            </a:r>
          </a:p>
          <a:p>
            <a:pPr algn="l">
              <a:lnSpc>
                <a:spcPct val="116000"/>
              </a:lnSpc>
              <a:spcBef>
                <a:spcPts val="0"/>
              </a:spcBef>
              <a:spcAft>
                <a:spcPts val="0"/>
              </a:spcAft>
            </a:pPr>
            <a:r>
              <a:rPr sz="1050" b="0" i="0">
                <a:solidFill>
                  <a:srgbClr val="2A3342"/>
                </a:solidFill>
                <a:latin typeface="Montserrat"/>
              </a:rPr>
              <a:t>Whiskering, scraping, spraying and towel work are hand skills.</a:t>
            </a:r>
          </a:p>
        </p:txBody>
      </p:sp>
      <p:sp>
        <p:nvSpPr>
          <p:cNvPr id="16" name="TextBox 15"/>
          <p:cNvSpPr txBox="1"/>
          <p:nvPr/>
        </p:nvSpPr>
        <p:spPr>
          <a:xfrm>
            <a:off x="621792" y="422452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7" name="TextBox 16"/>
          <p:cNvSpPr txBox="1"/>
          <p:nvPr/>
        </p:nvSpPr>
        <p:spPr>
          <a:xfrm>
            <a:off x="1005840" y="420624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Loading practice and cycle timing</a:t>
            </a:r>
          </a:p>
          <a:p>
            <a:pPr algn="l">
              <a:lnSpc>
                <a:spcPct val="116000"/>
              </a:lnSpc>
              <a:spcBef>
                <a:spcPts val="0"/>
              </a:spcBef>
              <a:spcAft>
                <a:spcPts val="0"/>
              </a:spcAft>
            </a:pPr>
            <a:r>
              <a:rPr sz="1050" b="0" i="0">
                <a:solidFill>
                  <a:srgbClr val="2A3342"/>
                </a:solidFill>
                <a:latin typeface="Montserrat"/>
              </a:rPr>
              <a:t>How full the drum is run, and how strictly the timings are held.</a:t>
            </a:r>
          </a:p>
        </p:txBody>
      </p:sp>
      <p:sp>
        <p:nvSpPr>
          <p:cNvPr id="18" name="TextBox 17"/>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recipe is not portable. A physical standard 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68616" y="694944"/>
            <a:ext cx="2081118"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15_image54.jpg"/>
          <p:cNvPicPr>
            <a:picLocks noChangeAspect="1"/>
          </p:cNvPicPr>
          <p:nvPr/>
        </p:nvPicPr>
        <p:blipFill>
          <a:blip r:embed="rId2"/>
          <a:stretch>
            <a:fillRect/>
          </a:stretch>
        </p:blipFill>
        <p:spPr>
          <a:xfrm>
            <a:off x="8514920" y="841248"/>
            <a:ext cx="1788510"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04</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Wet processes</a:t>
            </a:r>
          </a:p>
          <a:p>
            <a:pPr algn="l">
              <a:spcBef>
                <a:spcPts val="0"/>
              </a:spcBef>
              <a:spcAft>
                <a:spcPts val="0"/>
              </a:spcAft>
            </a:pPr>
            <a:r>
              <a:rPr sz="1250" b="0" i="0">
                <a:solidFill>
                  <a:srgbClr val="3A4453"/>
                </a:solidFill>
                <a:latin typeface="Montserrat"/>
              </a:rPr>
              <a:t>The washes that set the shade</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What each wet process is, what it looks like on a garment, what it does to the hand feel, what goes wrong, and what it costs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Rinse wash</a:t>
            </a:r>
          </a:p>
        </p:txBody>
      </p:sp>
      <p:sp>
        <p:nvSpPr>
          <p:cNvPr id="4" name="Rectangle 3"/>
          <p:cNvSpPr/>
          <p:nvPr/>
        </p:nvSpPr>
        <p:spPr>
          <a:xfrm>
            <a:off x="8954544" y="548640"/>
            <a:ext cx="2161991" cy="5669279"/>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1_image1.jpg"/>
          <p:cNvPicPr>
            <a:picLocks noChangeAspect="1"/>
          </p:cNvPicPr>
          <p:nvPr/>
        </p:nvPicPr>
        <p:blipFill>
          <a:blip r:embed="rId3"/>
          <a:stretch>
            <a:fillRect/>
          </a:stretch>
        </p:blipFill>
        <p:spPr>
          <a:xfrm>
            <a:off x="9100848" y="694944"/>
            <a:ext cx="1869383" cy="5065775"/>
          </a:xfrm>
          <a:prstGeom prst="rect">
            <a:avLst/>
          </a:prstGeom>
        </p:spPr>
      </p:pic>
      <p:sp>
        <p:nvSpPr>
          <p:cNvPr id="6" name="TextBox 5"/>
          <p:cNvSpPr txBox="1"/>
          <p:nvPr/>
        </p:nvSpPr>
        <p:spPr>
          <a:xfrm>
            <a:off x="9100848" y="5943600"/>
            <a:ext cx="1869383"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Rinse wash on indigo</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lightest wet process. A short water wash, usually with softener.</a:t>
            </a:r>
          </a:p>
        </p:txBody>
      </p:sp>
      <p:sp>
        <p:nvSpPr>
          <p:cNvPr id="9" name="TextBox 8"/>
          <p:cNvSpPr txBox="1"/>
          <p:nvPr/>
        </p:nvSpPr>
        <p:spPr>
          <a:xfrm>
            <a:off x="621792" y="214975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1317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Dark, close to the original fabric. Size and loose dye removed, very little fade.</a:t>
            </a:r>
          </a:p>
        </p:txBody>
      </p:sp>
      <p:sp>
        <p:nvSpPr>
          <p:cNvPr id="11" name="TextBox 10"/>
          <p:cNvSpPr txBox="1"/>
          <p:nvPr/>
        </p:nvSpPr>
        <p:spPr>
          <a:xfrm>
            <a:off x="621792" y="2978200"/>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41624"/>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Softer than raw denim but still crisp.</a:t>
            </a:r>
          </a:p>
        </p:txBody>
      </p:sp>
      <p:sp>
        <p:nvSpPr>
          <p:cNvPr id="13" name="TextBox 12"/>
          <p:cNvSpPr txBox="1"/>
          <p:nvPr/>
        </p:nvSpPr>
        <p:spPr>
          <a:xfrm>
            <a:off x="621792" y="3646627"/>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610051"/>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Uneven rinsing, residual dye, crocking on dark shades.</a:t>
            </a:r>
          </a:p>
        </p:txBody>
      </p:sp>
      <p:sp>
        <p:nvSpPr>
          <p:cNvPr id="15" name="TextBox 14"/>
          <p:cNvSpPr txBox="1"/>
          <p:nvPr/>
        </p:nvSpPr>
        <p:spPr>
          <a:xfrm>
            <a:off x="621792" y="431505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7847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Lowest cost, shortest cycle, easiest to reproduce in bulk.</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Check shade consistency lot to lot, and check back staining on pockets and labels. Rinse looks simple, which is exactly why shade variation slips through unnoticed.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Enzyme wash</a:t>
            </a:r>
          </a:p>
        </p:txBody>
      </p:sp>
      <p:sp>
        <p:nvSpPr>
          <p:cNvPr id="4" name="Rectangle 3"/>
          <p:cNvSpPr/>
          <p:nvPr/>
        </p:nvSpPr>
        <p:spPr>
          <a:xfrm>
            <a:off x="8503920" y="2532019"/>
            <a:ext cx="3063240" cy="1702521"/>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2_image4.jpg"/>
          <p:cNvPicPr>
            <a:picLocks noChangeAspect="1"/>
          </p:cNvPicPr>
          <p:nvPr/>
        </p:nvPicPr>
        <p:blipFill>
          <a:blip r:embed="rId3"/>
          <a:stretch>
            <a:fillRect/>
          </a:stretch>
        </p:blipFill>
        <p:spPr>
          <a:xfrm>
            <a:off x="8650224" y="2678323"/>
            <a:ext cx="2770632" cy="1099017"/>
          </a:xfrm>
          <a:prstGeom prst="rect">
            <a:avLst/>
          </a:prstGeom>
        </p:spPr>
      </p:pic>
      <p:sp>
        <p:nvSpPr>
          <p:cNvPr id="6" name="TextBox 5"/>
          <p:cNvSpPr txBox="1"/>
          <p:nvPr/>
        </p:nvSpPr>
        <p:spPr>
          <a:xfrm>
            <a:off x="8650224" y="3960220"/>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Enzyme wash, even natural fading</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Cellulase enzymes remove the fibre surface, which fades and softens the garment.</a:t>
            </a:r>
          </a:p>
        </p:txBody>
      </p:sp>
      <p:sp>
        <p:nvSpPr>
          <p:cNvPr id="9" name="TextBox 8"/>
          <p:cNvSpPr txBox="1"/>
          <p:nvPr/>
        </p:nvSpPr>
        <p:spPr>
          <a:xfrm>
            <a:off x="621792" y="217444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3786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Even natural fading, highlights on seams and edges, no hard contrast.</a:t>
            </a:r>
          </a:p>
        </p:txBody>
      </p:sp>
      <p:sp>
        <p:nvSpPr>
          <p:cNvPr id="11" name="TextBox 10"/>
          <p:cNvSpPr txBox="1"/>
          <p:nvPr/>
        </p:nvSpPr>
        <p:spPr>
          <a:xfrm>
            <a:off x="621792" y="270753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67096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Noticeably soft. This is the main reason it is specified.</a:t>
            </a:r>
          </a:p>
        </p:txBody>
      </p:sp>
      <p:sp>
        <p:nvSpPr>
          <p:cNvPr id="13" name="TextBox 12"/>
          <p:cNvSpPr txBox="1"/>
          <p:nvPr/>
        </p:nvSpPr>
        <p:spPr>
          <a:xfrm>
            <a:off x="621792" y="324063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20405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Back staining, uneven fading, strength loss if over-treated.</a:t>
            </a:r>
          </a:p>
        </p:txBody>
      </p:sp>
      <p:sp>
        <p:nvSpPr>
          <p:cNvPr id="15" name="TextBox 14"/>
          <p:cNvSpPr txBox="1"/>
          <p:nvPr/>
        </p:nvSpPr>
        <p:spPr>
          <a:xfrm>
            <a:off x="621792" y="37737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37371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Low to medium, medium cycle, repeatable when properly dosed.</a:t>
            </a:r>
          </a:p>
        </p:txBody>
      </p:sp>
      <p:sp>
        <p:nvSpPr>
          <p:cNvPr id="17" name="Rectangle 16"/>
          <p:cNvSpPr/>
          <p:nvPr/>
        </p:nvSpPr>
        <p:spPr>
          <a:xfrm>
            <a:off x="621792" y="4361688"/>
            <a:ext cx="7516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82296" rIns="146304" bIns="64008" rtlCol="0" anchor="t"/>
          <a:lstStyle/>
          <a:p>
            <a:pPr algn="l">
              <a:spcBef>
                <a:spcPts val="0"/>
              </a:spcBef>
              <a:spcAft>
                <a:spcPts val="300"/>
              </a:spcAft>
            </a:pPr>
            <a:r>
              <a:rPr sz="750" b="1" i="0">
                <a:solidFill>
                  <a:srgbClr val="C8202F"/>
                </a:solidFill>
                <a:latin typeface="Montserrat SemiBold"/>
              </a:rPr>
              <a:t>ALSO WORTH KNOWING</a:t>
            </a:r>
          </a:p>
          <a:p>
            <a:pPr algn="l">
              <a:lnSpc>
                <a:spcPct val="114000"/>
              </a:lnSpc>
              <a:spcBef>
                <a:spcPts val="0"/>
              </a:spcBef>
              <a:spcAft>
                <a:spcPts val="0"/>
              </a:spcAft>
            </a:pPr>
            <a:r>
              <a:rPr sz="950" b="0" i="0">
                <a:solidFill>
                  <a:srgbClr val="0B2545"/>
                </a:solidFill>
                <a:latin typeface="Montserrat"/>
              </a:rPr>
              <a:t>Enzyme replaces pumice stone, so it avoids stone sludge and machine wear. It is still a full wet process with heating and effluent load.</a:t>
            </a:r>
          </a:p>
        </p:txBody>
      </p:sp>
      <p:sp>
        <p:nvSpPr>
          <p:cNvPr id="18" name="Rectangle 17"/>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which enzyme type is used and what the anti-back-staining agent is. Check pocketing and weft for staining, and ask for tensile and tear results on a washed garment.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How enzyme washing actually works</a:t>
            </a:r>
          </a:p>
        </p:txBody>
      </p:sp>
      <p:sp>
        <p:nvSpPr>
          <p:cNvPr id="4" name="Rectangle 3"/>
          <p:cNvSpPr/>
          <p:nvPr/>
        </p:nvSpPr>
        <p:spPr>
          <a:xfrm>
            <a:off x="8503920" y="2230333"/>
            <a:ext cx="3063240" cy="230589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3_image46.jpg"/>
          <p:cNvPicPr>
            <a:picLocks noChangeAspect="1"/>
          </p:cNvPicPr>
          <p:nvPr/>
        </p:nvPicPr>
        <p:blipFill>
          <a:blip r:embed="rId3"/>
          <a:stretch>
            <a:fillRect/>
          </a:stretch>
        </p:blipFill>
        <p:spPr>
          <a:xfrm>
            <a:off x="8650224" y="2376637"/>
            <a:ext cx="2770632" cy="1702388"/>
          </a:xfrm>
          <a:prstGeom prst="rect">
            <a:avLst/>
          </a:prstGeom>
        </p:spPr>
      </p:pic>
      <p:sp>
        <p:nvSpPr>
          <p:cNvPr id="6" name="TextBox 5"/>
          <p:cNvSpPr txBox="1"/>
          <p:nvPr/>
        </p:nvSpPr>
        <p:spPr>
          <a:xfrm>
            <a:off x="8650224" y="4261906"/>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Enzyme wash, dark shade</a:t>
            </a:r>
          </a:p>
        </p:txBody>
      </p:sp>
      <p:sp>
        <p:nvSpPr>
          <p:cNvPr id="7" name="Rectangle 6"/>
          <p:cNvSpPr/>
          <p:nvPr/>
        </p:nvSpPr>
        <p:spPr>
          <a:xfrm>
            <a:off x="621792" y="1481328"/>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THE ENZYME ATTACKS THE FIBRE, NOT THE DYE</a:t>
            </a:r>
          </a:p>
          <a:p>
            <a:pPr algn="l">
              <a:lnSpc>
                <a:spcPct val="116000"/>
              </a:lnSpc>
              <a:spcBef>
                <a:spcPts val="0"/>
              </a:spcBef>
              <a:spcAft>
                <a:spcPts val="0"/>
              </a:spcAft>
            </a:pPr>
            <a:r>
              <a:rPr sz="1050" b="0" i="0">
                <a:solidFill>
                  <a:srgbClr val="0B2545"/>
                </a:solidFill>
                <a:latin typeface="Montserrat"/>
              </a:rPr>
              <a:t>Cellulase hydrolyses cellulose at the fibre surface. Fibrils loosen and detach, and the indigo on those fibrils leaves with them. The fade is a consequence.</a:t>
            </a:r>
          </a:p>
        </p:txBody>
      </p:sp>
      <p:sp>
        <p:nvSpPr>
          <p:cNvPr id="8" name="Rectangle 7"/>
          <p:cNvSpPr/>
          <p:nvPr/>
        </p:nvSpPr>
        <p:spPr>
          <a:xfrm>
            <a:off x="621792" y="2368296"/>
            <a:ext cx="7516368" cy="740664"/>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ACID OR NEUTRAL CELLULASE</a:t>
            </a:r>
          </a:p>
          <a:p>
            <a:pPr algn="l">
              <a:lnSpc>
                <a:spcPct val="116000"/>
              </a:lnSpc>
              <a:spcBef>
                <a:spcPts val="0"/>
              </a:spcBef>
              <a:spcAft>
                <a:spcPts val="0"/>
              </a:spcAft>
            </a:pPr>
            <a:r>
              <a:rPr sz="1050" b="0" i="0">
                <a:solidFill>
                  <a:srgbClr val="0B2545"/>
                </a:solidFill>
                <a:latin typeface="Montserrat"/>
              </a:rPr>
              <a:t>Acid cellulase strips more colour but attacks the cotton harder and causes noticeably more back staining. Neutral cellulase is gentler, with less colour removal.</a:t>
            </a:r>
          </a:p>
        </p:txBody>
      </p:sp>
      <p:sp>
        <p:nvSpPr>
          <p:cNvPr id="9" name="Rectangle 8"/>
          <p:cNvSpPr/>
          <p:nvPr/>
        </p:nvSpPr>
        <p:spPr>
          <a:xfrm>
            <a:off x="621792" y="3255264"/>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OVER-TREATMENT IS FIBRE LOSS</a:t>
            </a:r>
          </a:p>
          <a:p>
            <a:pPr algn="l">
              <a:lnSpc>
                <a:spcPct val="116000"/>
              </a:lnSpc>
              <a:spcBef>
                <a:spcPts val="0"/>
              </a:spcBef>
              <a:spcAft>
                <a:spcPts val="0"/>
              </a:spcAft>
            </a:pPr>
            <a:r>
              <a:rPr sz="1050" b="0" i="0">
                <a:solidFill>
                  <a:srgbClr val="0B2545"/>
                </a:solidFill>
                <a:latin typeface="Montserrat"/>
              </a:rPr>
              <a:t>Because the enzyme removes cellulose, running it too long or too hot means measurable weight loss and lower tensile and tear strength.</a:t>
            </a:r>
          </a:p>
        </p:txBody>
      </p:sp>
      <p:sp>
        <p:nvSpPr>
          <p:cNvPr id="10" name="TextBox 9"/>
          <p:cNvSpPr txBox="1"/>
          <p:nvPr/>
        </p:nvSpPr>
        <p:spPr>
          <a:xfrm>
            <a:off x="621792" y="4178808"/>
            <a:ext cx="7516368" cy="640080"/>
          </a:xfrm>
          <a:prstGeom prst="rect">
            <a:avLst/>
          </a:prstGeom>
          <a:noFill/>
        </p:spPr>
        <p:txBody>
          <a:bodyPr wrap="square" lIns="0" tIns="0" rIns="0" bIns="0">
            <a:spAutoFit/>
          </a:bodyPr>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The softest hand feel and the weakest fabric often arrive together. Test strength on the washed garment, because that is where the loss shows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Stone wash</a:t>
            </a:r>
          </a:p>
        </p:txBody>
      </p:sp>
      <p:sp>
        <p:nvSpPr>
          <p:cNvPr id="4" name="Rectangle 3"/>
          <p:cNvSpPr/>
          <p:nvPr/>
        </p:nvSpPr>
        <p:spPr>
          <a:xfrm>
            <a:off x="8938558" y="548640"/>
            <a:ext cx="2193962"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1_image39.jpg"/>
          <p:cNvPicPr>
            <a:picLocks noChangeAspect="1"/>
          </p:cNvPicPr>
          <p:nvPr/>
        </p:nvPicPr>
        <p:blipFill>
          <a:blip r:embed="rId3"/>
          <a:stretch>
            <a:fillRect/>
          </a:stretch>
        </p:blipFill>
        <p:spPr>
          <a:xfrm>
            <a:off x="9084862" y="694944"/>
            <a:ext cx="1901354" cy="5065776"/>
          </a:xfrm>
          <a:prstGeom prst="rect">
            <a:avLst/>
          </a:prstGeom>
        </p:spPr>
      </p:pic>
      <p:sp>
        <p:nvSpPr>
          <p:cNvPr id="6" name="TextBox 5"/>
          <p:cNvSpPr txBox="1"/>
          <p:nvPr/>
        </p:nvSpPr>
        <p:spPr>
          <a:xfrm>
            <a:off x="9084862" y="5943600"/>
            <a:ext cx="1901354"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Mid blue with seat and hip fading</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Pumice stones tumbled with the garments. Mechanical abrasion rather than chemistry.</a:t>
            </a:r>
          </a:p>
        </p:txBody>
      </p:sp>
      <p:sp>
        <p:nvSpPr>
          <p:cNvPr id="9" name="TextBox 8"/>
          <p:cNvSpPr txBox="1"/>
          <p:nvPr/>
        </p:nvSpPr>
        <p:spPr>
          <a:xfrm>
            <a:off x="621792" y="221376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7718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Higher contrast than enzyme, with pronounced highlights on seams, hems and pocket edges.</a:t>
            </a:r>
          </a:p>
        </p:txBody>
      </p:sp>
      <p:sp>
        <p:nvSpPr>
          <p:cNvPr id="11" name="TextBox 10"/>
          <p:cNvSpPr txBox="1"/>
          <p:nvPr/>
        </p:nvSpPr>
        <p:spPr>
          <a:xfrm>
            <a:off x="621792" y="294619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0962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Softened by the abrasion, sometimes slightly fuzzy on the surface.</a:t>
            </a:r>
          </a:p>
        </p:txBody>
      </p:sp>
      <p:sp>
        <p:nvSpPr>
          <p:cNvPr id="13" name="TextBox 12"/>
          <p:cNvSpPr txBox="1"/>
          <p:nvPr/>
        </p:nvSpPr>
        <p:spPr>
          <a:xfrm>
            <a:off x="621792" y="351861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8203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Stone marks, damage at seams and hems, pumice trapped in pockets, machine wear.</a:t>
            </a:r>
          </a:p>
        </p:txBody>
      </p:sp>
      <p:sp>
        <p:nvSpPr>
          <p:cNvPr id="15" name="TextBox 14"/>
          <p:cNvSpPr txBox="1"/>
          <p:nvPr/>
        </p:nvSpPr>
        <p:spPr>
          <a:xfrm>
            <a:off x="621792" y="4251045"/>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14469"/>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Stone handling, sludge disposal and higher machine maintenance sit in the price.</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whether stone is used alone or with enzyme, and check hems, belt loops and pocket corners on the approved standard. That is where stone damage appears first.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Bleach wash</a:t>
            </a:r>
          </a:p>
        </p:txBody>
      </p:sp>
      <p:sp>
        <p:nvSpPr>
          <p:cNvPr id="4" name="Rectangle 3"/>
          <p:cNvSpPr/>
          <p:nvPr/>
        </p:nvSpPr>
        <p:spPr>
          <a:xfrm>
            <a:off x="9048055" y="548640"/>
            <a:ext cx="1974969"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2_image113.jpg"/>
          <p:cNvPicPr>
            <a:picLocks noChangeAspect="1"/>
          </p:cNvPicPr>
          <p:nvPr/>
        </p:nvPicPr>
        <p:blipFill>
          <a:blip r:embed="rId3"/>
          <a:stretch>
            <a:fillRect/>
          </a:stretch>
        </p:blipFill>
        <p:spPr>
          <a:xfrm>
            <a:off x="9194359" y="694944"/>
            <a:ext cx="1682361" cy="5065776"/>
          </a:xfrm>
          <a:prstGeom prst="rect">
            <a:avLst/>
          </a:prstGeom>
        </p:spPr>
      </p:pic>
      <p:sp>
        <p:nvSpPr>
          <p:cNvPr id="6" name="TextBox 5"/>
          <p:cNvSpPr txBox="1"/>
          <p:nvPr/>
        </p:nvSpPr>
        <p:spPr>
          <a:xfrm>
            <a:off x="9194359" y="5943600"/>
            <a:ext cx="1682361"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Light shade reached by bleach</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An oxidising bath, normally hypochlorite based, that destroys the dye rather than abrading it.</a:t>
            </a:r>
          </a:p>
        </p:txBody>
      </p:sp>
      <p:sp>
        <p:nvSpPr>
          <p:cNvPr id="9" name="TextBox 8"/>
          <p:cNvSpPr txBox="1"/>
          <p:nvPr/>
        </p:nvSpPr>
        <p:spPr>
          <a:xfrm>
            <a:off x="621792" y="224576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20919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Light and fairly even. Can go very light, and can flatten contrast if pushed.</a:t>
            </a:r>
          </a:p>
        </p:txBody>
      </p:sp>
      <p:sp>
        <p:nvSpPr>
          <p:cNvPr id="11" name="TextBox 10"/>
          <p:cNvSpPr txBox="1"/>
          <p:nvPr/>
        </p:nvSpPr>
        <p:spPr>
          <a:xfrm>
            <a:off x="621792" y="285018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81360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Can be harsh and dry if the neutralisation and softening are short.</a:t>
            </a:r>
          </a:p>
        </p:txBody>
      </p:sp>
      <p:sp>
        <p:nvSpPr>
          <p:cNvPr id="13" name="TextBox 12"/>
          <p:cNvSpPr txBox="1"/>
          <p:nvPr/>
        </p:nvSpPr>
        <p:spPr>
          <a:xfrm>
            <a:off x="621792" y="345460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1802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Over-bleaching, which is irreversible, plus strength loss, yellowing and cast shift.</a:t>
            </a:r>
          </a:p>
        </p:txBody>
      </p:sp>
      <p:sp>
        <p:nvSpPr>
          <p:cNvPr id="15" name="TextBox 14"/>
          <p:cNvSpPr txBox="1"/>
          <p:nvPr/>
        </p:nvSpPr>
        <p:spPr>
          <a:xfrm>
            <a:off x="621792" y="421904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18246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but the rejection risk is real because the process cannot be reversed.</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for the neutralisation and clearing steps by name, and for a residual chemical and pH result on the finished garment. Bleach damage does not show at once.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Acid wash</a:t>
            </a:r>
          </a:p>
        </p:txBody>
      </p:sp>
      <p:sp>
        <p:nvSpPr>
          <p:cNvPr id="4" name="Rectangle 3"/>
          <p:cNvSpPr/>
          <p:nvPr/>
        </p:nvSpPr>
        <p:spPr>
          <a:xfrm>
            <a:off x="8922595" y="548640"/>
            <a:ext cx="2225888"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1_image110.jpg"/>
          <p:cNvPicPr>
            <a:picLocks noChangeAspect="1"/>
          </p:cNvPicPr>
          <p:nvPr/>
        </p:nvPicPr>
        <p:blipFill>
          <a:blip r:embed="rId3"/>
          <a:stretch>
            <a:fillRect/>
          </a:stretch>
        </p:blipFill>
        <p:spPr>
          <a:xfrm>
            <a:off x="9068899" y="694944"/>
            <a:ext cx="1933280" cy="5065776"/>
          </a:xfrm>
          <a:prstGeom prst="rect">
            <a:avLst/>
          </a:prstGeom>
        </p:spPr>
      </p:pic>
      <p:sp>
        <p:nvSpPr>
          <p:cNvPr id="6" name="TextBox 5"/>
          <p:cNvSpPr txBox="1"/>
          <p:nvPr/>
        </p:nvSpPr>
        <p:spPr>
          <a:xfrm>
            <a:off x="9068899" y="5943600"/>
            <a:ext cx="1933280"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Acid wash marbling</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Pumice soaked in an oxidiser and tumbled with dry or damp garments, so the stones deposit chemistry in random contact points.</a:t>
            </a:r>
          </a:p>
        </p:txBody>
      </p:sp>
      <p:sp>
        <p:nvSpPr>
          <p:cNvPr id="9" name="TextBox 8"/>
          <p:cNvSpPr txBox="1"/>
          <p:nvPr/>
        </p:nvSpPr>
        <p:spPr>
          <a:xfrm>
            <a:off x="621792" y="2142439"/>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05863"/>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Sharp white marbling against a darker ground. No two garments identical.</a:t>
            </a:r>
          </a:p>
        </p:txBody>
      </p:sp>
      <p:sp>
        <p:nvSpPr>
          <p:cNvPr id="11" name="TextBox 10"/>
          <p:cNvSpPr txBox="1"/>
          <p:nvPr/>
        </p:nvSpPr>
        <p:spPr>
          <a:xfrm>
            <a:off x="621792" y="2643530"/>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606954"/>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Dry, sometimes slightly harsh where the oxidiser hit hardest.</a:t>
            </a:r>
          </a:p>
        </p:txBody>
      </p:sp>
      <p:sp>
        <p:nvSpPr>
          <p:cNvPr id="13" name="TextBox 12"/>
          <p:cNvSpPr txBox="1"/>
          <p:nvPr/>
        </p:nvSpPr>
        <p:spPr>
          <a:xfrm>
            <a:off x="621792" y="314462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10804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Difficult to control, high rejection, strength loss, yellowing if neutralisation is incomplete.</a:t>
            </a:r>
          </a:p>
        </p:txBody>
      </p:sp>
      <p:sp>
        <p:nvSpPr>
          <p:cNvPr id="15" name="TextBox 14"/>
          <p:cNvSpPr txBox="1"/>
          <p:nvPr/>
        </p:nvSpPr>
        <p:spPr>
          <a:xfrm>
            <a:off x="621792" y="380573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376915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price with a real rejection allowance that must be in the quotation.</a:t>
            </a:r>
          </a:p>
        </p:txBody>
      </p:sp>
      <p:sp>
        <p:nvSpPr>
          <p:cNvPr id="17" name="Rectangle 16"/>
          <p:cNvSpPr/>
          <p:nvPr/>
        </p:nvSpPr>
        <p:spPr>
          <a:xfrm>
            <a:off x="621792" y="4361688"/>
            <a:ext cx="7516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82296" rIns="146304" bIns="64008" rtlCol="0" anchor="t"/>
          <a:lstStyle/>
          <a:p>
            <a:pPr algn="l">
              <a:spcBef>
                <a:spcPts val="0"/>
              </a:spcBef>
              <a:spcAft>
                <a:spcPts val="300"/>
              </a:spcAft>
            </a:pPr>
            <a:r>
              <a:rPr sz="750" b="1" i="0">
                <a:solidFill>
                  <a:srgbClr val="C8202F"/>
                </a:solidFill>
                <a:latin typeface="Montserrat SemiBold"/>
              </a:rPr>
              <a:t>ALSO WORTH KNOWING</a:t>
            </a:r>
          </a:p>
          <a:p>
            <a:pPr algn="l">
              <a:lnSpc>
                <a:spcPct val="114000"/>
              </a:lnSpc>
              <a:spcBef>
                <a:spcPts val="0"/>
              </a:spcBef>
              <a:spcAft>
                <a:spcPts val="0"/>
              </a:spcAft>
            </a:pPr>
            <a:r>
              <a:rPr sz="950" b="0" i="0">
                <a:solidFill>
                  <a:srgbClr val="0B2545"/>
                </a:solidFill>
                <a:latin typeface="Montserrat"/>
              </a:rPr>
              <a:t>No acid is used at any stage. The name is historical. Say oxidising agent when you brief a supplier, and always ask about the neutralisation step.</a:t>
            </a:r>
          </a:p>
        </p:txBody>
      </p:sp>
      <p:sp>
        <p:nvSpPr>
          <p:cNvPr id="18" name="Rectangle 17"/>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Agree a shade band rather than a single standard, because the effect is random by design. Ask the laundry for its actual rejection rate on this wash before you accept a price.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Neutralisation is not optional</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Neutralisation is where oxidising washes are won or lost. Nothing looks wrong at the time, which is why the step gets shortened.</a:t>
            </a:r>
          </a:p>
        </p:txBody>
      </p:sp>
      <p:sp>
        <p:nvSpPr>
          <p:cNvPr id="5" name="Rectangle 4"/>
          <p:cNvSpPr/>
          <p:nvPr/>
        </p:nvSpPr>
        <p:spPr>
          <a:xfrm>
            <a:off x="621792" y="2624328"/>
            <a:ext cx="3465576" cy="13167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After potassium permanganate</a:t>
            </a:r>
          </a:p>
          <a:p>
            <a:pPr algn="l">
              <a:lnSpc>
                <a:spcPct val="118000"/>
              </a:lnSpc>
              <a:spcBef>
                <a:spcPts val="0"/>
              </a:spcBef>
              <a:spcAft>
                <a:spcPts val="400"/>
              </a:spcAft>
            </a:pPr>
            <a:r>
              <a:rPr sz="1000" b="0" i="0">
                <a:solidFill>
                  <a:srgbClr val="2A3342"/>
                </a:solidFill>
                <a:latin typeface="Montserrat"/>
              </a:rPr>
              <a:t>Manganese dioxide forms on the garment and must be cleared.</a:t>
            </a:r>
          </a:p>
          <a:p>
            <a:pPr algn="l">
              <a:lnSpc>
                <a:spcPct val="118000"/>
              </a:lnSpc>
              <a:spcBef>
                <a:spcPts val="0"/>
              </a:spcBef>
              <a:spcAft>
                <a:spcPts val="400"/>
              </a:spcAft>
            </a:pPr>
            <a:r>
              <a:rPr sz="1000" b="0" i="0">
                <a:solidFill>
                  <a:srgbClr val="2A3342"/>
                </a:solidFill>
                <a:latin typeface="Montserrat"/>
              </a:rPr>
              <a:t>Ask what clearing agent is used and for the residual result.</a:t>
            </a:r>
          </a:p>
        </p:txBody>
      </p:sp>
      <p:sp>
        <p:nvSpPr>
          <p:cNvPr id="6" name="Rectangle 5"/>
          <p:cNvSpPr/>
          <p:nvPr/>
        </p:nvSpPr>
        <p:spPr>
          <a:xfrm>
            <a:off x="4361688" y="2624328"/>
            <a:ext cx="3465576" cy="13167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After sodium hypochlorite</a:t>
            </a:r>
          </a:p>
          <a:p>
            <a:pPr algn="l">
              <a:lnSpc>
                <a:spcPct val="118000"/>
              </a:lnSpc>
              <a:spcBef>
                <a:spcPts val="0"/>
              </a:spcBef>
              <a:spcAft>
                <a:spcPts val="400"/>
              </a:spcAft>
            </a:pPr>
            <a:r>
              <a:rPr sz="1000" b="0" i="0">
                <a:solidFill>
                  <a:srgbClr val="2A3342"/>
                </a:solidFill>
                <a:latin typeface="Montserrat"/>
              </a:rPr>
              <a:t>Residual chlorine must be removed with a reducing agent such as sodium bisulphite.</a:t>
            </a:r>
          </a:p>
          <a:p>
            <a:pPr algn="l">
              <a:lnSpc>
                <a:spcPct val="118000"/>
              </a:lnSpc>
              <a:spcBef>
                <a:spcPts val="0"/>
              </a:spcBef>
              <a:spcAft>
                <a:spcPts val="400"/>
              </a:spcAft>
            </a:pPr>
            <a:r>
              <a:rPr sz="1000" b="0" i="0">
                <a:solidFill>
                  <a:srgbClr val="2A3342"/>
                </a:solidFill>
                <a:latin typeface="Montserrat"/>
              </a:rPr>
              <a:t>Chlorine left on the garment keeps working in the warehouse.</a:t>
            </a:r>
          </a:p>
        </p:txBody>
      </p:sp>
      <p:sp>
        <p:nvSpPr>
          <p:cNvPr id="7" name="Rectangle 6"/>
          <p:cNvSpPr/>
          <p:nvPr/>
        </p:nvSpPr>
        <p:spPr>
          <a:xfrm>
            <a:off x="8101584" y="2624328"/>
            <a:ext cx="3465576" cy="13167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If it is skipped</a:t>
            </a:r>
          </a:p>
          <a:p>
            <a:pPr algn="l">
              <a:lnSpc>
                <a:spcPct val="118000"/>
              </a:lnSpc>
              <a:spcBef>
                <a:spcPts val="0"/>
              </a:spcBef>
              <a:spcAft>
                <a:spcPts val="400"/>
              </a:spcAft>
            </a:pPr>
            <a:r>
              <a:rPr sz="1000" b="0" i="0">
                <a:solidFill>
                  <a:srgbClr val="2A3342"/>
                </a:solidFill>
                <a:latin typeface="Montserrat"/>
              </a:rPr>
              <a:t>Yellowing in storage, continued strength loss, a cast shift, and residual chemistry on a garment worn against the skin.</a:t>
            </a:r>
          </a:p>
        </p:txBody>
      </p:sp>
      <p:sp>
        <p:nvSpPr>
          <p:cNvPr id="8" name="TextBox 7"/>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Ask for the residual chemical and pH result on the finished garment. It is a cheap test and it is the only evidence the step was done properly.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One family, three names</a:t>
            </a:r>
          </a:p>
        </p:txBody>
      </p:sp>
      <p:sp>
        <p:nvSpPr>
          <p:cNvPr id="4" name="TextBox 3"/>
          <p:cNvSpPr txBox="1"/>
          <p:nvPr/>
        </p:nvSpPr>
        <p:spPr>
          <a:xfrm>
            <a:off x="621792" y="1481328"/>
            <a:ext cx="10945368"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Where the oxidiser touches the cloth is what makes the pattern. How much of it there is makes the shade.</a:t>
            </a:r>
          </a:p>
        </p:txBody>
      </p:sp>
      <p:sp>
        <p:nvSpPr>
          <p:cNvPr id="5" name="Rectangle 4"/>
          <p:cNvSpPr/>
          <p:nvPr/>
        </p:nvSpPr>
        <p:spPr>
          <a:xfrm>
            <a:off x="1194515" y="1901952"/>
            <a:ext cx="1453735"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6" name="Picture 5" descr="s15_image54.jpg"/>
          <p:cNvPicPr>
            <a:picLocks noChangeAspect="1"/>
          </p:cNvPicPr>
          <p:nvPr/>
        </p:nvPicPr>
        <p:blipFill>
          <a:blip r:embed="rId3"/>
          <a:stretch>
            <a:fillRect/>
          </a:stretch>
        </p:blipFill>
        <p:spPr>
          <a:xfrm>
            <a:off x="1340819" y="2048256"/>
            <a:ext cx="1161127" cy="3401568"/>
          </a:xfrm>
          <a:prstGeom prst="rect">
            <a:avLst/>
          </a:prstGeom>
        </p:spPr>
      </p:pic>
      <p:sp>
        <p:nvSpPr>
          <p:cNvPr id="7" name="TextBox 6"/>
          <p:cNvSpPr txBox="1"/>
          <p:nvPr/>
        </p:nvSpPr>
        <p:spPr>
          <a:xfrm>
            <a:off x="1340819" y="5632704"/>
            <a:ext cx="1161127"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Snow wash</a:t>
            </a:r>
          </a:p>
        </p:txBody>
      </p:sp>
      <p:sp>
        <p:nvSpPr>
          <p:cNvPr id="8" name="Rectangle 7"/>
          <p:cNvSpPr/>
          <p:nvPr/>
        </p:nvSpPr>
        <p:spPr>
          <a:xfrm>
            <a:off x="3908061" y="1901952"/>
            <a:ext cx="1590767"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9" name="Picture 8" descr="s31_image110.jpg"/>
          <p:cNvPicPr>
            <a:picLocks noChangeAspect="1"/>
          </p:cNvPicPr>
          <p:nvPr/>
        </p:nvPicPr>
        <p:blipFill>
          <a:blip r:embed="rId4"/>
          <a:stretch>
            <a:fillRect/>
          </a:stretch>
        </p:blipFill>
        <p:spPr>
          <a:xfrm>
            <a:off x="4054365" y="2048256"/>
            <a:ext cx="1298159" cy="3401568"/>
          </a:xfrm>
          <a:prstGeom prst="rect">
            <a:avLst/>
          </a:prstGeom>
        </p:spPr>
      </p:pic>
      <p:sp>
        <p:nvSpPr>
          <p:cNvPr id="10" name="TextBox 9"/>
          <p:cNvSpPr txBox="1"/>
          <p:nvPr/>
        </p:nvSpPr>
        <p:spPr>
          <a:xfrm>
            <a:off x="4054365" y="5632704"/>
            <a:ext cx="1298159"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Acid wash</a:t>
            </a:r>
          </a:p>
        </p:txBody>
      </p:sp>
      <p:sp>
        <p:nvSpPr>
          <p:cNvPr id="11" name="Rectangle 10"/>
          <p:cNvSpPr/>
          <p:nvPr/>
        </p:nvSpPr>
        <p:spPr>
          <a:xfrm>
            <a:off x="6645109" y="1901952"/>
            <a:ext cx="1680794"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12" name="Picture 11" descr="s33_image117.jpg"/>
          <p:cNvPicPr>
            <a:picLocks noChangeAspect="1"/>
          </p:cNvPicPr>
          <p:nvPr/>
        </p:nvPicPr>
        <p:blipFill>
          <a:blip r:embed="rId5"/>
          <a:stretch>
            <a:fillRect/>
          </a:stretch>
        </p:blipFill>
        <p:spPr>
          <a:xfrm>
            <a:off x="6791413" y="2048256"/>
            <a:ext cx="1388186" cy="3401568"/>
          </a:xfrm>
          <a:prstGeom prst="rect">
            <a:avLst/>
          </a:prstGeom>
        </p:spPr>
      </p:pic>
      <p:sp>
        <p:nvSpPr>
          <p:cNvPr id="13" name="TextBox 12"/>
          <p:cNvSpPr txBox="1"/>
          <p:nvPr/>
        </p:nvSpPr>
        <p:spPr>
          <a:xfrm>
            <a:off x="6791413" y="5632704"/>
            <a:ext cx="1388186"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Towel bleach</a:t>
            </a:r>
          </a:p>
        </p:txBody>
      </p:sp>
      <p:sp>
        <p:nvSpPr>
          <p:cNvPr id="14" name="Rectangle 13"/>
          <p:cNvSpPr/>
          <p:nvPr/>
        </p:nvSpPr>
        <p:spPr>
          <a:xfrm>
            <a:off x="9556428" y="1901952"/>
            <a:ext cx="1422280"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15" name="Picture 14" descr="s32_image113.jpg"/>
          <p:cNvPicPr>
            <a:picLocks noChangeAspect="1"/>
          </p:cNvPicPr>
          <p:nvPr/>
        </p:nvPicPr>
        <p:blipFill>
          <a:blip r:embed="rId6"/>
          <a:stretch>
            <a:fillRect/>
          </a:stretch>
        </p:blipFill>
        <p:spPr>
          <a:xfrm>
            <a:off x="9702732" y="2048256"/>
            <a:ext cx="1129672" cy="3401568"/>
          </a:xfrm>
          <a:prstGeom prst="rect">
            <a:avLst/>
          </a:prstGeom>
        </p:spPr>
      </p:pic>
      <p:sp>
        <p:nvSpPr>
          <p:cNvPr id="16" name="TextBox 15"/>
          <p:cNvSpPr txBox="1"/>
          <p:nvPr/>
        </p:nvSpPr>
        <p:spPr>
          <a:xfrm>
            <a:off x="9702732" y="5632704"/>
            <a:ext cx="112967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Bleach only</a:t>
            </a:r>
          </a:p>
        </p:txBody>
      </p:sp>
      <p:sp>
        <p:nvSpPr>
          <p:cNvPr id="17" name="TextBox 16"/>
          <p:cNvSpPr txBox="1"/>
          <p:nvPr/>
        </p:nvSpPr>
        <p:spPr>
          <a:xfrm>
            <a:off x="621792" y="5980176"/>
            <a:ext cx="10945368"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The first three are the same chemistry carried onto the cloth three different ways: by stone, by towel, and by stone again at a lighter setting. The fourth was bleached in the bath, which is why it has no marbling at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Vintage wash</a:t>
            </a:r>
          </a:p>
        </p:txBody>
      </p:sp>
      <p:sp>
        <p:nvSpPr>
          <p:cNvPr id="4" name="Rectangle 3"/>
          <p:cNvSpPr/>
          <p:nvPr/>
        </p:nvSpPr>
        <p:spPr>
          <a:xfrm>
            <a:off x="8923919" y="548640"/>
            <a:ext cx="2223241"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7_image24.jpg"/>
          <p:cNvPicPr>
            <a:picLocks noChangeAspect="1"/>
          </p:cNvPicPr>
          <p:nvPr/>
        </p:nvPicPr>
        <p:blipFill>
          <a:blip r:embed="rId3"/>
          <a:stretch>
            <a:fillRect/>
          </a:stretch>
        </p:blipFill>
        <p:spPr>
          <a:xfrm>
            <a:off x="9070223" y="694944"/>
            <a:ext cx="1930633" cy="5065776"/>
          </a:xfrm>
          <a:prstGeom prst="rect">
            <a:avLst/>
          </a:prstGeom>
        </p:spPr>
      </p:pic>
      <p:sp>
        <p:nvSpPr>
          <p:cNvPr id="6" name="TextBox 5"/>
          <p:cNvSpPr txBox="1"/>
          <p:nvPr/>
        </p:nvSpPr>
        <p:spPr>
          <a:xfrm>
            <a:off x="9070223" y="5943600"/>
            <a:ext cx="1930633"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Vintage wash with thigh fading</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combination wash. Stone or enzyme, plus bleach, plus tint, plus localised dry effects.</a:t>
            </a:r>
          </a:p>
        </p:txBody>
      </p:sp>
      <p:sp>
        <p:nvSpPr>
          <p:cNvPr id="9" name="TextBox 8"/>
          <p:cNvSpPr txBox="1"/>
          <p:nvPr/>
        </p:nvSpPr>
        <p:spPr>
          <a:xfrm>
            <a:off x="621792" y="224576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20919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Warm, aged and uneven in a natural way, usually with a tint pulling the blue towards yellow, grey or brown.</a:t>
            </a:r>
          </a:p>
        </p:txBody>
      </p:sp>
      <p:sp>
        <p:nvSpPr>
          <p:cNvPr id="11" name="TextBox 10"/>
          <p:cNvSpPr txBox="1"/>
          <p:nvPr/>
        </p:nvSpPr>
        <p:spPr>
          <a:xfrm>
            <a:off x="621792" y="301020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7362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 and broken in. Part of what the customer is paying for.</a:t>
            </a:r>
          </a:p>
        </p:txBody>
      </p:sp>
      <p:sp>
        <p:nvSpPr>
          <p:cNvPr id="13" name="TextBox 12"/>
          <p:cNvSpPr txBox="1"/>
          <p:nvPr/>
        </p:nvSpPr>
        <p:spPr>
          <a:xfrm>
            <a:off x="621792" y="361462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57804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Cumulative shade variation, strength loss from stacked treatments, and drift between lots.</a:t>
            </a:r>
          </a:p>
        </p:txBody>
      </p:sp>
      <p:sp>
        <p:nvSpPr>
          <p:cNvPr id="15" name="TextBox 14"/>
          <p:cNvSpPr txBox="1"/>
          <p:nvPr/>
        </p:nvSpPr>
        <p:spPr>
          <a:xfrm>
            <a:off x="621792" y="437906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34248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price, long cycle, highest fashion value of any wash family.</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Vintage is the highest-risk wash for bulk-to-standard matching, because every added step adds variation. Ask how many steps the wash has. Four steps means four chances to drift.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Shade words are not washes</a:t>
            </a:r>
          </a:p>
        </p:txBody>
      </p:sp>
      <p:sp>
        <p:nvSpPr>
          <p:cNvPr id="4" name="Rectangle 3"/>
          <p:cNvSpPr/>
          <p:nvPr/>
        </p:nvSpPr>
        <p:spPr>
          <a:xfrm>
            <a:off x="8503920" y="2541875"/>
            <a:ext cx="3063240" cy="1682809"/>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2_image42.jpg"/>
          <p:cNvPicPr>
            <a:picLocks noChangeAspect="1"/>
          </p:cNvPicPr>
          <p:nvPr/>
        </p:nvPicPr>
        <p:blipFill>
          <a:blip r:embed="rId3"/>
          <a:stretch>
            <a:fillRect/>
          </a:stretch>
        </p:blipFill>
        <p:spPr>
          <a:xfrm>
            <a:off x="8650224" y="2688179"/>
            <a:ext cx="2770632" cy="1079305"/>
          </a:xfrm>
          <a:prstGeom prst="rect">
            <a:avLst/>
          </a:prstGeom>
        </p:spPr>
      </p:pic>
      <p:sp>
        <p:nvSpPr>
          <p:cNvPr id="6" name="TextBox 5"/>
          <p:cNvSpPr txBox="1"/>
          <p:nvPr/>
        </p:nvSpPr>
        <p:spPr>
          <a:xfrm>
            <a:off x="8650224" y="3950364"/>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Charcoal wash, mid shade depth</a:t>
            </a:r>
          </a:p>
        </p:txBody>
      </p:sp>
      <p:sp>
        <p:nvSpPr>
          <p:cNvPr id="7" name="Rectangle 6"/>
          <p:cNvSpPr/>
          <p:nvPr/>
        </p:nvSpPr>
        <p:spPr>
          <a:xfrm>
            <a:off x="621792" y="1481328"/>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MID, LIGHT AND DARK DESCRIBE THE RESULT</a:t>
            </a:r>
          </a:p>
          <a:p>
            <a:pPr algn="l">
              <a:lnSpc>
                <a:spcPct val="116000"/>
              </a:lnSpc>
              <a:spcBef>
                <a:spcPts val="0"/>
              </a:spcBef>
              <a:spcAft>
                <a:spcPts val="0"/>
              </a:spcAft>
            </a:pPr>
            <a:r>
              <a:rPr sz="1050" b="0" i="0">
                <a:solidFill>
                  <a:srgbClr val="0B2545"/>
                </a:solidFill>
                <a:latin typeface="Montserrat"/>
              </a:rPr>
              <a:t>They tell you where the finished garment sits on the shade scale. They tell you nothing about how it got there.</a:t>
            </a:r>
          </a:p>
        </p:txBody>
      </p:sp>
      <p:sp>
        <p:nvSpPr>
          <p:cNvPr id="8" name="Rectangle 7"/>
          <p:cNvSpPr/>
          <p:nvPr/>
        </p:nvSpPr>
        <p:spPr>
          <a:xfrm>
            <a:off x="621792" y="2368296"/>
            <a:ext cx="7516368" cy="740664"/>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THE ROUTE IS A SEPARATE QUESTION</a:t>
            </a:r>
          </a:p>
          <a:p>
            <a:pPr algn="l">
              <a:lnSpc>
                <a:spcPct val="116000"/>
              </a:lnSpc>
              <a:spcBef>
                <a:spcPts val="0"/>
              </a:spcBef>
              <a:spcAft>
                <a:spcPts val="0"/>
              </a:spcAft>
            </a:pPr>
            <a:r>
              <a:rPr sz="1050" b="0" i="0">
                <a:solidFill>
                  <a:srgbClr val="0B2545"/>
                </a:solidFill>
                <a:latin typeface="Montserrat"/>
              </a:rPr>
              <a:t>Enzyme, stone, bleach, laser, ozone or a combination will all reach a mid shade, at very different costs and with very different risks.</a:t>
            </a:r>
          </a:p>
        </p:txBody>
      </p:sp>
      <p:sp>
        <p:nvSpPr>
          <p:cNvPr id="9" name="Rectangle 8"/>
          <p:cNvSpPr/>
          <p:nvPr/>
        </p:nvSpPr>
        <p:spPr>
          <a:xfrm>
            <a:off x="621792" y="3255264"/>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ASK BOTH QUESTIONS EVERY TIME</a:t>
            </a:r>
          </a:p>
          <a:p>
            <a:pPr algn="l">
              <a:lnSpc>
                <a:spcPct val="116000"/>
              </a:lnSpc>
              <a:spcBef>
                <a:spcPts val="0"/>
              </a:spcBef>
              <a:spcAft>
                <a:spcPts val="0"/>
              </a:spcAft>
            </a:pPr>
            <a:r>
              <a:rPr sz="1050" b="0" i="0">
                <a:solidFill>
                  <a:srgbClr val="0B2545"/>
                </a:solidFill>
                <a:latin typeface="Montserrat"/>
              </a:rPr>
              <a:t>First, what shade is the target. Second, what process reaches it. Write both into the technical pack.</a:t>
            </a:r>
          </a:p>
        </p:txBody>
      </p:sp>
      <p:sp>
        <p:nvSpPr>
          <p:cNvPr id="10" name="TextBox 9"/>
          <p:cNvSpPr txBox="1"/>
          <p:nvPr/>
        </p:nvSpPr>
        <p:spPr>
          <a:xfrm>
            <a:off x="621792" y="4178808"/>
            <a:ext cx="7516368" cy="640080"/>
          </a:xfrm>
          <a:prstGeom prst="rect">
            <a:avLst/>
          </a:prstGeom>
          <a:noFill/>
        </p:spPr>
        <p:txBody>
          <a:bodyPr wrap="square" lIns="0" tIns="0" rIns="0" bIns="0">
            <a:spAutoFit/>
          </a:bodyPr>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You cannot compare two quotations for a mid wash until both suppliers have answered the second question. When a costing looks unusually cheap, this is usually why.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Tinting and overdye</a:t>
            </a:r>
          </a:p>
        </p:txBody>
      </p:sp>
      <p:sp>
        <p:nvSpPr>
          <p:cNvPr id="4" name="Rectangle 3"/>
          <p:cNvSpPr/>
          <p:nvPr/>
        </p:nvSpPr>
        <p:spPr>
          <a:xfrm>
            <a:off x="8921101" y="548640"/>
            <a:ext cx="2228876"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6_image58.jpg"/>
          <p:cNvPicPr>
            <a:picLocks noChangeAspect="1"/>
          </p:cNvPicPr>
          <p:nvPr/>
        </p:nvPicPr>
        <p:blipFill>
          <a:blip r:embed="rId3"/>
          <a:stretch>
            <a:fillRect/>
          </a:stretch>
        </p:blipFill>
        <p:spPr>
          <a:xfrm>
            <a:off x="9067405" y="694944"/>
            <a:ext cx="1936268" cy="5065776"/>
          </a:xfrm>
          <a:prstGeom prst="rect">
            <a:avLst/>
          </a:prstGeom>
        </p:spPr>
      </p:pic>
      <p:sp>
        <p:nvSpPr>
          <p:cNvPr id="6" name="TextBox 5"/>
          <p:cNvSpPr txBox="1"/>
          <p:nvPr/>
        </p:nvSpPr>
        <p:spPr>
          <a:xfrm>
            <a:off x="9067405" y="5943600"/>
            <a:ext cx="193626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Vintage wash with a warm tint</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light colour applied over a washed garment to shift its cast, or a full re-dye to a new colour.</a:t>
            </a:r>
          </a:p>
        </p:txBody>
      </p:sp>
      <p:sp>
        <p:nvSpPr>
          <p:cNvPr id="9" name="TextBox 8"/>
          <p:cNvSpPr txBox="1"/>
          <p:nvPr/>
        </p:nvSpPr>
        <p:spPr>
          <a:xfrm>
            <a:off x="621792" y="224576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20919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Tinting warms or cools the cast: dirty, yellow, grey or green. Overdye gives a new colour with the wash structure showing through.</a:t>
            </a:r>
          </a:p>
        </p:txBody>
      </p:sp>
      <p:sp>
        <p:nvSpPr>
          <p:cNvPr id="11" name="TextBox 10"/>
          <p:cNvSpPr txBox="1"/>
          <p:nvPr/>
        </p:nvSpPr>
        <p:spPr>
          <a:xfrm>
            <a:off x="621792" y="301020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7362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Largely unchanged, though heavy overdye can stiffen slightly.</a:t>
            </a:r>
          </a:p>
        </p:txBody>
      </p:sp>
      <p:sp>
        <p:nvSpPr>
          <p:cNvPr id="13" name="TextBox 12"/>
          <p:cNvSpPr txBox="1"/>
          <p:nvPr/>
        </p:nvSpPr>
        <p:spPr>
          <a:xfrm>
            <a:off x="621792" y="361462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57804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Difficulty matching the tint from lot to lot, change in cast, and unevenness of the tint across the garment.</a:t>
            </a:r>
          </a:p>
        </p:txBody>
      </p:sp>
      <p:sp>
        <p:nvSpPr>
          <p:cNvPr id="15" name="TextBox 14"/>
          <p:cNvSpPr txBox="1"/>
          <p:nvPr/>
        </p:nvSpPr>
        <p:spPr>
          <a:xfrm>
            <a:off x="621792" y="437906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34248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and it adds a step, so it adds both cycle time and a failure point.</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for a tinted band, not just a tinted standard, and expect more variation than on an untinted wash. Cast is the property that drifts.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Garment dyeing</a:t>
            </a:r>
          </a:p>
        </p:txBody>
      </p:sp>
      <p:sp>
        <p:nvSpPr>
          <p:cNvPr id="4" name="Rectangle 3"/>
          <p:cNvSpPr/>
          <p:nvPr/>
        </p:nvSpPr>
        <p:spPr>
          <a:xfrm>
            <a:off x="8923061" y="548640"/>
            <a:ext cx="2224956"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0_image35.jpg"/>
          <p:cNvPicPr>
            <a:picLocks noChangeAspect="1"/>
          </p:cNvPicPr>
          <p:nvPr/>
        </p:nvPicPr>
        <p:blipFill>
          <a:blip r:embed="rId3"/>
          <a:stretch>
            <a:fillRect/>
          </a:stretch>
        </p:blipFill>
        <p:spPr>
          <a:xfrm>
            <a:off x="9069365" y="694944"/>
            <a:ext cx="1932348" cy="5065776"/>
          </a:xfrm>
          <a:prstGeom prst="rect">
            <a:avLst/>
          </a:prstGeom>
        </p:spPr>
      </p:pic>
      <p:sp>
        <p:nvSpPr>
          <p:cNvPr id="6" name="TextBox 5"/>
          <p:cNvSpPr txBox="1"/>
          <p:nvPr/>
        </p:nvSpPr>
        <p:spPr>
          <a:xfrm>
            <a:off x="9069365" y="5943600"/>
            <a:ext cx="193234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Garment-dyed dark shade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Dyeing the finished sewn garment rather than the fabric. Used for colour flexibility and late colour decisions.</a:t>
            </a:r>
          </a:p>
        </p:txBody>
      </p:sp>
      <p:sp>
        <p:nvSpPr>
          <p:cNvPr id="9" name="TextBox 8"/>
          <p:cNvSpPr txBox="1"/>
          <p:nvPr/>
        </p:nvSpPr>
        <p:spPr>
          <a:xfrm>
            <a:off x="621792" y="221376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7718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Solid colour with the garment structure showing through. Seams and thread often take colour differently.</a:t>
            </a:r>
          </a:p>
        </p:txBody>
      </p:sp>
      <p:sp>
        <p:nvSpPr>
          <p:cNvPr id="11" name="TextBox 10"/>
          <p:cNvSpPr txBox="1"/>
          <p:nvPr/>
        </p:nvSpPr>
        <p:spPr>
          <a:xfrm>
            <a:off x="621792" y="294619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0962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Softer than piece-dyed fabric of the same colour, because the garment has been through a full wet cycle.</a:t>
            </a:r>
          </a:p>
        </p:txBody>
      </p:sp>
      <p:sp>
        <p:nvSpPr>
          <p:cNvPr id="13" name="TextBox 12"/>
          <p:cNvSpPr txBox="1"/>
          <p:nvPr/>
        </p:nvSpPr>
        <p:spPr>
          <a:xfrm>
            <a:off x="621792" y="367863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64205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Shade variation between garments, poor fixation, streaks in the body, and seam colour differing from the panel.</a:t>
            </a:r>
          </a:p>
        </p:txBody>
      </p:sp>
      <p:sp>
        <p:nvSpPr>
          <p:cNvPr id="15" name="TextBox 14"/>
          <p:cNvSpPr txBox="1"/>
          <p:nvPr/>
        </p:nvSpPr>
        <p:spPr>
          <a:xfrm>
            <a:off x="621792" y="4411065"/>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374489"/>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to high, dye-lot bound, with colour matching as the main risk.</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how shade variation is controlled and how garments are sorted before packing. Check inside pockets and along seams for uneven penetration.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Cold dyeing</a:t>
            </a:r>
          </a:p>
        </p:txBody>
      </p:sp>
      <p:sp>
        <p:nvSpPr>
          <p:cNvPr id="4" name="Rectangle 3"/>
          <p:cNvSpPr/>
          <p:nvPr/>
        </p:nvSpPr>
        <p:spPr>
          <a:xfrm>
            <a:off x="8914526" y="548640"/>
            <a:ext cx="2242027"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4_image122.jpg"/>
          <p:cNvPicPr>
            <a:picLocks noChangeAspect="1"/>
          </p:cNvPicPr>
          <p:nvPr/>
        </p:nvPicPr>
        <p:blipFill>
          <a:blip r:embed="rId3"/>
          <a:stretch>
            <a:fillRect/>
          </a:stretch>
        </p:blipFill>
        <p:spPr>
          <a:xfrm>
            <a:off x="9060830" y="694944"/>
            <a:ext cx="1949419" cy="5065776"/>
          </a:xfrm>
          <a:prstGeom prst="rect">
            <a:avLst/>
          </a:prstGeom>
        </p:spPr>
      </p:pic>
      <p:sp>
        <p:nvSpPr>
          <p:cNvPr id="6" name="TextBox 5"/>
          <p:cNvSpPr txBox="1"/>
          <p:nvPr/>
        </p:nvSpPr>
        <p:spPr>
          <a:xfrm>
            <a:off x="9060830" y="5943600"/>
            <a:ext cx="1949419"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Deep purple-blue garment dyeing</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Dyeing at low temperature, close to ambient, instead of in a hot bath.</a:t>
            </a:r>
          </a:p>
        </p:txBody>
      </p:sp>
      <p:sp>
        <p:nvSpPr>
          <p:cNvPr id="9" name="TextBox 8"/>
          <p:cNvSpPr txBox="1"/>
          <p:nvPr/>
        </p:nvSpPr>
        <p:spPr>
          <a:xfrm>
            <a:off x="621792" y="208574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04917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Anything from soft pastels to fully saturated colour. The temperature does not limit the shade.</a:t>
            </a:r>
          </a:p>
        </p:txBody>
      </p:sp>
      <p:sp>
        <p:nvSpPr>
          <p:cNvPr id="11" name="TextBox 10"/>
          <p:cNvSpPr txBox="1"/>
          <p:nvPr/>
        </p:nvSpPr>
        <p:spPr>
          <a:xfrm>
            <a:off x="621792" y="285018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81360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Softer, with less fabric damage than a hot bath.</a:t>
            </a:r>
          </a:p>
        </p:txBody>
      </p:sp>
      <p:sp>
        <p:nvSpPr>
          <p:cNvPr id="13" name="TextBox 12"/>
          <p:cNvSpPr txBox="1"/>
          <p:nvPr/>
        </p:nvSpPr>
        <p:spPr>
          <a:xfrm>
            <a:off x="621792" y="345460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1802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Uneven dyeing, poor fixation and colour variation, all of which come from the longer dwell.</a:t>
            </a:r>
          </a:p>
        </p:txBody>
      </p:sp>
      <p:sp>
        <p:nvSpPr>
          <p:cNvPr id="15" name="TextBox 14"/>
          <p:cNvSpPr txBox="1"/>
          <p:nvPr/>
        </p:nvSpPr>
        <p:spPr>
          <a:xfrm>
            <a:off x="621792" y="421904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18246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Energy saving against a hot process, but a longer cycle and a narrower dye selection.</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Confirm the working temperature and the fixation system with the dye supplier before it goes into a technical pack, and approve against a physical standard rather than a description.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Dip dyeing and gradient effects</a:t>
            </a:r>
          </a:p>
        </p:txBody>
      </p:sp>
      <p:sp>
        <p:nvSpPr>
          <p:cNvPr id="4" name="Rectangle 3"/>
          <p:cNvSpPr/>
          <p:nvPr/>
        </p:nvSpPr>
        <p:spPr>
          <a:xfrm>
            <a:off x="8503920" y="2547725"/>
            <a:ext cx="3063240" cy="1671108"/>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41_image145.jpg"/>
          <p:cNvPicPr>
            <a:picLocks noChangeAspect="1"/>
          </p:cNvPicPr>
          <p:nvPr/>
        </p:nvPicPr>
        <p:blipFill>
          <a:blip r:embed="rId3"/>
          <a:stretch>
            <a:fillRect/>
          </a:stretch>
        </p:blipFill>
        <p:spPr>
          <a:xfrm>
            <a:off x="8650224" y="2694029"/>
            <a:ext cx="2770632" cy="1067604"/>
          </a:xfrm>
          <a:prstGeom prst="rect">
            <a:avLst/>
          </a:prstGeom>
        </p:spPr>
      </p:pic>
      <p:sp>
        <p:nvSpPr>
          <p:cNvPr id="6" name="TextBox 5"/>
          <p:cNvSpPr txBox="1"/>
          <p:nvPr/>
        </p:nvSpPr>
        <p:spPr>
          <a:xfrm>
            <a:off x="8650224" y="3944514"/>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Two-tone dip at the hem</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garment is partially immersed in a dye bath to create a gradient, an ombre or a sharp two-tone break.</a:t>
            </a:r>
          </a:p>
        </p:txBody>
      </p:sp>
      <p:sp>
        <p:nvSpPr>
          <p:cNvPr id="9" name="TextBox 8"/>
          <p:cNvSpPr txBox="1"/>
          <p:nvPr/>
        </p:nvSpPr>
        <p:spPr>
          <a:xfrm>
            <a:off x="621792" y="224576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20919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colour gradient, usually rising from the hem, with a transition zone whose softness depends on how the dip is controlled.</a:t>
            </a:r>
          </a:p>
        </p:txBody>
      </p:sp>
      <p:sp>
        <p:nvSpPr>
          <p:cNvPr id="11" name="TextBox 10"/>
          <p:cNvSpPr txBox="1"/>
          <p:nvPr/>
        </p:nvSpPr>
        <p:spPr>
          <a:xfrm>
            <a:off x="621792" y="301020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7362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Unchanged from the base wash in most cases.</a:t>
            </a:r>
          </a:p>
        </p:txBody>
      </p:sp>
      <p:sp>
        <p:nvSpPr>
          <p:cNvPr id="13" name="TextBox 12"/>
          <p:cNvSpPr txBox="1"/>
          <p:nvPr/>
        </p:nvSpPr>
        <p:spPr>
          <a:xfrm>
            <a:off x="621792" y="361462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57804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Uneven dip line, poor fixation at the transition, and streak marks where the garment was lifted.</a:t>
            </a:r>
          </a:p>
        </p:txBody>
      </p:sp>
      <p:sp>
        <p:nvSpPr>
          <p:cNvPr id="15" name="TextBox 14"/>
          <p:cNvSpPr txBox="1"/>
          <p:nvPr/>
        </p:nvSpPr>
        <p:spPr>
          <a:xfrm>
            <a:off x="621792" y="437906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34248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Strong visual differentiation for relatively low process complexity.</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Measure the dip height from the hem on a measured garment and agree a tolerance in centimetres. Check it across the whole size range, because a line set from the hem will look wrong on a larger size unless it is set proportionally.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Tie dye and tie bleach</a:t>
            </a:r>
          </a:p>
        </p:txBody>
      </p:sp>
      <p:sp>
        <p:nvSpPr>
          <p:cNvPr id="4" name="Rectangle 3"/>
          <p:cNvSpPr/>
          <p:nvPr/>
        </p:nvSpPr>
        <p:spPr>
          <a:xfrm>
            <a:off x="8928801" y="548640"/>
            <a:ext cx="2213476"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8_image134.jpg"/>
          <p:cNvPicPr>
            <a:picLocks noChangeAspect="1"/>
          </p:cNvPicPr>
          <p:nvPr/>
        </p:nvPicPr>
        <p:blipFill>
          <a:blip r:embed="rId3"/>
          <a:stretch>
            <a:fillRect/>
          </a:stretch>
        </p:blipFill>
        <p:spPr>
          <a:xfrm>
            <a:off x="9075105" y="694944"/>
            <a:ext cx="1920868" cy="5065776"/>
          </a:xfrm>
          <a:prstGeom prst="rect">
            <a:avLst/>
          </a:prstGeom>
        </p:spPr>
      </p:pic>
      <p:sp>
        <p:nvSpPr>
          <p:cNvPr id="6" name="TextBox 5"/>
          <p:cNvSpPr txBox="1"/>
          <p:nvPr/>
        </p:nvSpPr>
        <p:spPr>
          <a:xfrm>
            <a:off x="9075105" y="5943600"/>
            <a:ext cx="192086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High-contrast tie pattern</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garment is tied, folded, knotted or clamped. The compressed areas resist the liquor and stay dark.</a:t>
            </a:r>
          </a:p>
        </p:txBody>
      </p:sp>
      <p:sp>
        <p:nvSpPr>
          <p:cNvPr id="9" name="TextBox 8"/>
          <p:cNvSpPr txBox="1"/>
          <p:nvPr/>
        </p:nvSpPr>
        <p:spPr>
          <a:xfrm>
            <a:off x="621792" y="217444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3786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Sharp organic starburst and ring patterns. Every garment different by design.</a:t>
            </a:r>
          </a:p>
        </p:txBody>
      </p:sp>
      <p:sp>
        <p:nvSpPr>
          <p:cNvPr id="11" name="TextBox 10"/>
          <p:cNvSpPr txBox="1"/>
          <p:nvPr/>
        </p:nvSpPr>
        <p:spPr>
          <a:xfrm>
            <a:off x="621792" y="270753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67096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Unchanged by the tying itself. The base wash sets the hand.</a:t>
            </a:r>
          </a:p>
        </p:txBody>
      </p:sp>
      <p:sp>
        <p:nvSpPr>
          <p:cNvPr id="13" name="TextBox 12"/>
          <p:cNvSpPr txBox="1"/>
          <p:nvPr/>
        </p:nvSpPr>
        <p:spPr>
          <a:xfrm>
            <a:off x="621792" y="324063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20405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Very difficult to reproduce, uneven pattern density, and high rejection.</a:t>
            </a:r>
          </a:p>
        </p:txBody>
      </p:sp>
      <p:sp>
        <p:nvSpPr>
          <p:cNvPr id="15" name="TextBox 14"/>
          <p:cNvSpPr txBox="1"/>
          <p:nvPr/>
        </p:nvSpPr>
        <p:spPr>
          <a:xfrm>
            <a:off x="621792" y="37737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37371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The tying is a hand skill, so output is limited per operator per day.</a:t>
            </a:r>
          </a:p>
        </p:txBody>
      </p:sp>
      <p:sp>
        <p:nvSpPr>
          <p:cNvPr id="17" name="Rectangle 16"/>
          <p:cNvSpPr/>
          <p:nvPr/>
        </p:nvSpPr>
        <p:spPr>
          <a:xfrm>
            <a:off x="621792" y="4361688"/>
            <a:ext cx="7516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82296" rIns="146304" bIns="64008" rtlCol="0" anchor="t"/>
          <a:lstStyle/>
          <a:p>
            <a:pPr algn="l">
              <a:spcBef>
                <a:spcPts val="0"/>
              </a:spcBef>
              <a:spcAft>
                <a:spcPts val="300"/>
              </a:spcAft>
            </a:pPr>
            <a:r>
              <a:rPr sz="750" b="1" i="0">
                <a:solidFill>
                  <a:srgbClr val="C8202F"/>
                </a:solidFill>
                <a:latin typeface="Montserrat SemiBold"/>
              </a:rPr>
              <a:t>ALSO WORTH KNOWING</a:t>
            </a:r>
          </a:p>
          <a:p>
            <a:pPr algn="l">
              <a:lnSpc>
                <a:spcPct val="114000"/>
              </a:lnSpc>
              <a:spcBef>
                <a:spcPts val="0"/>
              </a:spcBef>
              <a:spcAft>
                <a:spcPts val="0"/>
              </a:spcAft>
            </a:pPr>
            <a:r>
              <a:rPr sz="950" b="0" i="0">
                <a:solidFill>
                  <a:srgbClr val="0B2545"/>
                </a:solidFill>
                <a:latin typeface="Montserrat"/>
              </a:rPr>
              <a:t>Tie effects are sometimes confused with 3D crinkle, which is a resin and heat treatment producing texture rather than a colour pattern. They are different techniques.</a:t>
            </a:r>
          </a:p>
        </p:txBody>
      </p:sp>
      <p:sp>
        <p:nvSpPr>
          <p:cNvPr id="18" name="Rectangle 17"/>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 single approved standard is not workable. Agree a high and a low limit sample with a pattern density expectation, then inspect against the range rather than against one garment.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Dischargeable dyeing</a:t>
            </a:r>
          </a:p>
        </p:txBody>
      </p:sp>
      <p:sp>
        <p:nvSpPr>
          <p:cNvPr id="4" name="Rectangle 3"/>
          <p:cNvSpPr/>
          <p:nvPr/>
        </p:nvSpPr>
        <p:spPr>
          <a:xfrm>
            <a:off x="8503920" y="2554684"/>
            <a:ext cx="3063240" cy="165719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42_image150.jpg"/>
          <p:cNvPicPr>
            <a:picLocks noChangeAspect="1"/>
          </p:cNvPicPr>
          <p:nvPr/>
        </p:nvPicPr>
        <p:blipFill>
          <a:blip r:embed="rId3"/>
          <a:stretch>
            <a:fillRect/>
          </a:stretch>
        </p:blipFill>
        <p:spPr>
          <a:xfrm>
            <a:off x="8650224" y="2700988"/>
            <a:ext cx="2770632" cy="1053686"/>
          </a:xfrm>
          <a:prstGeom prst="rect">
            <a:avLst/>
          </a:prstGeom>
        </p:spPr>
      </p:pic>
      <p:sp>
        <p:nvSpPr>
          <p:cNvPr id="6" name="TextBox 5"/>
          <p:cNvSpPr txBox="1"/>
          <p:nvPr/>
        </p:nvSpPr>
        <p:spPr>
          <a:xfrm>
            <a:off x="8650224" y="3937555"/>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Discharge mark on garment dye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garment is dyed with a reducible dye, then a discharge chemical removes colour in selected areas.</a:t>
            </a:r>
          </a:p>
        </p:txBody>
      </p:sp>
      <p:sp>
        <p:nvSpPr>
          <p:cNvPr id="9" name="TextBox 8"/>
          <p:cNvSpPr txBox="1"/>
          <p:nvPr/>
        </p:nvSpPr>
        <p:spPr>
          <a:xfrm>
            <a:off x="621792" y="224576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20919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Contrasting patterns or faded areas lifted out of a solid dyed ground, with a soft edge.</a:t>
            </a:r>
          </a:p>
        </p:txBody>
      </p:sp>
      <p:sp>
        <p:nvSpPr>
          <p:cNvPr id="11" name="TextBox 10"/>
          <p:cNvSpPr txBox="1"/>
          <p:nvPr/>
        </p:nvSpPr>
        <p:spPr>
          <a:xfrm>
            <a:off x="621792" y="301020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7362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 The discharged area is chemically stripped rather than abraded.</a:t>
            </a:r>
          </a:p>
        </p:txBody>
      </p:sp>
      <p:sp>
        <p:nvSpPr>
          <p:cNvPr id="13" name="TextBox 12"/>
          <p:cNvSpPr txBox="1"/>
          <p:nvPr/>
        </p:nvSpPr>
        <p:spPr>
          <a:xfrm>
            <a:off x="621792" y="361462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57804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Incomplete discharge, uneven patterns, shade variation, and odour or residual chemistry if the wash is short.</a:t>
            </a:r>
          </a:p>
        </p:txBody>
      </p:sp>
      <p:sp>
        <p:nvSpPr>
          <p:cNvPr id="15" name="TextBox 14"/>
          <p:cNvSpPr txBox="1"/>
          <p:nvPr/>
        </p:nvSpPr>
        <p:spPr>
          <a:xfrm>
            <a:off x="621792" y="437906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34248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and it is limited to dyes that will actually discharge.</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Confirm the dye is dischargeable before the colour is approved, not after. Ask which discharge chemistry is used, check it against the restricted substances list, and ask for the residual and pH result.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4 · WET PROCESSES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Wet processes at a glance</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1899002"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PROCESS</a:t>
            </a:r>
          </a:p>
        </p:txBody>
      </p:sp>
      <p:sp>
        <p:nvSpPr>
          <p:cNvPr id="6" name="TextBox 5"/>
          <p:cNvSpPr txBox="1"/>
          <p:nvPr/>
        </p:nvSpPr>
        <p:spPr>
          <a:xfrm>
            <a:off x="2849978" y="1563624"/>
            <a:ext cx="322303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HOW THE SHADE IS REACHED</a:t>
            </a:r>
          </a:p>
        </p:txBody>
      </p:sp>
      <p:sp>
        <p:nvSpPr>
          <p:cNvPr id="7" name="TextBox 6"/>
          <p:cNvSpPr txBox="1"/>
          <p:nvPr/>
        </p:nvSpPr>
        <p:spPr>
          <a:xfrm>
            <a:off x="6292473" y="1563624"/>
            <a:ext cx="269342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LOOKS LIKE</a:t>
            </a:r>
          </a:p>
        </p:txBody>
      </p:sp>
      <p:sp>
        <p:nvSpPr>
          <p:cNvPr id="8" name="TextBox 7"/>
          <p:cNvSpPr txBox="1"/>
          <p:nvPr/>
        </p:nvSpPr>
        <p:spPr>
          <a:xfrm>
            <a:off x="9205353" y="1563624"/>
            <a:ext cx="225207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MAIN RISK</a:t>
            </a:r>
          </a:p>
        </p:txBody>
      </p:sp>
      <p:sp>
        <p:nvSpPr>
          <p:cNvPr id="9" name="Rectangle 8"/>
          <p:cNvSpPr/>
          <p:nvPr/>
        </p:nvSpPr>
        <p:spPr>
          <a:xfrm>
            <a:off x="621792" y="1810512"/>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1874519"/>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Rinse</a:t>
            </a:r>
          </a:p>
        </p:txBody>
      </p:sp>
      <p:sp>
        <p:nvSpPr>
          <p:cNvPr id="11" name="TextBox 10"/>
          <p:cNvSpPr txBox="1"/>
          <p:nvPr/>
        </p:nvSpPr>
        <p:spPr>
          <a:xfrm>
            <a:off x="2849978" y="1874519"/>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Water and softener only</a:t>
            </a:r>
          </a:p>
        </p:txBody>
      </p:sp>
      <p:sp>
        <p:nvSpPr>
          <p:cNvPr id="12" name="TextBox 11"/>
          <p:cNvSpPr txBox="1"/>
          <p:nvPr/>
        </p:nvSpPr>
        <p:spPr>
          <a:xfrm>
            <a:off x="6292473" y="1874519"/>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Dark, close to raw</a:t>
            </a:r>
          </a:p>
        </p:txBody>
      </p:sp>
      <p:sp>
        <p:nvSpPr>
          <p:cNvPr id="13" name="TextBox 12"/>
          <p:cNvSpPr txBox="1"/>
          <p:nvPr/>
        </p:nvSpPr>
        <p:spPr>
          <a:xfrm>
            <a:off x="9205353" y="1874519"/>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Shade variation lot to lot</a:t>
            </a:r>
          </a:p>
        </p:txBody>
      </p:sp>
      <p:sp>
        <p:nvSpPr>
          <p:cNvPr id="14" name="Rectangle 13"/>
          <p:cNvSpPr/>
          <p:nvPr/>
        </p:nvSpPr>
        <p:spPr>
          <a:xfrm>
            <a:off x="621792" y="2186247"/>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250255"/>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Enzyme</a:t>
            </a:r>
          </a:p>
        </p:txBody>
      </p:sp>
      <p:sp>
        <p:nvSpPr>
          <p:cNvPr id="16" name="TextBox 15"/>
          <p:cNvSpPr txBox="1"/>
          <p:nvPr/>
        </p:nvSpPr>
        <p:spPr>
          <a:xfrm>
            <a:off x="2849978" y="2250255"/>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Cellulase removes the fibre surface</a:t>
            </a:r>
          </a:p>
        </p:txBody>
      </p:sp>
      <p:sp>
        <p:nvSpPr>
          <p:cNvPr id="17" name="TextBox 16"/>
          <p:cNvSpPr txBox="1"/>
          <p:nvPr/>
        </p:nvSpPr>
        <p:spPr>
          <a:xfrm>
            <a:off x="6292473" y="2250255"/>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Even fading, soft</a:t>
            </a:r>
          </a:p>
        </p:txBody>
      </p:sp>
      <p:sp>
        <p:nvSpPr>
          <p:cNvPr id="18" name="TextBox 17"/>
          <p:cNvSpPr txBox="1"/>
          <p:nvPr/>
        </p:nvSpPr>
        <p:spPr>
          <a:xfrm>
            <a:off x="9205353" y="2250255"/>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Back staining, strength loss</a:t>
            </a:r>
          </a:p>
        </p:txBody>
      </p:sp>
      <p:sp>
        <p:nvSpPr>
          <p:cNvPr id="19" name="Rectangle 18"/>
          <p:cNvSpPr/>
          <p:nvPr/>
        </p:nvSpPr>
        <p:spPr>
          <a:xfrm>
            <a:off x="621792" y="2561982"/>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2625990"/>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Stone</a:t>
            </a:r>
          </a:p>
        </p:txBody>
      </p:sp>
      <p:sp>
        <p:nvSpPr>
          <p:cNvPr id="21" name="TextBox 20"/>
          <p:cNvSpPr txBox="1"/>
          <p:nvPr/>
        </p:nvSpPr>
        <p:spPr>
          <a:xfrm>
            <a:off x="2849978" y="2625990"/>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Pumice abrasion in the drum</a:t>
            </a:r>
          </a:p>
        </p:txBody>
      </p:sp>
      <p:sp>
        <p:nvSpPr>
          <p:cNvPr id="22" name="TextBox 21"/>
          <p:cNvSpPr txBox="1"/>
          <p:nvPr/>
        </p:nvSpPr>
        <p:spPr>
          <a:xfrm>
            <a:off x="6292473" y="2625990"/>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High contrast on seams and edges</a:t>
            </a:r>
          </a:p>
        </p:txBody>
      </p:sp>
      <p:sp>
        <p:nvSpPr>
          <p:cNvPr id="23" name="TextBox 22"/>
          <p:cNvSpPr txBox="1"/>
          <p:nvPr/>
        </p:nvSpPr>
        <p:spPr>
          <a:xfrm>
            <a:off x="9205353" y="2625990"/>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Seam damage, sludge</a:t>
            </a:r>
          </a:p>
        </p:txBody>
      </p:sp>
      <p:sp>
        <p:nvSpPr>
          <p:cNvPr id="24" name="Rectangle 23"/>
          <p:cNvSpPr/>
          <p:nvPr/>
        </p:nvSpPr>
        <p:spPr>
          <a:xfrm>
            <a:off x="621792" y="2937717"/>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3001725"/>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Bleach</a:t>
            </a:r>
          </a:p>
        </p:txBody>
      </p:sp>
      <p:sp>
        <p:nvSpPr>
          <p:cNvPr id="26" name="TextBox 25"/>
          <p:cNvSpPr txBox="1"/>
          <p:nvPr/>
        </p:nvSpPr>
        <p:spPr>
          <a:xfrm>
            <a:off x="2849978" y="3001725"/>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Oxidising bath destroys the dye</a:t>
            </a:r>
          </a:p>
        </p:txBody>
      </p:sp>
      <p:sp>
        <p:nvSpPr>
          <p:cNvPr id="27" name="TextBox 26"/>
          <p:cNvSpPr txBox="1"/>
          <p:nvPr/>
        </p:nvSpPr>
        <p:spPr>
          <a:xfrm>
            <a:off x="6292473" y="3001725"/>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Light and fairly even</a:t>
            </a:r>
          </a:p>
        </p:txBody>
      </p:sp>
      <p:sp>
        <p:nvSpPr>
          <p:cNvPr id="28" name="TextBox 27"/>
          <p:cNvSpPr txBox="1"/>
          <p:nvPr/>
        </p:nvSpPr>
        <p:spPr>
          <a:xfrm>
            <a:off x="9205353" y="3001725"/>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Over-bleaching, irreversible</a:t>
            </a:r>
          </a:p>
        </p:txBody>
      </p:sp>
      <p:sp>
        <p:nvSpPr>
          <p:cNvPr id="29" name="Rectangle 28"/>
          <p:cNvSpPr/>
          <p:nvPr/>
        </p:nvSpPr>
        <p:spPr>
          <a:xfrm>
            <a:off x="621792" y="3313453"/>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3377461"/>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Acid or snow</a:t>
            </a:r>
          </a:p>
        </p:txBody>
      </p:sp>
      <p:sp>
        <p:nvSpPr>
          <p:cNvPr id="31" name="TextBox 30"/>
          <p:cNvSpPr txBox="1"/>
          <p:nvPr/>
        </p:nvSpPr>
        <p:spPr>
          <a:xfrm>
            <a:off x="2849978" y="3377461"/>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Oxidiser carried on stones</a:t>
            </a:r>
          </a:p>
        </p:txBody>
      </p:sp>
      <p:sp>
        <p:nvSpPr>
          <p:cNvPr id="32" name="TextBox 31"/>
          <p:cNvSpPr txBox="1"/>
          <p:nvPr/>
        </p:nvSpPr>
        <p:spPr>
          <a:xfrm>
            <a:off x="6292473" y="3377461"/>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Random white marbling</a:t>
            </a:r>
          </a:p>
        </p:txBody>
      </p:sp>
      <p:sp>
        <p:nvSpPr>
          <p:cNvPr id="33" name="TextBox 32"/>
          <p:cNvSpPr txBox="1"/>
          <p:nvPr/>
        </p:nvSpPr>
        <p:spPr>
          <a:xfrm>
            <a:off x="9205353" y="3377461"/>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High rejection, yellowing</a:t>
            </a:r>
          </a:p>
        </p:txBody>
      </p:sp>
      <p:sp>
        <p:nvSpPr>
          <p:cNvPr id="34" name="Rectangle 33"/>
          <p:cNvSpPr/>
          <p:nvPr/>
        </p:nvSpPr>
        <p:spPr>
          <a:xfrm>
            <a:off x="621792" y="3689188"/>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TextBox 34"/>
          <p:cNvSpPr txBox="1"/>
          <p:nvPr/>
        </p:nvSpPr>
        <p:spPr>
          <a:xfrm>
            <a:off x="731520" y="3753196"/>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Vintage</a:t>
            </a:r>
          </a:p>
        </p:txBody>
      </p:sp>
      <p:sp>
        <p:nvSpPr>
          <p:cNvPr id="36" name="TextBox 35"/>
          <p:cNvSpPr txBox="1"/>
          <p:nvPr/>
        </p:nvSpPr>
        <p:spPr>
          <a:xfrm>
            <a:off x="2849978" y="3753196"/>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Several processes stacked</a:t>
            </a:r>
          </a:p>
        </p:txBody>
      </p:sp>
      <p:sp>
        <p:nvSpPr>
          <p:cNvPr id="37" name="TextBox 36"/>
          <p:cNvSpPr txBox="1"/>
          <p:nvPr/>
        </p:nvSpPr>
        <p:spPr>
          <a:xfrm>
            <a:off x="6292473" y="3753196"/>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Warm, aged, tinted</a:t>
            </a:r>
          </a:p>
        </p:txBody>
      </p:sp>
      <p:sp>
        <p:nvSpPr>
          <p:cNvPr id="38" name="TextBox 37"/>
          <p:cNvSpPr txBox="1"/>
          <p:nvPr/>
        </p:nvSpPr>
        <p:spPr>
          <a:xfrm>
            <a:off x="9205353" y="3753196"/>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Cumulative shade drift</a:t>
            </a:r>
          </a:p>
        </p:txBody>
      </p:sp>
      <p:sp>
        <p:nvSpPr>
          <p:cNvPr id="39" name="Rectangle 38"/>
          <p:cNvSpPr/>
          <p:nvPr/>
        </p:nvSpPr>
        <p:spPr>
          <a:xfrm>
            <a:off x="621792" y="4064923"/>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0" name="TextBox 39"/>
          <p:cNvSpPr txBox="1"/>
          <p:nvPr/>
        </p:nvSpPr>
        <p:spPr>
          <a:xfrm>
            <a:off x="731520" y="4128931"/>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Tint and overdye</a:t>
            </a:r>
          </a:p>
        </p:txBody>
      </p:sp>
      <p:sp>
        <p:nvSpPr>
          <p:cNvPr id="41" name="TextBox 40"/>
          <p:cNvSpPr txBox="1"/>
          <p:nvPr/>
        </p:nvSpPr>
        <p:spPr>
          <a:xfrm>
            <a:off x="2849978" y="4128931"/>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Colour applied over the wash</a:t>
            </a:r>
          </a:p>
        </p:txBody>
      </p:sp>
      <p:sp>
        <p:nvSpPr>
          <p:cNvPr id="42" name="TextBox 41"/>
          <p:cNvSpPr txBox="1"/>
          <p:nvPr/>
        </p:nvSpPr>
        <p:spPr>
          <a:xfrm>
            <a:off x="6292473" y="4128931"/>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Shifted cast or new colour</a:t>
            </a:r>
          </a:p>
        </p:txBody>
      </p:sp>
      <p:sp>
        <p:nvSpPr>
          <p:cNvPr id="43" name="TextBox 42"/>
          <p:cNvSpPr txBox="1"/>
          <p:nvPr/>
        </p:nvSpPr>
        <p:spPr>
          <a:xfrm>
            <a:off x="9205353" y="4128931"/>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Cast drift lot to lot</a:t>
            </a:r>
          </a:p>
        </p:txBody>
      </p:sp>
      <p:sp>
        <p:nvSpPr>
          <p:cNvPr id="44" name="Rectangle 43"/>
          <p:cNvSpPr/>
          <p:nvPr/>
        </p:nvSpPr>
        <p:spPr>
          <a:xfrm>
            <a:off x="621792" y="4440658"/>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5" name="TextBox 44"/>
          <p:cNvSpPr txBox="1"/>
          <p:nvPr/>
        </p:nvSpPr>
        <p:spPr>
          <a:xfrm>
            <a:off x="731520" y="4504666"/>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Garment dye</a:t>
            </a:r>
          </a:p>
        </p:txBody>
      </p:sp>
      <p:sp>
        <p:nvSpPr>
          <p:cNvPr id="46" name="TextBox 45"/>
          <p:cNvSpPr txBox="1"/>
          <p:nvPr/>
        </p:nvSpPr>
        <p:spPr>
          <a:xfrm>
            <a:off x="2849978" y="4504666"/>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Dyed after sewing</a:t>
            </a:r>
          </a:p>
        </p:txBody>
      </p:sp>
      <p:sp>
        <p:nvSpPr>
          <p:cNvPr id="47" name="TextBox 46"/>
          <p:cNvSpPr txBox="1"/>
          <p:nvPr/>
        </p:nvSpPr>
        <p:spPr>
          <a:xfrm>
            <a:off x="6292473" y="4504666"/>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Solid colour, structure visible</a:t>
            </a:r>
          </a:p>
        </p:txBody>
      </p:sp>
      <p:sp>
        <p:nvSpPr>
          <p:cNvPr id="48" name="TextBox 47"/>
          <p:cNvSpPr txBox="1"/>
          <p:nvPr/>
        </p:nvSpPr>
        <p:spPr>
          <a:xfrm>
            <a:off x="9205353" y="4504666"/>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Shade variation, fixation</a:t>
            </a:r>
          </a:p>
        </p:txBody>
      </p:sp>
      <p:sp>
        <p:nvSpPr>
          <p:cNvPr id="49" name="Rectangle 48"/>
          <p:cNvSpPr/>
          <p:nvPr/>
        </p:nvSpPr>
        <p:spPr>
          <a:xfrm>
            <a:off x="621792" y="4816394"/>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0" name="TextBox 49"/>
          <p:cNvSpPr txBox="1"/>
          <p:nvPr/>
        </p:nvSpPr>
        <p:spPr>
          <a:xfrm>
            <a:off x="731520" y="4880402"/>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Dip dye</a:t>
            </a:r>
          </a:p>
        </p:txBody>
      </p:sp>
      <p:sp>
        <p:nvSpPr>
          <p:cNvPr id="51" name="TextBox 50"/>
          <p:cNvSpPr txBox="1"/>
          <p:nvPr/>
        </p:nvSpPr>
        <p:spPr>
          <a:xfrm>
            <a:off x="2849978" y="4880402"/>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Partial immersion</a:t>
            </a:r>
          </a:p>
        </p:txBody>
      </p:sp>
      <p:sp>
        <p:nvSpPr>
          <p:cNvPr id="52" name="TextBox 51"/>
          <p:cNvSpPr txBox="1"/>
          <p:nvPr/>
        </p:nvSpPr>
        <p:spPr>
          <a:xfrm>
            <a:off x="6292473" y="4880402"/>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Gradient or two-tone</a:t>
            </a:r>
          </a:p>
        </p:txBody>
      </p:sp>
      <p:sp>
        <p:nvSpPr>
          <p:cNvPr id="53" name="TextBox 52"/>
          <p:cNvSpPr txBox="1"/>
          <p:nvPr/>
        </p:nvSpPr>
        <p:spPr>
          <a:xfrm>
            <a:off x="9205353" y="4880402"/>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Uneven dip line</a:t>
            </a:r>
          </a:p>
        </p:txBody>
      </p:sp>
      <p:sp>
        <p:nvSpPr>
          <p:cNvPr id="54" name="Rectangle 53"/>
          <p:cNvSpPr/>
          <p:nvPr/>
        </p:nvSpPr>
        <p:spPr>
          <a:xfrm>
            <a:off x="621792" y="5192129"/>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5" name="TextBox 54"/>
          <p:cNvSpPr txBox="1"/>
          <p:nvPr/>
        </p:nvSpPr>
        <p:spPr>
          <a:xfrm>
            <a:off x="731520" y="5256137"/>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Tie dye and tie bleach</a:t>
            </a:r>
          </a:p>
        </p:txBody>
      </p:sp>
      <p:sp>
        <p:nvSpPr>
          <p:cNvPr id="56" name="TextBox 55"/>
          <p:cNvSpPr txBox="1"/>
          <p:nvPr/>
        </p:nvSpPr>
        <p:spPr>
          <a:xfrm>
            <a:off x="2849978" y="5256137"/>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Mechanical resist then treatment</a:t>
            </a:r>
          </a:p>
        </p:txBody>
      </p:sp>
      <p:sp>
        <p:nvSpPr>
          <p:cNvPr id="57" name="TextBox 56"/>
          <p:cNvSpPr txBox="1"/>
          <p:nvPr/>
        </p:nvSpPr>
        <p:spPr>
          <a:xfrm>
            <a:off x="6292473" y="5256137"/>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Organic starburst patterns</a:t>
            </a:r>
          </a:p>
        </p:txBody>
      </p:sp>
      <p:sp>
        <p:nvSpPr>
          <p:cNvPr id="58" name="TextBox 57"/>
          <p:cNvSpPr txBox="1"/>
          <p:nvPr/>
        </p:nvSpPr>
        <p:spPr>
          <a:xfrm>
            <a:off x="9205353" y="5256137"/>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Reproducibility</a:t>
            </a:r>
          </a:p>
        </p:txBody>
      </p:sp>
      <p:sp>
        <p:nvSpPr>
          <p:cNvPr id="59" name="Rectangle 58"/>
          <p:cNvSpPr/>
          <p:nvPr/>
        </p:nvSpPr>
        <p:spPr>
          <a:xfrm>
            <a:off x="621792" y="5567864"/>
            <a:ext cx="10945368" cy="3757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60" name="TextBox 59"/>
          <p:cNvSpPr txBox="1"/>
          <p:nvPr/>
        </p:nvSpPr>
        <p:spPr>
          <a:xfrm>
            <a:off x="731520" y="5631872"/>
            <a:ext cx="1899002" cy="266007"/>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Dischargeable</a:t>
            </a:r>
          </a:p>
        </p:txBody>
      </p:sp>
      <p:sp>
        <p:nvSpPr>
          <p:cNvPr id="61" name="TextBox 60"/>
          <p:cNvSpPr txBox="1"/>
          <p:nvPr/>
        </p:nvSpPr>
        <p:spPr>
          <a:xfrm>
            <a:off x="2849978" y="5631872"/>
            <a:ext cx="322303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Colour chemically removed</a:t>
            </a:r>
          </a:p>
        </p:txBody>
      </p:sp>
      <p:sp>
        <p:nvSpPr>
          <p:cNvPr id="62" name="TextBox 61"/>
          <p:cNvSpPr txBox="1"/>
          <p:nvPr/>
        </p:nvSpPr>
        <p:spPr>
          <a:xfrm>
            <a:off x="6292473" y="5631872"/>
            <a:ext cx="2693424"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Contrast on a solid ground</a:t>
            </a:r>
          </a:p>
        </p:txBody>
      </p:sp>
      <p:sp>
        <p:nvSpPr>
          <p:cNvPr id="63" name="TextBox 62"/>
          <p:cNvSpPr txBox="1"/>
          <p:nvPr/>
        </p:nvSpPr>
        <p:spPr>
          <a:xfrm>
            <a:off x="9205353" y="5631872"/>
            <a:ext cx="2252078" cy="266007"/>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Incomplete discharge</a:t>
            </a:r>
          </a:p>
        </p:txBody>
      </p:sp>
      <p:sp>
        <p:nvSpPr>
          <p:cNvPr id="64" name="TextBox 63"/>
          <p:cNvSpPr txBox="1"/>
          <p:nvPr/>
        </p:nvSpPr>
        <p:spPr>
          <a:xfrm>
            <a:off x="621792" y="603504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Shade words such as mid, light and dark describe the target, not the route. Establish both before comparing two quotations.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1822" y="694944"/>
            <a:ext cx="2454707"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21_image76.jpg"/>
          <p:cNvPicPr>
            <a:picLocks noChangeAspect="1"/>
          </p:cNvPicPr>
          <p:nvPr/>
        </p:nvPicPr>
        <p:blipFill>
          <a:blip r:embed="rId2"/>
          <a:stretch>
            <a:fillRect/>
          </a:stretch>
        </p:blipFill>
        <p:spPr>
          <a:xfrm>
            <a:off x="8328126" y="841248"/>
            <a:ext cx="2162099"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05</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Dry and localised processes</a:t>
            </a:r>
          </a:p>
          <a:p>
            <a:pPr algn="l">
              <a:spcBef>
                <a:spcPts val="0"/>
              </a:spcBef>
              <a:spcAft>
                <a:spcPts val="0"/>
              </a:spcAft>
            </a:pPr>
            <a:r>
              <a:rPr sz="1250" b="0" i="0">
                <a:solidFill>
                  <a:srgbClr val="3A4453"/>
                </a:solidFill>
                <a:latin typeface="Montserrat"/>
              </a:rPr>
              <a:t>Placed effects mean dry processes</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How each localised effect is made by hand or machine, why operator skill decides the result, and which effects now carry a compliance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Whiskering</a:t>
            </a:r>
          </a:p>
        </p:txBody>
      </p:sp>
      <p:sp>
        <p:nvSpPr>
          <p:cNvPr id="4" name="Rectangle 3"/>
          <p:cNvSpPr/>
          <p:nvPr/>
        </p:nvSpPr>
        <p:spPr>
          <a:xfrm>
            <a:off x="8850102" y="548639"/>
            <a:ext cx="2370875"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8_image28.jpg"/>
          <p:cNvPicPr>
            <a:picLocks noChangeAspect="1"/>
          </p:cNvPicPr>
          <p:nvPr/>
        </p:nvPicPr>
        <p:blipFill>
          <a:blip r:embed="rId3"/>
          <a:stretch>
            <a:fillRect/>
          </a:stretch>
        </p:blipFill>
        <p:spPr>
          <a:xfrm>
            <a:off x="8996406" y="694943"/>
            <a:ext cx="2078267" cy="5065776"/>
          </a:xfrm>
          <a:prstGeom prst="rect">
            <a:avLst/>
          </a:prstGeom>
        </p:spPr>
      </p:pic>
      <p:sp>
        <p:nvSpPr>
          <p:cNvPr id="6" name="TextBox 5"/>
          <p:cNvSpPr txBox="1"/>
          <p:nvPr/>
        </p:nvSpPr>
        <p:spPr>
          <a:xfrm>
            <a:off x="8996406" y="5943600"/>
            <a:ext cx="2078267"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Whiskers on a dark grey wash</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The garment is folded or moulded over a form, then the raised creases are faded by hand, PP spray or laser.</a:t>
            </a:r>
          </a:p>
        </p:txBody>
      </p:sp>
      <p:sp>
        <p:nvSpPr>
          <p:cNvPr id="9" name="TextBox 8"/>
          <p:cNvSpPr txBox="1"/>
          <p:nvPr/>
        </p:nvSpPr>
        <p:spPr>
          <a:xfrm>
            <a:off x="621792" y="221376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7718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Horizontal faded lines at the hip and upper thigh imitating natural creasing, defined and radiating from the crotch.</a:t>
            </a:r>
          </a:p>
        </p:txBody>
      </p:sp>
      <p:sp>
        <p:nvSpPr>
          <p:cNvPr id="11" name="TextBox 10"/>
          <p:cNvSpPr txBox="1"/>
          <p:nvPr/>
        </p:nvSpPr>
        <p:spPr>
          <a:xfrm>
            <a:off x="621792" y="294619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0962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Slightly drier where the surface has been abraded.</a:t>
            </a:r>
          </a:p>
        </p:txBody>
      </p:sp>
      <p:sp>
        <p:nvSpPr>
          <p:cNvPr id="13" name="TextBox 12"/>
          <p:cNvSpPr txBox="1"/>
          <p:nvPr/>
        </p:nvSpPr>
        <p:spPr>
          <a:xfrm>
            <a:off x="621792" y="351861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8203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Left and right not matching, position drifting between garments and operators, and pattern looking wrong across sizes.</a:t>
            </a:r>
          </a:p>
        </p:txBody>
      </p:sp>
      <p:sp>
        <p:nvSpPr>
          <p:cNvPr id="15" name="TextBox 14"/>
          <p:cNvSpPr txBox="1"/>
          <p:nvPr/>
        </p:nvSpPr>
        <p:spPr>
          <a:xfrm>
            <a:off x="621792" y="4251045"/>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14469"/>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if manual, because it is a hand skill on every garment. Low per piece once it is a laser file.</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Lay five garments from one lot flat and compare left with right. Check the whisker position across the size range. If those five differ, nothing else in the wash will be consistent.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Hand sanding and scraping</a:t>
            </a:r>
          </a:p>
        </p:txBody>
      </p:sp>
      <p:sp>
        <p:nvSpPr>
          <p:cNvPr id="4" name="Rectangle 3"/>
          <p:cNvSpPr/>
          <p:nvPr/>
        </p:nvSpPr>
        <p:spPr>
          <a:xfrm>
            <a:off x="8923424" y="548640"/>
            <a:ext cx="2224230"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07_image25.jpg"/>
          <p:cNvPicPr>
            <a:picLocks noChangeAspect="1"/>
          </p:cNvPicPr>
          <p:nvPr/>
        </p:nvPicPr>
        <p:blipFill>
          <a:blip r:embed="rId3"/>
          <a:stretch>
            <a:fillRect/>
          </a:stretch>
        </p:blipFill>
        <p:spPr>
          <a:xfrm>
            <a:off x="9069728" y="694944"/>
            <a:ext cx="1931622" cy="5065776"/>
          </a:xfrm>
          <a:prstGeom prst="rect">
            <a:avLst/>
          </a:prstGeom>
        </p:spPr>
      </p:pic>
      <p:sp>
        <p:nvSpPr>
          <p:cNvPr id="6" name="TextBox 5"/>
          <p:cNvSpPr txBox="1"/>
          <p:nvPr/>
        </p:nvSpPr>
        <p:spPr>
          <a:xfrm>
            <a:off x="9069728" y="5943600"/>
            <a:ext cx="193162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Thigh and seat highlights</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Manual abrasion of selected areas, usually the thigh, seat and back pocket, using abrasive paper or a pad over a form.</a:t>
            </a:r>
          </a:p>
        </p:txBody>
      </p:sp>
      <p:sp>
        <p:nvSpPr>
          <p:cNvPr id="9" name="TextBox 8"/>
          <p:cNvSpPr txBox="1"/>
          <p:nvPr/>
        </p:nvSpPr>
        <p:spPr>
          <a:xfrm>
            <a:off x="621792" y="221376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7718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 graded fading in the high-wear areas. Done well, the edges are hand and the pattern is obviously man-made.</a:t>
            </a:r>
          </a:p>
        </p:txBody>
      </p:sp>
      <p:sp>
        <p:nvSpPr>
          <p:cNvPr id="11" name="TextBox 10"/>
          <p:cNvSpPr txBox="1"/>
          <p:nvPr/>
        </p:nvSpPr>
        <p:spPr>
          <a:xfrm>
            <a:off x="621792" y="294619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0962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Softer and thinner in the sanded area, with a slightly raised surface.</a:t>
            </a:r>
          </a:p>
        </p:txBody>
      </p:sp>
      <p:sp>
        <p:nvSpPr>
          <p:cNvPr id="13" name="TextBox 12"/>
          <p:cNvSpPr txBox="1"/>
          <p:nvPr/>
        </p:nvSpPr>
        <p:spPr>
          <a:xfrm>
            <a:off x="621792" y="351861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8203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Inconsistency between operators and between garments, hard edges, and over-sanding that thins the fabric.</a:t>
            </a:r>
          </a:p>
        </p:txBody>
      </p:sp>
      <p:sp>
        <p:nvSpPr>
          <p:cNvPr id="15" name="TextBox 14"/>
          <p:cNvSpPr txBox="1"/>
          <p:nvPr/>
        </p:nvSpPr>
        <p:spPr>
          <a:xfrm>
            <a:off x="621792" y="4251045"/>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14469"/>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It is entirely labour, and labour scales with volume rather than with machinery.</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how many operators run the style and whether each has a sealed reference garment at the workstation. Look at the edges of the sanded area for a hard line.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Grinding and edge abrasion</a:t>
            </a:r>
          </a:p>
        </p:txBody>
      </p:sp>
      <p:sp>
        <p:nvSpPr>
          <p:cNvPr id="4" name="Rectangle 3"/>
          <p:cNvSpPr/>
          <p:nvPr/>
        </p:nvSpPr>
        <p:spPr>
          <a:xfrm>
            <a:off x="8940247" y="548640"/>
            <a:ext cx="2190585"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1_image111.jpg"/>
          <p:cNvPicPr>
            <a:picLocks noChangeAspect="1"/>
          </p:cNvPicPr>
          <p:nvPr/>
        </p:nvPicPr>
        <p:blipFill>
          <a:blip r:embed="rId3"/>
          <a:stretch>
            <a:fillRect/>
          </a:stretch>
        </p:blipFill>
        <p:spPr>
          <a:xfrm>
            <a:off x="9086551" y="694944"/>
            <a:ext cx="1897977" cy="5065776"/>
          </a:xfrm>
          <a:prstGeom prst="rect">
            <a:avLst/>
          </a:prstGeom>
        </p:spPr>
      </p:pic>
      <p:sp>
        <p:nvSpPr>
          <p:cNvPr id="6" name="TextBox 5"/>
          <p:cNvSpPr txBox="1"/>
          <p:nvPr/>
        </p:nvSpPr>
        <p:spPr>
          <a:xfrm>
            <a:off x="9086551" y="5943600"/>
            <a:ext cx="1897977"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Abraded edges on acid wash</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Mechanical abrasion of edges and seams with a grinding wheel or stone.</a:t>
            </a:r>
          </a:p>
        </p:txBody>
      </p:sp>
      <p:sp>
        <p:nvSpPr>
          <p:cNvPr id="9" name="TextBox 8"/>
          <p:cNvSpPr txBox="1"/>
          <p:nvPr/>
        </p:nvSpPr>
        <p:spPr>
          <a:xfrm>
            <a:off x="621792" y="214975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1317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Frayed pocket edges, worn hems, thinned seam tops, and broken belt loops.</a:t>
            </a:r>
          </a:p>
        </p:txBody>
      </p:sp>
      <p:sp>
        <p:nvSpPr>
          <p:cNvPr id="11" name="TextBox 10"/>
          <p:cNvSpPr txBox="1"/>
          <p:nvPr/>
        </p:nvSpPr>
        <p:spPr>
          <a:xfrm>
            <a:off x="621792" y="2818180"/>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781604"/>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Locally thin and sometimes fluffy where fibres have lifted.</a:t>
            </a:r>
          </a:p>
        </p:txBody>
      </p:sp>
      <p:sp>
        <p:nvSpPr>
          <p:cNvPr id="13" name="TextBox 12"/>
          <p:cNvSpPr txBox="1"/>
          <p:nvPr/>
        </p:nvSpPr>
        <p:spPr>
          <a:xfrm>
            <a:off x="621792" y="3486607"/>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50031"/>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Excessive grinding, which opens the seam rather than aging it, and inconsistency between garments.</a:t>
            </a:r>
          </a:p>
        </p:txBody>
      </p:sp>
      <p:sp>
        <p:nvSpPr>
          <p:cNvPr id="15" name="TextBox 14"/>
          <p:cNvSpPr txBox="1"/>
          <p:nvPr/>
        </p:nvSpPr>
        <p:spPr>
          <a:xfrm>
            <a:off x="621792" y="4315053"/>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78477"/>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Fast per garment, but it needs a control sample on the line.</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Pull gently at a ground seam. If it opens, the grinding has gone through the seam. Ask for a seam slippage and tear result after grinding, not before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Destroy, rip and repair</a:t>
            </a:r>
          </a:p>
        </p:txBody>
      </p:sp>
      <p:sp>
        <p:nvSpPr>
          <p:cNvPr id="4" name="Rectangle 3"/>
          <p:cNvSpPr/>
          <p:nvPr/>
        </p:nvSpPr>
        <p:spPr>
          <a:xfrm>
            <a:off x="9063294" y="548640"/>
            <a:ext cx="1944491"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2_image80.jpg"/>
          <p:cNvPicPr>
            <a:picLocks noChangeAspect="1"/>
          </p:cNvPicPr>
          <p:nvPr/>
        </p:nvPicPr>
        <p:blipFill>
          <a:blip r:embed="rId3"/>
          <a:stretch>
            <a:fillRect/>
          </a:stretch>
        </p:blipFill>
        <p:spPr>
          <a:xfrm>
            <a:off x="9209598" y="694944"/>
            <a:ext cx="1651883" cy="5065776"/>
          </a:xfrm>
          <a:prstGeom prst="rect">
            <a:avLst/>
          </a:prstGeom>
        </p:spPr>
      </p:pic>
      <p:sp>
        <p:nvSpPr>
          <p:cNvPr id="6" name="TextBox 5"/>
          <p:cNvSpPr txBox="1"/>
          <p:nvPr/>
        </p:nvSpPr>
        <p:spPr>
          <a:xfrm>
            <a:off x="9209598" y="5943600"/>
            <a:ext cx="1651883"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Tears backed and darned in white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Deliberate cuts, holes and fraying, then optionally backed with contrast fabric or darned with thread.</a:t>
            </a:r>
          </a:p>
        </p:txBody>
      </p:sp>
      <p:sp>
        <p:nvSpPr>
          <p:cNvPr id="9" name="TextBox 8"/>
          <p:cNvSpPr txBox="1"/>
          <p:nvPr/>
        </p:nvSpPr>
        <p:spPr>
          <a:xfrm>
            <a:off x="621792" y="2110435"/>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073859"/>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Open holes with exposed weft threads, or holes backed with contrast fabric and visible stitching.</a:t>
            </a:r>
          </a:p>
        </p:txBody>
      </p:sp>
      <p:sp>
        <p:nvSpPr>
          <p:cNvPr id="11" name="TextBox 10"/>
          <p:cNvSpPr txBox="1"/>
          <p:nvPr/>
        </p:nvSpPr>
        <p:spPr>
          <a:xfrm>
            <a:off x="621792" y="273954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70296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Locally stiffer where a backing fabric or dense stitching sits.</a:t>
            </a:r>
          </a:p>
        </p:txBody>
      </p:sp>
      <p:sp>
        <p:nvSpPr>
          <p:cNvPr id="13" name="TextBox 12"/>
          <p:cNvSpPr txBox="1"/>
          <p:nvPr/>
        </p:nvSpPr>
        <p:spPr>
          <a:xfrm>
            <a:off x="621792" y="3208629"/>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172053"/>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Tears spreading beyond the design in washing, in the shop or in wear, and inconsistent damage size across garments.</a:t>
            </a:r>
          </a:p>
        </p:txBody>
      </p:sp>
      <p:sp>
        <p:nvSpPr>
          <p:cNvPr id="15" name="TextBox 14"/>
          <p:cNvSpPr txBox="1"/>
          <p:nvPr/>
        </p:nvSpPr>
        <p:spPr>
          <a:xfrm>
            <a:off x="621792" y="383773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380116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and it carries a higher return rate in the market than most effects.</a:t>
            </a:r>
          </a:p>
        </p:txBody>
      </p:sp>
      <p:sp>
        <p:nvSpPr>
          <p:cNvPr id="17" name="Rectangle 16"/>
          <p:cNvSpPr/>
          <p:nvPr/>
        </p:nvSpPr>
        <p:spPr>
          <a:xfrm>
            <a:off x="621792" y="4361687"/>
            <a:ext cx="7516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82296" rIns="146304" bIns="64008" rtlCol="0" anchor="t"/>
          <a:lstStyle/>
          <a:p>
            <a:pPr algn="l">
              <a:spcBef>
                <a:spcPts val="0"/>
              </a:spcBef>
              <a:spcAft>
                <a:spcPts val="300"/>
              </a:spcAft>
            </a:pPr>
            <a:r>
              <a:rPr sz="750" b="1" i="0">
                <a:solidFill>
                  <a:srgbClr val="C8202F"/>
                </a:solidFill>
                <a:latin typeface="Montserrat SemiBold"/>
              </a:rPr>
              <a:t>ALSO WORTH KNOWING</a:t>
            </a:r>
          </a:p>
          <a:p>
            <a:pPr algn="l">
              <a:lnSpc>
                <a:spcPct val="114000"/>
              </a:lnSpc>
              <a:spcBef>
                <a:spcPts val="0"/>
              </a:spcBef>
              <a:spcAft>
                <a:spcPts val="0"/>
              </a:spcAft>
            </a:pPr>
            <a:r>
              <a:rPr sz="950" b="0" i="0">
                <a:solidFill>
                  <a:srgbClr val="0B2545"/>
                </a:solidFill>
                <a:latin typeface="Montserrat"/>
              </a:rPr>
              <a:t>Check whether the damage sits over a stress point such as the knee or the seat. That is where a fashion detail becomes a durability claim.</a:t>
            </a:r>
          </a:p>
        </p:txBody>
      </p:sp>
      <p:sp>
        <p:nvSpPr>
          <p:cNvPr id="18" name="Rectangle 17"/>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Approve the exact size, position and density on a marked-up garment, then check the tears again after the wash. Destroy that is correct before the machine is often too large after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PP spray and PP rubbing</a:t>
            </a:r>
          </a:p>
        </p:txBody>
      </p:sp>
      <p:sp>
        <p:nvSpPr>
          <p:cNvPr id="4" name="Rectangle 3"/>
          <p:cNvSpPr/>
          <p:nvPr/>
        </p:nvSpPr>
        <p:spPr>
          <a:xfrm>
            <a:off x="8503920" y="2309466"/>
            <a:ext cx="3063240" cy="2147626"/>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0_image73.jpg"/>
          <p:cNvPicPr>
            <a:picLocks noChangeAspect="1"/>
          </p:cNvPicPr>
          <p:nvPr/>
        </p:nvPicPr>
        <p:blipFill>
          <a:blip r:embed="rId3"/>
          <a:stretch>
            <a:fillRect/>
          </a:stretch>
        </p:blipFill>
        <p:spPr>
          <a:xfrm>
            <a:off x="8650224" y="2455770"/>
            <a:ext cx="2770632" cy="1544122"/>
          </a:xfrm>
          <a:prstGeom prst="rect">
            <a:avLst/>
          </a:prstGeom>
        </p:spPr>
      </p:pic>
      <p:sp>
        <p:nvSpPr>
          <p:cNvPr id="6" name="TextBox 5"/>
          <p:cNvSpPr txBox="1"/>
          <p:nvPr/>
        </p:nvSpPr>
        <p:spPr>
          <a:xfrm>
            <a:off x="8650224" y="4182773"/>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Localised PP marks on resin crinkle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Potassium permanganate solution sprayed or rubbed onto selected areas to bleach out local highlights.</a:t>
            </a:r>
          </a:p>
        </p:txBody>
      </p:sp>
      <p:sp>
        <p:nvSpPr>
          <p:cNvPr id="9" name="TextBox 8"/>
          <p:cNvSpPr txBox="1"/>
          <p:nvPr/>
        </p:nvSpPr>
        <p:spPr>
          <a:xfrm>
            <a:off x="621792" y="2213762"/>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77186"/>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Sharp local highlights on whiskers, thigh, seat, knee and hem. Precise in skilled hands.</a:t>
            </a:r>
          </a:p>
        </p:txBody>
      </p:sp>
      <p:sp>
        <p:nvSpPr>
          <p:cNvPr id="11" name="TextBox 10"/>
          <p:cNvSpPr txBox="1"/>
          <p:nvPr/>
        </p:nvSpPr>
        <p:spPr>
          <a:xfrm>
            <a:off x="621792" y="2946196"/>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909620"/>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Drier and slightly harsh in the treated area.</a:t>
            </a:r>
          </a:p>
        </p:txBody>
      </p:sp>
      <p:sp>
        <p:nvSpPr>
          <p:cNvPr id="13" name="TextBox 12"/>
          <p:cNvSpPr txBox="1"/>
          <p:nvPr/>
        </p:nvSpPr>
        <p:spPr>
          <a:xfrm>
            <a:off x="621792" y="351861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48203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Incomplete neutralisation leaving a brown or yellow cast, over-application weakening the fabric, and operator variation.</a:t>
            </a:r>
          </a:p>
        </p:txBody>
      </p:sp>
      <p:sp>
        <p:nvSpPr>
          <p:cNvPr id="15" name="TextBox 14"/>
          <p:cNvSpPr txBox="1"/>
          <p:nvPr/>
        </p:nvSpPr>
        <p:spPr>
          <a:xfrm>
            <a:off x="621792" y="4251045"/>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14469"/>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Medium in money, but it now carries a compliance cost that is covered on the next slide.</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whether the laundry can reach the same effect by laser instead. Ask for the neutralisation procedure and the residual manganese result on the finished garment.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PP spray is now a compliance question</a:t>
            </a:r>
          </a:p>
        </p:txBody>
      </p:sp>
      <p:sp>
        <p:nvSpPr>
          <p:cNvPr id="4" name="Rectangle 3"/>
          <p:cNvSpPr/>
          <p:nvPr/>
        </p:nvSpPr>
        <p:spPr>
          <a:xfrm>
            <a:off x="8771417" y="548640"/>
            <a:ext cx="1888164"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9_image103.jpg"/>
          <p:cNvPicPr>
            <a:picLocks noChangeAspect="1"/>
          </p:cNvPicPr>
          <p:nvPr/>
        </p:nvPicPr>
        <p:blipFill>
          <a:blip r:embed="rId3"/>
          <a:stretch>
            <a:fillRect/>
          </a:stretch>
        </p:blipFill>
        <p:spPr>
          <a:xfrm>
            <a:off x="8917721" y="694944"/>
            <a:ext cx="1595556" cy="5065776"/>
          </a:xfrm>
          <a:prstGeom prst="rect">
            <a:avLst/>
          </a:prstGeom>
        </p:spPr>
      </p:pic>
      <p:sp>
        <p:nvSpPr>
          <p:cNvPr id="6" name="TextBox 5"/>
          <p:cNvSpPr txBox="1"/>
          <p:nvPr/>
        </p:nvSpPr>
        <p:spPr>
          <a:xfrm>
            <a:off x="8917721" y="5943600"/>
            <a:ext cx="1595556"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Localised fading, gradient application</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For a buyer, potassium permanganate is no longer only a quality and safety question.</a:t>
            </a:r>
          </a:p>
        </p:txBody>
      </p:sp>
      <p:sp>
        <p:nvSpPr>
          <p:cNvPr id="8" name="TextBox 7"/>
          <p:cNvSpPr txBox="1"/>
          <p:nvPr/>
        </p:nvSpPr>
        <p:spPr>
          <a:xfrm>
            <a:off x="621792" y="192024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9" name="TextBox 8"/>
          <p:cNvSpPr txBox="1"/>
          <p:nvPr/>
        </p:nvSpPr>
        <p:spPr>
          <a:xfrm>
            <a:off x="1005840" y="190195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Potassium permanganate is on the ZDHC Chemical Watchlist</a:t>
            </a:r>
          </a:p>
          <a:p>
            <a:pPr algn="l">
              <a:lnSpc>
                <a:spcPct val="116000"/>
              </a:lnSpc>
              <a:spcBef>
                <a:spcPts val="0"/>
              </a:spcBef>
              <a:spcAft>
                <a:spcPts val="0"/>
              </a:spcAft>
            </a:pPr>
            <a:r>
              <a:rPr sz="1050" b="0" i="0">
                <a:solidFill>
                  <a:srgbClr val="2A3342"/>
                </a:solidFill>
                <a:latin typeface="Montserrat"/>
              </a:rPr>
              <a:t>Brands and laundries face growing expectation to justify continued use or replace it.</a:t>
            </a:r>
          </a:p>
        </p:txBody>
      </p:sp>
      <p:sp>
        <p:nvSpPr>
          <p:cNvPr id="10" name="TextBox 9"/>
          <p:cNvSpPr txBox="1"/>
          <p:nvPr/>
        </p:nvSpPr>
        <p:spPr>
          <a:xfrm>
            <a:off x="621792" y="245059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1" name="TextBox 10"/>
          <p:cNvSpPr txBox="1"/>
          <p:nvPr/>
        </p:nvSpPr>
        <p:spPr>
          <a:xfrm>
            <a:off x="1005840" y="243230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Technology suppliers are pushing for a full phase-out</a:t>
            </a:r>
          </a:p>
          <a:p>
            <a:pPr algn="l">
              <a:lnSpc>
                <a:spcPct val="116000"/>
              </a:lnSpc>
              <a:spcBef>
                <a:spcPts val="0"/>
              </a:spcBef>
              <a:spcAft>
                <a:spcPts val="0"/>
              </a:spcAft>
            </a:pPr>
            <a:r>
              <a:rPr sz="1050" b="0" i="0">
                <a:solidFill>
                  <a:srgbClr val="2A3342"/>
                </a:solidFill>
                <a:latin typeface="Montserrat"/>
              </a:rPr>
              <a:t>The stated alternative is laser, which reaches similar local fading without the chemistry.</a:t>
            </a:r>
          </a:p>
        </p:txBody>
      </p:sp>
      <p:sp>
        <p:nvSpPr>
          <p:cNvPr id="12" name="TextBox 11"/>
          <p:cNvSpPr txBox="1"/>
          <p:nvPr/>
        </p:nvSpPr>
        <p:spPr>
          <a:xfrm>
            <a:off x="621792" y="298094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3" name="TextBox 12"/>
          <p:cNvSpPr txBox="1"/>
          <p:nvPr/>
        </p:nvSpPr>
        <p:spPr>
          <a:xfrm>
            <a:off x="1005840" y="296265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It changes the question you ask</a:t>
            </a:r>
          </a:p>
          <a:p>
            <a:pPr algn="l">
              <a:lnSpc>
                <a:spcPct val="116000"/>
              </a:lnSpc>
              <a:spcBef>
                <a:spcPts val="0"/>
              </a:spcBef>
              <a:spcAft>
                <a:spcPts val="0"/>
              </a:spcAft>
            </a:pPr>
            <a:r>
              <a:rPr sz="1050" b="0" i="0">
                <a:solidFill>
                  <a:srgbClr val="2A3342"/>
                </a:solidFill>
                <a:latin typeface="Montserrat"/>
              </a:rPr>
              <a:t>Not whether the laundry can do the effect, but whether it can do the effect without PP, and if not, why not.</a:t>
            </a:r>
          </a:p>
        </p:txBody>
      </p:sp>
      <p:sp>
        <p:nvSpPr>
          <p:cNvPr id="14" name="TextBox 13"/>
          <p:cNvSpPr txBox="1"/>
          <p:nvPr/>
        </p:nvSpPr>
        <p:spPr>
          <a:xfrm>
            <a:off x="621792" y="370332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5" name="TextBox 14"/>
          <p:cNvSpPr txBox="1"/>
          <p:nvPr/>
        </p:nvSpPr>
        <p:spPr>
          <a:xfrm>
            <a:off x="1005840" y="368503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It changes your own exposure</a:t>
            </a:r>
          </a:p>
          <a:p>
            <a:pPr algn="l">
              <a:lnSpc>
                <a:spcPct val="116000"/>
              </a:lnSpc>
              <a:spcBef>
                <a:spcPts val="0"/>
              </a:spcBef>
              <a:spcAft>
                <a:spcPts val="0"/>
              </a:spcAft>
            </a:pPr>
            <a:r>
              <a:rPr sz="1050" b="0" i="0">
                <a:solidFill>
                  <a:srgbClr val="2A3342"/>
                </a:solidFill>
                <a:latin typeface="Montserrat"/>
              </a:rPr>
              <a:t>A wash approved today can become a brand-risk conversation later. Check the restricted substances list before approval, not after.</a:t>
            </a:r>
          </a:p>
        </p:txBody>
      </p:sp>
      <p:sp>
        <p:nvSpPr>
          <p:cNvPr id="16" name="TextBox 15"/>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Confirm your own brand's restricted substances position before this goes into a technical pack.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Tagging, pigment spray and drop</a:t>
            </a:r>
          </a:p>
        </p:txBody>
      </p:sp>
      <p:sp>
        <p:nvSpPr>
          <p:cNvPr id="4" name="Rectangle 3"/>
          <p:cNvSpPr/>
          <p:nvPr/>
        </p:nvSpPr>
        <p:spPr>
          <a:xfrm>
            <a:off x="9079542" y="548640"/>
            <a:ext cx="1911995"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0_image106.jpg"/>
          <p:cNvPicPr>
            <a:picLocks noChangeAspect="1"/>
          </p:cNvPicPr>
          <p:nvPr/>
        </p:nvPicPr>
        <p:blipFill>
          <a:blip r:embed="rId3"/>
          <a:stretch>
            <a:fillRect/>
          </a:stretch>
        </p:blipFill>
        <p:spPr>
          <a:xfrm>
            <a:off x="9225846" y="694944"/>
            <a:ext cx="1619387" cy="5065776"/>
          </a:xfrm>
          <a:prstGeom prst="rect">
            <a:avLst/>
          </a:prstGeom>
        </p:spPr>
      </p:pic>
      <p:sp>
        <p:nvSpPr>
          <p:cNvPr id="6" name="TextBox 5"/>
          <p:cNvSpPr txBox="1"/>
          <p:nvPr/>
        </p:nvSpPr>
        <p:spPr>
          <a:xfrm>
            <a:off x="9225846" y="5943600"/>
            <a:ext cx="1619387"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Pigment drop over a vintage wash</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group of localised colour applications. Pigment with a binder is sprayed, pressed, flicked or dripped on, then dried and heat cured.</a:t>
            </a:r>
          </a:p>
        </p:txBody>
      </p:sp>
      <p:sp>
        <p:nvSpPr>
          <p:cNvPr id="9" name="TextBox 8"/>
          <p:cNvSpPr txBox="1"/>
          <p:nvPr/>
        </p:nvSpPr>
        <p:spPr>
          <a:xfrm>
            <a:off x="621792" y="218175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4518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Handmade irregular colour marks. Splatter reads as paint. Spray reads as a soft gradient or a shadow.</a:t>
            </a:r>
          </a:p>
        </p:txBody>
      </p:sp>
      <p:sp>
        <p:nvSpPr>
          <p:cNvPr id="11" name="TextBox 10"/>
          <p:cNvSpPr txBox="1"/>
          <p:nvPr/>
        </p:nvSpPr>
        <p:spPr>
          <a:xfrm>
            <a:off x="621792" y="288218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84561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Stiffer where the binder is heavy, because pigment sits on the surface rather than in the fibre.</a:t>
            </a:r>
          </a:p>
        </p:txBody>
      </p:sp>
      <p:sp>
        <p:nvSpPr>
          <p:cNvPr id="13" name="TextBox 12"/>
          <p:cNvSpPr txBox="1"/>
          <p:nvPr/>
        </p:nvSpPr>
        <p:spPr>
          <a:xfrm>
            <a:off x="621792" y="3582619"/>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546043"/>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Crocking, uneven curing that leaves the pigment unfixed, and poor reproducibility because it is a hand process.</a:t>
            </a:r>
          </a:p>
        </p:txBody>
      </p:sp>
      <p:sp>
        <p:nvSpPr>
          <p:cNvPr id="15" name="TextBox 14"/>
          <p:cNvSpPr txBox="1"/>
          <p:nvPr/>
        </p:nvSpPr>
        <p:spPr>
          <a:xfrm>
            <a:off x="621792" y="4283049"/>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46473"/>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Very high. Output is limited per operator per day, which makes it an MOQ constraint as much as a price one.</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for rubbing fastness, dry and wet, before approval. Then rub a white cloth across the area yourself and look at the cloth.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Pigment application, step by step</a:t>
            </a:r>
          </a:p>
        </p:txBody>
      </p:sp>
      <p:sp>
        <p:nvSpPr>
          <p:cNvPr id="4" name="Rectangle 3"/>
          <p:cNvSpPr/>
          <p:nvPr/>
        </p:nvSpPr>
        <p:spPr>
          <a:xfrm>
            <a:off x="8928706" y="548640"/>
            <a:ext cx="2213666"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7_image95.jpg"/>
          <p:cNvPicPr>
            <a:picLocks noChangeAspect="1"/>
          </p:cNvPicPr>
          <p:nvPr/>
        </p:nvPicPr>
        <p:blipFill>
          <a:blip r:embed="rId3"/>
          <a:stretch>
            <a:fillRect/>
          </a:stretch>
        </p:blipFill>
        <p:spPr>
          <a:xfrm>
            <a:off x="9075010" y="694944"/>
            <a:ext cx="1921058" cy="5065776"/>
          </a:xfrm>
          <a:prstGeom prst="rect">
            <a:avLst/>
          </a:prstGeom>
        </p:spPr>
      </p:pic>
      <p:sp>
        <p:nvSpPr>
          <p:cNvPr id="6" name="TextBox 5"/>
          <p:cNvSpPr txBox="1"/>
          <p:nvPr/>
        </p:nvSpPr>
        <p:spPr>
          <a:xfrm>
            <a:off x="9075010" y="5943600"/>
            <a:ext cx="192105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Gradient application at the hem</a:t>
            </a:r>
          </a:p>
        </p:txBody>
      </p:sp>
      <p:sp>
        <p:nvSpPr>
          <p:cNvPr id="7" name="Rectangle 6"/>
          <p:cNvSpPr/>
          <p:nvPr/>
        </p:nvSpPr>
        <p:spPr>
          <a:xfrm>
            <a:off x="621792" y="1481328"/>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1 · PREPARE THE SURFACE</a:t>
            </a:r>
          </a:p>
          <a:p>
            <a:pPr algn="l">
              <a:lnSpc>
                <a:spcPct val="116000"/>
              </a:lnSpc>
              <a:spcBef>
                <a:spcPts val="0"/>
              </a:spcBef>
              <a:spcAft>
                <a:spcPts val="0"/>
              </a:spcAft>
            </a:pPr>
            <a:r>
              <a:rPr sz="1050" b="0" i="0">
                <a:solidFill>
                  <a:srgbClr val="0B2545"/>
                </a:solidFill>
                <a:latin typeface="Montserrat"/>
              </a:rPr>
              <a:t>A cationic pretreatment is exhausted onto the garment first. It acts as the link between the fabric and the pigment, because pigment has no affinity for cotton on its own.</a:t>
            </a:r>
          </a:p>
        </p:txBody>
      </p:sp>
      <p:sp>
        <p:nvSpPr>
          <p:cNvPr id="8" name="Rectangle 7"/>
          <p:cNvSpPr/>
          <p:nvPr/>
        </p:nvSpPr>
        <p:spPr>
          <a:xfrm>
            <a:off x="621792" y="2368296"/>
            <a:ext cx="7516368" cy="740664"/>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2 · APPLY THE PIGMENT</a:t>
            </a:r>
          </a:p>
          <a:p>
            <a:pPr algn="l">
              <a:lnSpc>
                <a:spcPct val="116000"/>
              </a:lnSpc>
              <a:spcBef>
                <a:spcPts val="0"/>
              </a:spcBef>
              <a:spcAft>
                <a:spcPts val="0"/>
              </a:spcAft>
            </a:pPr>
            <a:r>
              <a:rPr sz="1050" b="0" i="0">
                <a:solidFill>
                  <a:srgbClr val="0B2545"/>
                </a:solidFill>
                <a:latin typeface="Montserrat"/>
              </a:rPr>
              <a:t>By exhaust, spray or drop. A high liquor ratio and a low starting bath temperature give even take-up, and the temperature is then raised slowly.</a:t>
            </a:r>
          </a:p>
        </p:txBody>
      </p:sp>
      <p:sp>
        <p:nvSpPr>
          <p:cNvPr id="9" name="Rectangle 8"/>
          <p:cNvSpPr/>
          <p:nvPr/>
        </p:nvSpPr>
        <p:spPr>
          <a:xfrm>
            <a:off x="621792" y="3255264"/>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3 · FIX WITH A BINDER</a:t>
            </a:r>
          </a:p>
          <a:p>
            <a:pPr algn="l">
              <a:lnSpc>
                <a:spcPct val="116000"/>
              </a:lnSpc>
              <a:spcBef>
                <a:spcPts val="0"/>
              </a:spcBef>
              <a:spcAft>
                <a:spcPts val="0"/>
              </a:spcAft>
            </a:pPr>
            <a:r>
              <a:rPr sz="1050" b="0" i="0">
                <a:solidFill>
                  <a:srgbClr val="0B2545"/>
                </a:solidFill>
                <a:latin typeface="Montserrat"/>
              </a:rPr>
              <a:t>An acrylic-based binder is applied and cured, low temperature or air-cured. The binder is what gives the garment its rubbing fastness.</a:t>
            </a:r>
          </a:p>
        </p:txBody>
      </p:sp>
      <p:sp>
        <p:nvSpPr>
          <p:cNvPr id="10" name="Rectangle 9"/>
          <p:cNvSpPr/>
          <p:nvPr/>
        </p:nvSpPr>
        <p:spPr>
          <a:xfrm>
            <a:off x="621792" y="4142232"/>
            <a:ext cx="7516368" cy="580644"/>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4 · DRY AND FINISH</a:t>
            </a:r>
          </a:p>
          <a:p>
            <a:pPr algn="l">
              <a:lnSpc>
                <a:spcPct val="116000"/>
              </a:lnSpc>
              <a:spcBef>
                <a:spcPts val="0"/>
              </a:spcBef>
              <a:spcAft>
                <a:spcPts val="0"/>
              </a:spcAft>
            </a:pPr>
            <a:r>
              <a:rPr sz="1050" b="0" i="0">
                <a:solidFill>
                  <a:srgbClr val="0B2545"/>
                </a:solidFill>
                <a:latin typeface="Montserrat"/>
              </a:rPr>
              <a:t>Softener and drying set the final hand feel, which is stiffer in the pigmented area.</a:t>
            </a:r>
          </a:p>
        </p:txBody>
      </p:sp>
      <p:sp>
        <p:nvSpPr>
          <p:cNvPr id="11" name="TextBox 10"/>
          <p:cNvSpPr txBox="1"/>
          <p:nvPr/>
        </p:nvSpPr>
        <p:spPr>
          <a:xfrm>
            <a:off x="621792" y="4905756"/>
            <a:ext cx="7516368" cy="640080"/>
          </a:xfrm>
          <a:prstGeom prst="rect">
            <a:avLst/>
          </a:prstGeom>
          <a:noFill/>
        </p:spPr>
        <p:txBody>
          <a:bodyPr wrap="square" lIns="0" tIns="0" rIns="0" bIns="0">
            <a:spAutoFit/>
          </a:bodyPr>
          <a:lstStyle/>
          <a:p>
            <a:pPr algn="l">
              <a:spcBef>
                <a:spcPts val="0"/>
              </a:spcBef>
              <a:spcAft>
                <a:spcPts val="400"/>
              </a:spcAft>
            </a:pPr>
            <a:r>
              <a:rPr sz="800" b="1" i="0">
                <a:solidFill>
                  <a:srgbClr val="C8202F"/>
                </a:solidFill>
                <a:latin typeface="Montserrat SemiBold"/>
              </a:rPr>
              <a:t>THE ONE TRADE-OFF TO REMEMBER</a:t>
            </a:r>
          </a:p>
          <a:p>
            <a:pPr algn="l">
              <a:lnSpc>
                <a:spcPct val="116000"/>
              </a:lnSpc>
              <a:spcBef>
                <a:spcPts val="0"/>
              </a:spcBef>
              <a:spcAft>
                <a:spcPts val="0"/>
              </a:spcAft>
            </a:pPr>
            <a:r>
              <a:rPr sz="1050" b="0" i="0">
                <a:solidFill>
                  <a:srgbClr val="0B2545"/>
                </a:solidFill>
                <a:latin typeface="Montserrat"/>
              </a:rPr>
              <a:t>Deeper pigment shades always rub worse, and adding more binder does not fully fix it. Decide the acceptable crocking level before the shade is approved, not after.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Resin, 3D crinkle and permanent creases</a:t>
            </a:r>
          </a:p>
        </p:txBody>
      </p:sp>
      <p:sp>
        <p:nvSpPr>
          <p:cNvPr id="4" name="Rectangle 3"/>
          <p:cNvSpPr/>
          <p:nvPr/>
        </p:nvSpPr>
        <p:spPr>
          <a:xfrm>
            <a:off x="8503920" y="2285433"/>
            <a:ext cx="3063240" cy="2195693"/>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0_image72.jpg"/>
          <p:cNvPicPr>
            <a:picLocks noChangeAspect="1"/>
          </p:cNvPicPr>
          <p:nvPr/>
        </p:nvPicPr>
        <p:blipFill>
          <a:blip r:embed="rId3"/>
          <a:stretch>
            <a:fillRect/>
          </a:stretch>
        </p:blipFill>
        <p:spPr>
          <a:xfrm>
            <a:off x="8650224" y="2431737"/>
            <a:ext cx="2770632" cy="1592189"/>
          </a:xfrm>
          <a:prstGeom prst="rect">
            <a:avLst/>
          </a:prstGeom>
        </p:spPr>
      </p:pic>
      <p:sp>
        <p:nvSpPr>
          <p:cNvPr id="6" name="TextBox 5"/>
          <p:cNvSpPr txBox="1"/>
          <p:nvPr/>
        </p:nvSpPr>
        <p:spPr>
          <a:xfrm>
            <a:off x="8650224" y="4206806"/>
            <a:ext cx="277063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Resin crinkle, all-over texture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crosslinking chemical is applied, the garment is formed into the required crease, and heat cures it in place.</a:t>
            </a:r>
          </a:p>
        </p:txBody>
      </p:sp>
      <p:sp>
        <p:nvSpPr>
          <p:cNvPr id="9" name="TextBox 8"/>
          <p:cNvSpPr txBox="1"/>
          <p:nvPr/>
        </p:nvSpPr>
        <p:spPr>
          <a:xfrm>
            <a:off x="621792" y="2078431"/>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041855"/>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Permanent three-dimensional creases, crinkles or shape retention that survive laundering.</a:t>
            </a:r>
          </a:p>
        </p:txBody>
      </p:sp>
      <p:sp>
        <p:nvSpPr>
          <p:cNvPr id="11" name="TextBox 10"/>
          <p:cNvSpPr txBox="1"/>
          <p:nvPr/>
        </p:nvSpPr>
        <p:spPr>
          <a:xfrm>
            <a:off x="621792" y="2675534"/>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638958"/>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Stiffer, and drier. This is the trade-off the customer notices first.</a:t>
            </a:r>
          </a:p>
        </p:txBody>
      </p:sp>
      <p:sp>
        <p:nvSpPr>
          <p:cNvPr id="13" name="TextBox 12"/>
          <p:cNvSpPr txBox="1"/>
          <p:nvPr/>
        </p:nvSpPr>
        <p:spPr>
          <a:xfrm>
            <a:off x="621792" y="3112617"/>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076041"/>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Residual formaldehyde from conventional resins, loss of tear strength, uneven curing and resin marks.</a:t>
            </a:r>
          </a:p>
        </p:txBody>
      </p:sp>
      <p:sp>
        <p:nvSpPr>
          <p:cNvPr id="15" name="TextBox 14"/>
          <p:cNvSpPr txBox="1"/>
          <p:nvPr/>
        </p:nvSpPr>
        <p:spPr>
          <a:xfrm>
            <a:off x="621792" y="3709720"/>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3673144"/>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High, and oven capacity is usually the bottleneck, so it constrains the delivery date more than the price.</a:t>
            </a:r>
          </a:p>
        </p:txBody>
      </p:sp>
      <p:sp>
        <p:nvSpPr>
          <p:cNvPr id="17" name="Rectangle 16"/>
          <p:cNvSpPr/>
          <p:nvPr/>
        </p:nvSpPr>
        <p:spPr>
          <a:xfrm>
            <a:off x="621792" y="4361687"/>
            <a:ext cx="7516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82296" rIns="146304" bIns="64008" rtlCol="0" anchor="t"/>
          <a:lstStyle/>
          <a:p>
            <a:pPr algn="l">
              <a:spcBef>
                <a:spcPts val="0"/>
              </a:spcBef>
              <a:spcAft>
                <a:spcPts val="300"/>
              </a:spcAft>
            </a:pPr>
            <a:r>
              <a:rPr sz="750" b="1" i="0">
                <a:solidFill>
                  <a:srgbClr val="C8202F"/>
                </a:solidFill>
                <a:latin typeface="Montserrat SemiBold"/>
              </a:rPr>
              <a:t>ALSO WORTH KNOWING</a:t>
            </a:r>
          </a:p>
          <a:p>
            <a:pPr algn="l">
              <a:lnSpc>
                <a:spcPct val="114000"/>
              </a:lnSpc>
              <a:spcBef>
                <a:spcPts val="0"/>
              </a:spcBef>
              <a:spcAft>
                <a:spcPts val="0"/>
              </a:spcAft>
            </a:pPr>
            <a:r>
              <a:rPr sz="950" b="0" i="0">
                <a:solidFill>
                  <a:srgbClr val="0B2545"/>
                </a:solidFill>
                <a:latin typeface="Montserrat"/>
              </a:rPr>
              <a:t>Formaldehyde-free crosslinking systems are commercially available and are designed to give the same 3D effect with less strength loss. Ask whether one is being used.</a:t>
            </a:r>
          </a:p>
        </p:txBody>
      </p:sp>
      <p:sp>
        <p:nvSpPr>
          <p:cNvPr id="18" name="Rectangle 17"/>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which resin system is used and confirm the formaldehyde position against the restricted substances list. Ask for tensile and tear results after curing, on the finished garment.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5 · DRY PROCESSES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Dry processes at a glance</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186537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EFFECT</a:t>
            </a:r>
          </a:p>
        </p:txBody>
      </p:sp>
      <p:sp>
        <p:nvSpPr>
          <p:cNvPr id="6" name="TextBox 5"/>
          <p:cNvSpPr txBox="1"/>
          <p:nvPr/>
        </p:nvSpPr>
        <p:spPr>
          <a:xfrm>
            <a:off x="2816352" y="1563624"/>
            <a:ext cx="360273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HOW IT IS MADE</a:t>
            </a:r>
          </a:p>
        </p:txBody>
      </p:sp>
      <p:sp>
        <p:nvSpPr>
          <p:cNvPr id="7" name="TextBox 6"/>
          <p:cNvSpPr txBox="1"/>
          <p:nvPr/>
        </p:nvSpPr>
        <p:spPr>
          <a:xfrm>
            <a:off x="6638544" y="1563624"/>
            <a:ext cx="169164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OPERATOR DEPENDENT</a:t>
            </a:r>
          </a:p>
        </p:txBody>
      </p:sp>
      <p:sp>
        <p:nvSpPr>
          <p:cNvPr id="8" name="TextBox 7"/>
          <p:cNvSpPr txBox="1"/>
          <p:nvPr/>
        </p:nvSpPr>
        <p:spPr>
          <a:xfrm>
            <a:off x="8549640" y="1563624"/>
            <a:ext cx="2907792"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MAIN BUYER RISK</a:t>
            </a:r>
          </a:p>
        </p:txBody>
      </p:sp>
      <p:sp>
        <p:nvSpPr>
          <p:cNvPr id="9" name="Rectangle 8"/>
          <p:cNvSpPr/>
          <p:nvPr/>
        </p:nvSpPr>
        <p:spPr>
          <a:xfrm>
            <a:off x="621792" y="1810512"/>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1874519"/>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Whiskering</a:t>
            </a:r>
          </a:p>
        </p:txBody>
      </p:sp>
      <p:sp>
        <p:nvSpPr>
          <p:cNvPr id="11" name="TextBox 10"/>
          <p:cNvSpPr txBox="1"/>
          <p:nvPr/>
        </p:nvSpPr>
        <p:spPr>
          <a:xfrm>
            <a:off x="2816352" y="1874519"/>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Moulding then fading, by hand, PP or laser</a:t>
            </a:r>
          </a:p>
        </p:txBody>
      </p:sp>
      <p:sp>
        <p:nvSpPr>
          <p:cNvPr id="12" name="TextBox 11"/>
          <p:cNvSpPr txBox="1"/>
          <p:nvPr/>
        </p:nvSpPr>
        <p:spPr>
          <a:xfrm>
            <a:off x="6638544" y="1874519"/>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High if manual</a:t>
            </a:r>
          </a:p>
        </p:txBody>
      </p:sp>
      <p:sp>
        <p:nvSpPr>
          <p:cNvPr id="13" name="TextBox 12"/>
          <p:cNvSpPr txBox="1"/>
          <p:nvPr/>
        </p:nvSpPr>
        <p:spPr>
          <a:xfrm>
            <a:off x="8549640" y="1874519"/>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Left and right not matching</a:t>
            </a:r>
          </a:p>
        </p:txBody>
      </p:sp>
      <p:sp>
        <p:nvSpPr>
          <p:cNvPr id="14" name="Rectangle 13"/>
          <p:cNvSpPr/>
          <p:nvPr/>
        </p:nvSpPr>
        <p:spPr>
          <a:xfrm>
            <a:off x="621792" y="2327148"/>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391156"/>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Hand sanding</a:t>
            </a:r>
          </a:p>
        </p:txBody>
      </p:sp>
      <p:sp>
        <p:nvSpPr>
          <p:cNvPr id="16" name="TextBox 15"/>
          <p:cNvSpPr txBox="1"/>
          <p:nvPr/>
        </p:nvSpPr>
        <p:spPr>
          <a:xfrm>
            <a:off x="2816352" y="2391156"/>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Abrasive paper over a form</a:t>
            </a:r>
          </a:p>
        </p:txBody>
      </p:sp>
      <p:sp>
        <p:nvSpPr>
          <p:cNvPr id="17" name="TextBox 16"/>
          <p:cNvSpPr txBox="1"/>
          <p:nvPr/>
        </p:nvSpPr>
        <p:spPr>
          <a:xfrm>
            <a:off x="6638544" y="2391156"/>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Very high</a:t>
            </a:r>
          </a:p>
        </p:txBody>
      </p:sp>
      <p:sp>
        <p:nvSpPr>
          <p:cNvPr id="18" name="TextBox 17"/>
          <p:cNvSpPr txBox="1"/>
          <p:nvPr/>
        </p:nvSpPr>
        <p:spPr>
          <a:xfrm>
            <a:off x="8549640" y="2391156"/>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Hard edges, over-thinning</a:t>
            </a:r>
          </a:p>
        </p:txBody>
      </p:sp>
      <p:sp>
        <p:nvSpPr>
          <p:cNvPr id="19" name="Rectangle 18"/>
          <p:cNvSpPr/>
          <p:nvPr/>
        </p:nvSpPr>
        <p:spPr>
          <a:xfrm>
            <a:off x="621792" y="2843784"/>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2907791"/>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Grinding</a:t>
            </a:r>
          </a:p>
        </p:txBody>
      </p:sp>
      <p:sp>
        <p:nvSpPr>
          <p:cNvPr id="21" name="TextBox 20"/>
          <p:cNvSpPr txBox="1"/>
          <p:nvPr/>
        </p:nvSpPr>
        <p:spPr>
          <a:xfrm>
            <a:off x="2816352" y="2907791"/>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Wheel or stone abrasion at edges</a:t>
            </a:r>
          </a:p>
        </p:txBody>
      </p:sp>
      <p:sp>
        <p:nvSpPr>
          <p:cNvPr id="22" name="TextBox 21"/>
          <p:cNvSpPr txBox="1"/>
          <p:nvPr/>
        </p:nvSpPr>
        <p:spPr>
          <a:xfrm>
            <a:off x="6638544" y="2907791"/>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Medium</a:t>
            </a:r>
          </a:p>
        </p:txBody>
      </p:sp>
      <p:sp>
        <p:nvSpPr>
          <p:cNvPr id="23" name="TextBox 22"/>
          <p:cNvSpPr txBox="1"/>
          <p:nvPr/>
        </p:nvSpPr>
        <p:spPr>
          <a:xfrm>
            <a:off x="8549640" y="2907791"/>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Seams opening</a:t>
            </a:r>
          </a:p>
        </p:txBody>
      </p:sp>
      <p:sp>
        <p:nvSpPr>
          <p:cNvPr id="24" name="Rectangle 23"/>
          <p:cNvSpPr/>
          <p:nvPr/>
        </p:nvSpPr>
        <p:spPr>
          <a:xfrm>
            <a:off x="621792" y="3360420"/>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3424427"/>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Destroy</a:t>
            </a:r>
          </a:p>
        </p:txBody>
      </p:sp>
      <p:sp>
        <p:nvSpPr>
          <p:cNvPr id="26" name="TextBox 25"/>
          <p:cNvSpPr txBox="1"/>
          <p:nvPr/>
        </p:nvSpPr>
        <p:spPr>
          <a:xfrm>
            <a:off x="2816352" y="3424427"/>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Cutting then grinding then washing</a:t>
            </a:r>
          </a:p>
        </p:txBody>
      </p:sp>
      <p:sp>
        <p:nvSpPr>
          <p:cNvPr id="27" name="TextBox 26"/>
          <p:cNvSpPr txBox="1"/>
          <p:nvPr/>
        </p:nvSpPr>
        <p:spPr>
          <a:xfrm>
            <a:off x="6638544" y="3424427"/>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High</a:t>
            </a:r>
          </a:p>
        </p:txBody>
      </p:sp>
      <p:sp>
        <p:nvSpPr>
          <p:cNvPr id="28" name="TextBox 27"/>
          <p:cNvSpPr txBox="1"/>
          <p:nvPr/>
        </p:nvSpPr>
        <p:spPr>
          <a:xfrm>
            <a:off x="8549640" y="3424427"/>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Tears growing after wash</a:t>
            </a:r>
          </a:p>
        </p:txBody>
      </p:sp>
      <p:sp>
        <p:nvSpPr>
          <p:cNvPr id="29" name="Rectangle 28"/>
          <p:cNvSpPr/>
          <p:nvPr/>
        </p:nvSpPr>
        <p:spPr>
          <a:xfrm>
            <a:off x="621792" y="3877056"/>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3941064"/>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Rip and repair</a:t>
            </a:r>
          </a:p>
        </p:txBody>
      </p:sp>
      <p:sp>
        <p:nvSpPr>
          <p:cNvPr id="31" name="TextBox 30"/>
          <p:cNvSpPr txBox="1"/>
          <p:nvPr/>
        </p:nvSpPr>
        <p:spPr>
          <a:xfrm>
            <a:off x="2816352" y="3941064"/>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Destroy then backing or darning</a:t>
            </a:r>
          </a:p>
        </p:txBody>
      </p:sp>
      <p:sp>
        <p:nvSpPr>
          <p:cNvPr id="32" name="TextBox 31"/>
          <p:cNvSpPr txBox="1"/>
          <p:nvPr/>
        </p:nvSpPr>
        <p:spPr>
          <a:xfrm>
            <a:off x="6638544" y="3941064"/>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Very high</a:t>
            </a:r>
          </a:p>
        </p:txBody>
      </p:sp>
      <p:sp>
        <p:nvSpPr>
          <p:cNvPr id="33" name="TextBox 32"/>
          <p:cNvSpPr txBox="1"/>
          <p:nvPr/>
        </p:nvSpPr>
        <p:spPr>
          <a:xfrm>
            <a:off x="8549640" y="3941064"/>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Backing failing in wear</a:t>
            </a:r>
          </a:p>
        </p:txBody>
      </p:sp>
      <p:sp>
        <p:nvSpPr>
          <p:cNvPr id="34" name="Rectangle 33"/>
          <p:cNvSpPr/>
          <p:nvPr/>
        </p:nvSpPr>
        <p:spPr>
          <a:xfrm>
            <a:off x="621792" y="4393692"/>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TextBox 34"/>
          <p:cNvSpPr txBox="1"/>
          <p:nvPr/>
        </p:nvSpPr>
        <p:spPr>
          <a:xfrm>
            <a:off x="731520" y="4457700"/>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PP spray and rubbing</a:t>
            </a:r>
          </a:p>
        </p:txBody>
      </p:sp>
      <p:sp>
        <p:nvSpPr>
          <p:cNvPr id="36" name="TextBox 35"/>
          <p:cNvSpPr txBox="1"/>
          <p:nvPr/>
        </p:nvSpPr>
        <p:spPr>
          <a:xfrm>
            <a:off x="2816352" y="4457700"/>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Potassium permanganate applied locally</a:t>
            </a:r>
          </a:p>
        </p:txBody>
      </p:sp>
      <p:sp>
        <p:nvSpPr>
          <p:cNvPr id="37" name="TextBox 36"/>
          <p:cNvSpPr txBox="1"/>
          <p:nvPr/>
        </p:nvSpPr>
        <p:spPr>
          <a:xfrm>
            <a:off x="6638544" y="4457700"/>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High</a:t>
            </a:r>
          </a:p>
        </p:txBody>
      </p:sp>
      <p:sp>
        <p:nvSpPr>
          <p:cNvPr id="38" name="TextBox 37"/>
          <p:cNvSpPr txBox="1"/>
          <p:nvPr/>
        </p:nvSpPr>
        <p:spPr>
          <a:xfrm>
            <a:off x="8549640" y="4457700"/>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Compliance, residual chemistry</a:t>
            </a:r>
          </a:p>
        </p:txBody>
      </p:sp>
      <p:sp>
        <p:nvSpPr>
          <p:cNvPr id="39" name="Rectangle 38"/>
          <p:cNvSpPr/>
          <p:nvPr/>
        </p:nvSpPr>
        <p:spPr>
          <a:xfrm>
            <a:off x="621792" y="4910328"/>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0" name="TextBox 39"/>
          <p:cNvSpPr txBox="1"/>
          <p:nvPr/>
        </p:nvSpPr>
        <p:spPr>
          <a:xfrm>
            <a:off x="731520" y="4974336"/>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Tagging and pigment</a:t>
            </a:r>
          </a:p>
        </p:txBody>
      </p:sp>
      <p:sp>
        <p:nvSpPr>
          <p:cNvPr id="41" name="TextBox 40"/>
          <p:cNvSpPr txBox="1"/>
          <p:nvPr/>
        </p:nvSpPr>
        <p:spPr>
          <a:xfrm>
            <a:off x="2816352" y="4974336"/>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Pigment plus binder, then cured</a:t>
            </a:r>
          </a:p>
        </p:txBody>
      </p:sp>
      <p:sp>
        <p:nvSpPr>
          <p:cNvPr id="42" name="TextBox 41"/>
          <p:cNvSpPr txBox="1"/>
          <p:nvPr/>
        </p:nvSpPr>
        <p:spPr>
          <a:xfrm>
            <a:off x="6638544" y="4974336"/>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Very high</a:t>
            </a:r>
          </a:p>
        </p:txBody>
      </p:sp>
      <p:sp>
        <p:nvSpPr>
          <p:cNvPr id="43" name="TextBox 42"/>
          <p:cNvSpPr txBox="1"/>
          <p:nvPr/>
        </p:nvSpPr>
        <p:spPr>
          <a:xfrm>
            <a:off x="8549640" y="4974336"/>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Crocking, stiff hand</a:t>
            </a:r>
          </a:p>
        </p:txBody>
      </p:sp>
      <p:sp>
        <p:nvSpPr>
          <p:cNvPr id="44" name="Rectangle 43"/>
          <p:cNvSpPr/>
          <p:nvPr/>
        </p:nvSpPr>
        <p:spPr>
          <a:xfrm>
            <a:off x="621792" y="5426964"/>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5" name="TextBox 44"/>
          <p:cNvSpPr txBox="1"/>
          <p:nvPr/>
        </p:nvSpPr>
        <p:spPr>
          <a:xfrm>
            <a:off x="731520" y="5490972"/>
            <a:ext cx="1865376" cy="406908"/>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Resin and 3D crinkle</a:t>
            </a:r>
          </a:p>
        </p:txBody>
      </p:sp>
      <p:sp>
        <p:nvSpPr>
          <p:cNvPr id="46" name="TextBox 45"/>
          <p:cNvSpPr txBox="1"/>
          <p:nvPr/>
        </p:nvSpPr>
        <p:spPr>
          <a:xfrm>
            <a:off x="2816352" y="5490972"/>
            <a:ext cx="3602736"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Crosslinker then heat cure</a:t>
            </a:r>
          </a:p>
        </p:txBody>
      </p:sp>
      <p:sp>
        <p:nvSpPr>
          <p:cNvPr id="47" name="TextBox 46"/>
          <p:cNvSpPr txBox="1"/>
          <p:nvPr/>
        </p:nvSpPr>
        <p:spPr>
          <a:xfrm>
            <a:off x="6638544" y="5490972"/>
            <a:ext cx="1691640"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Medium</a:t>
            </a:r>
          </a:p>
        </p:txBody>
      </p:sp>
      <p:sp>
        <p:nvSpPr>
          <p:cNvPr id="48" name="TextBox 47"/>
          <p:cNvSpPr txBox="1"/>
          <p:nvPr/>
        </p:nvSpPr>
        <p:spPr>
          <a:xfrm>
            <a:off x="8549640" y="5490972"/>
            <a:ext cx="2907792" cy="406908"/>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Formaldehyde, strength loss</a:t>
            </a:r>
          </a:p>
        </p:txBody>
      </p:sp>
      <p:sp>
        <p:nvSpPr>
          <p:cNvPr id="49" name="TextBox 48"/>
          <p:cNvSpPr txBox="1"/>
          <p:nvPr/>
        </p:nvSpPr>
        <p:spPr>
          <a:xfrm>
            <a:off x="621792" y="603504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Operator dependence is the best single predictor of how far bulk will drift from the approved standard. Count the manual steps before you approve the wash.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14488" y="694944"/>
            <a:ext cx="1989374"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25_image90.jpg"/>
          <p:cNvPicPr>
            <a:picLocks noChangeAspect="1"/>
          </p:cNvPicPr>
          <p:nvPr/>
        </p:nvPicPr>
        <p:blipFill>
          <a:blip r:embed="rId2"/>
          <a:stretch>
            <a:fillRect/>
          </a:stretch>
        </p:blipFill>
        <p:spPr>
          <a:xfrm>
            <a:off x="8560792" y="841248"/>
            <a:ext cx="1696766"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06</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Advanced technologies</a:t>
            </a:r>
          </a:p>
          <a:p>
            <a:pPr algn="l">
              <a:spcBef>
                <a:spcPts val="0"/>
              </a:spcBef>
              <a:spcAft>
                <a:spcPts val="0"/>
              </a:spcAft>
            </a:pPr>
            <a:r>
              <a:rPr sz="1250" b="0" i="0">
                <a:solidFill>
                  <a:srgbClr val="3A4453"/>
                </a:solidFill>
                <a:latin typeface="Montserrat"/>
              </a:rPr>
              <a:t>Judge the route, not the technology</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What laser and ozone actually do, what they replace, and how to test a supplier's claim that a route has been made cleaner.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6 · ADVANCED TECHNOLOGIES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Laser</a:t>
            </a:r>
          </a:p>
        </p:txBody>
      </p:sp>
      <p:sp>
        <p:nvSpPr>
          <p:cNvPr id="4" name="Rectangle 3"/>
          <p:cNvSpPr/>
          <p:nvPr/>
        </p:nvSpPr>
        <p:spPr>
          <a:xfrm>
            <a:off x="9043403" y="548640"/>
            <a:ext cx="1984272"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5_image89.jpg"/>
          <p:cNvPicPr>
            <a:picLocks noChangeAspect="1"/>
          </p:cNvPicPr>
          <p:nvPr/>
        </p:nvPicPr>
        <p:blipFill>
          <a:blip r:embed="rId3"/>
          <a:stretch>
            <a:fillRect/>
          </a:stretch>
        </p:blipFill>
        <p:spPr>
          <a:xfrm>
            <a:off x="9189707" y="694944"/>
            <a:ext cx="1691664" cy="5065776"/>
          </a:xfrm>
          <a:prstGeom prst="rect">
            <a:avLst/>
          </a:prstGeom>
        </p:spPr>
      </p:pic>
      <p:sp>
        <p:nvSpPr>
          <p:cNvPr id="6" name="TextBox 5"/>
          <p:cNvSpPr txBox="1"/>
          <p:nvPr/>
        </p:nvSpPr>
        <p:spPr>
          <a:xfrm>
            <a:off x="9189707" y="5943600"/>
            <a:ext cx="1691664"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All-over laser design</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 focused beam removes the dyed surface of the fabric under digital control. It replaces hand scraping, whiskering and much PP spray work.</a:t>
            </a:r>
          </a:p>
        </p:txBody>
      </p:sp>
      <p:sp>
        <p:nvSpPr>
          <p:cNvPr id="9" name="TextBox 8"/>
          <p:cNvSpPr txBox="1"/>
          <p:nvPr/>
        </p:nvSpPr>
        <p:spPr>
          <a:xfrm>
            <a:off x="621792" y="218175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14518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Anything from a soft whisker to a photographic all-over design. Precise edges, and identical garment to garment.</a:t>
            </a:r>
          </a:p>
        </p:txBody>
      </p:sp>
      <p:sp>
        <p:nvSpPr>
          <p:cNvPr id="11" name="TextBox 10"/>
          <p:cNvSpPr txBox="1"/>
          <p:nvPr/>
        </p:nvSpPr>
        <p:spPr>
          <a:xfrm>
            <a:off x="621792" y="288218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84561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Unchanged at low power. Harsh or scorched if the power is set too high for the fabric.</a:t>
            </a:r>
          </a:p>
        </p:txBody>
      </p:sp>
      <p:sp>
        <p:nvSpPr>
          <p:cNvPr id="13" name="TextBox 12"/>
          <p:cNvSpPr txBox="1"/>
          <p:nvPr/>
        </p:nvSpPr>
        <p:spPr>
          <a:xfrm>
            <a:off x="621792" y="3582619"/>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546043"/>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Over-power settings causing yellowing, strength loss and holes, and a file that does not transfer to another fabric.</a:t>
            </a:r>
          </a:p>
        </p:txBody>
      </p:sp>
      <p:sp>
        <p:nvSpPr>
          <p:cNvPr id="15" name="TextBox 14"/>
          <p:cNvSpPr txBox="1"/>
          <p:nvPr/>
        </p:nvSpPr>
        <p:spPr>
          <a:xfrm>
            <a:off x="621792" y="4283049"/>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4246473"/>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Expensive equipment, very fast per garment. Strong for repeat programmes, weak for one-off small runs.</a:t>
            </a:r>
          </a:p>
        </p:txBody>
      </p:sp>
      <p:sp>
        <p:nvSpPr>
          <p:cNvPr id="17" name="Rectangle 16"/>
          <p:cNvSpPr/>
          <p:nvPr/>
        </p:nvSpPr>
        <p:spPr>
          <a:xfrm>
            <a:off x="621792" y="5074920"/>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Ask whether the laser file was developed on the bulk fabric, and what wash follows the laser. Check the reverse of the lasered area for scorching.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6 · ADVANCED TECHNOLOGIES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Marking, engraving and perforation</a:t>
            </a:r>
          </a:p>
        </p:txBody>
      </p:sp>
      <p:sp>
        <p:nvSpPr>
          <p:cNvPr id="4" name="Rectangle 3"/>
          <p:cNvSpPr/>
          <p:nvPr/>
        </p:nvSpPr>
        <p:spPr>
          <a:xfrm>
            <a:off x="9081450" y="548640"/>
            <a:ext cx="1908179"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3_image85.jpg"/>
          <p:cNvPicPr>
            <a:picLocks noChangeAspect="1"/>
          </p:cNvPicPr>
          <p:nvPr/>
        </p:nvPicPr>
        <p:blipFill>
          <a:blip r:embed="rId3"/>
          <a:stretch>
            <a:fillRect/>
          </a:stretch>
        </p:blipFill>
        <p:spPr>
          <a:xfrm>
            <a:off x="9227754" y="694944"/>
            <a:ext cx="1615571" cy="5065776"/>
          </a:xfrm>
          <a:prstGeom prst="rect">
            <a:avLst/>
          </a:prstGeom>
        </p:spPr>
      </p:pic>
      <p:sp>
        <p:nvSpPr>
          <p:cNvPr id="6" name="TextBox 5"/>
          <p:cNvSpPr txBox="1"/>
          <p:nvPr/>
        </p:nvSpPr>
        <p:spPr>
          <a:xfrm>
            <a:off x="9227754" y="5943600"/>
            <a:ext cx="1615571"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Engraved lattice pattern</a:t>
            </a:r>
          </a:p>
        </p:txBody>
      </p:sp>
      <p:sp>
        <p:nvSpPr>
          <p:cNvPr id="7" name="Rectangle 6"/>
          <p:cNvSpPr/>
          <p:nvPr/>
        </p:nvSpPr>
        <p:spPr>
          <a:xfrm>
            <a:off x="621792" y="1481328"/>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MARKING</a:t>
            </a:r>
          </a:p>
          <a:p>
            <a:pPr algn="l">
              <a:lnSpc>
                <a:spcPct val="116000"/>
              </a:lnSpc>
              <a:spcBef>
                <a:spcPts val="0"/>
              </a:spcBef>
              <a:spcAft>
                <a:spcPts val="0"/>
              </a:spcAft>
            </a:pPr>
            <a:r>
              <a:rPr sz="1050" b="0" i="0">
                <a:solidFill>
                  <a:srgbClr val="0B2545"/>
                </a:solidFill>
                <a:latin typeface="Montserrat"/>
              </a:rPr>
              <a:t>The lightest setting. Affects the surface layer only, so it changes colour without changing the handle. Used for overall fading and soft worn effects.</a:t>
            </a:r>
          </a:p>
        </p:txBody>
      </p:sp>
      <p:sp>
        <p:nvSpPr>
          <p:cNvPr id="8" name="Rectangle 7"/>
          <p:cNvSpPr/>
          <p:nvPr/>
        </p:nvSpPr>
        <p:spPr>
          <a:xfrm>
            <a:off x="621792" y="2368296"/>
            <a:ext cx="7516368" cy="740664"/>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ENGRAVING</a:t>
            </a:r>
          </a:p>
          <a:p>
            <a:pPr algn="l">
              <a:lnSpc>
                <a:spcPct val="116000"/>
              </a:lnSpc>
              <a:spcBef>
                <a:spcPts val="0"/>
              </a:spcBef>
              <a:spcAft>
                <a:spcPts val="0"/>
              </a:spcAft>
            </a:pPr>
            <a:r>
              <a:rPr sz="1050" b="0" i="0">
                <a:solidFill>
                  <a:srgbClr val="0B2545"/>
                </a:solidFill>
                <a:latin typeface="Montserrat"/>
              </a:rPr>
              <a:t>A deeper pass. Removes more of the surface and leaves a tactile as well as a visual effect. Used for patterns, images and hard-edged distress.</a:t>
            </a:r>
          </a:p>
        </p:txBody>
      </p:sp>
      <p:sp>
        <p:nvSpPr>
          <p:cNvPr id="9" name="Rectangle 8"/>
          <p:cNvSpPr/>
          <p:nvPr/>
        </p:nvSpPr>
        <p:spPr>
          <a:xfrm>
            <a:off x="621792" y="3255264"/>
            <a:ext cx="7516368" cy="740664"/>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750" b="1" i="0">
                <a:solidFill>
                  <a:srgbClr val="C8202F"/>
                </a:solidFill>
                <a:latin typeface="Montserrat SemiBold"/>
              </a:rPr>
              <a:t>PERFORATION</a:t>
            </a:r>
          </a:p>
          <a:p>
            <a:pPr algn="l">
              <a:lnSpc>
                <a:spcPct val="116000"/>
              </a:lnSpc>
              <a:spcBef>
                <a:spcPts val="0"/>
              </a:spcBef>
              <a:spcAft>
                <a:spcPts val="0"/>
              </a:spcAft>
            </a:pPr>
            <a:r>
              <a:rPr sz="1050" b="0" i="0">
                <a:solidFill>
                  <a:srgbClr val="0B2545"/>
                </a:solidFill>
                <a:latin typeface="Montserrat"/>
              </a:rPr>
              <a:t>Full power, through the fabric, creating holes. A different operation with a different durability consequence, not simply a stronger version of engraving.</a:t>
            </a:r>
          </a:p>
        </p:txBody>
      </p:sp>
      <p:sp>
        <p:nvSpPr>
          <p:cNvPr id="10" name="TextBox 9"/>
          <p:cNvSpPr txBox="1"/>
          <p:nvPr/>
        </p:nvSpPr>
        <p:spPr>
          <a:xfrm>
            <a:off x="621792" y="4178808"/>
            <a:ext cx="7516368" cy="640080"/>
          </a:xfrm>
          <a:prstGeom prst="rect">
            <a:avLst/>
          </a:prstGeom>
          <a:noFill/>
        </p:spPr>
        <p:txBody>
          <a:bodyPr wrap="square" lIns="0" tIns="0" rIns="0" bIns="0">
            <a:spAutoFit/>
          </a:bodyPr>
          <a:lstStyle/>
          <a:p>
            <a:pPr algn="l">
              <a:spcBef>
                <a:spcPts val="0"/>
              </a:spcBef>
              <a:spcAft>
                <a:spcPts val="400"/>
              </a:spcAft>
            </a:pPr>
            <a:r>
              <a:rPr sz="800" b="1" i="0">
                <a:solidFill>
                  <a:srgbClr val="C8202F"/>
                </a:solidFill>
                <a:latin typeface="Montserrat SemiBold"/>
              </a:rPr>
              <a:t>WHY THE WORDS MATTER</a:t>
            </a:r>
          </a:p>
          <a:p>
            <a:pPr algn="l">
              <a:lnSpc>
                <a:spcPct val="116000"/>
              </a:lnSpc>
              <a:spcBef>
                <a:spcPts val="0"/>
              </a:spcBef>
              <a:spcAft>
                <a:spcPts val="0"/>
              </a:spcAft>
            </a:pPr>
            <a:r>
              <a:rPr sz="1050" b="0" i="0">
                <a:solidFill>
                  <a:srgbClr val="0B2545"/>
                </a:solidFill>
                <a:latin typeface="Montserrat"/>
              </a:rPr>
              <a:t>All three come off the same machine and the same file, and the difference is a setting. Use all-over laser design for a surface pattern. If you brief the wrong term, the laundry quotes the wrong price and produces the wrong garment.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6 · ADVANCED TECHNOLOGIES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What laser can do that chemistry cannot</a:t>
            </a:r>
          </a:p>
        </p:txBody>
      </p:sp>
      <p:sp>
        <p:nvSpPr>
          <p:cNvPr id="4" name="TextBox 3"/>
          <p:cNvSpPr txBox="1"/>
          <p:nvPr/>
        </p:nvSpPr>
        <p:spPr>
          <a:xfrm>
            <a:off x="621792" y="1481328"/>
            <a:ext cx="10945368"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Precision and repeatability, rather than sustainability alone, are the commercial case for laser.</a:t>
            </a:r>
          </a:p>
        </p:txBody>
      </p:sp>
      <p:sp>
        <p:nvSpPr>
          <p:cNvPr id="5" name="Rectangle 4"/>
          <p:cNvSpPr/>
          <p:nvPr/>
        </p:nvSpPr>
        <p:spPr>
          <a:xfrm>
            <a:off x="1231281" y="1901952"/>
            <a:ext cx="1380203"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6" name="Picture 5" descr="s23_image84.jpg"/>
          <p:cNvPicPr>
            <a:picLocks noChangeAspect="1"/>
          </p:cNvPicPr>
          <p:nvPr/>
        </p:nvPicPr>
        <p:blipFill>
          <a:blip r:embed="rId3"/>
          <a:stretch>
            <a:fillRect/>
          </a:stretch>
        </p:blipFill>
        <p:spPr>
          <a:xfrm>
            <a:off x="1377585" y="2048256"/>
            <a:ext cx="1087595" cy="3401568"/>
          </a:xfrm>
          <a:prstGeom prst="rect">
            <a:avLst/>
          </a:prstGeom>
        </p:spPr>
      </p:pic>
      <p:sp>
        <p:nvSpPr>
          <p:cNvPr id="7" name="TextBox 6"/>
          <p:cNvSpPr txBox="1"/>
          <p:nvPr/>
        </p:nvSpPr>
        <p:spPr>
          <a:xfrm>
            <a:off x="1377585" y="5632704"/>
            <a:ext cx="1087595"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Diamond lattice</a:t>
            </a:r>
          </a:p>
        </p:txBody>
      </p:sp>
      <p:sp>
        <p:nvSpPr>
          <p:cNvPr id="8" name="Rectangle 7"/>
          <p:cNvSpPr/>
          <p:nvPr/>
        </p:nvSpPr>
        <p:spPr>
          <a:xfrm>
            <a:off x="4019571" y="1901952"/>
            <a:ext cx="1367746"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9" name="Picture 8" descr="s24_image87.jpg"/>
          <p:cNvPicPr>
            <a:picLocks noChangeAspect="1"/>
          </p:cNvPicPr>
          <p:nvPr/>
        </p:nvPicPr>
        <p:blipFill>
          <a:blip r:embed="rId4"/>
          <a:stretch>
            <a:fillRect/>
          </a:stretch>
        </p:blipFill>
        <p:spPr>
          <a:xfrm>
            <a:off x="4165875" y="2048256"/>
            <a:ext cx="1075138" cy="3401568"/>
          </a:xfrm>
          <a:prstGeom prst="rect">
            <a:avLst/>
          </a:prstGeom>
        </p:spPr>
      </p:pic>
      <p:sp>
        <p:nvSpPr>
          <p:cNvPr id="10" name="TextBox 9"/>
          <p:cNvSpPr txBox="1"/>
          <p:nvPr/>
        </p:nvSpPr>
        <p:spPr>
          <a:xfrm>
            <a:off x="4165875" y="5632704"/>
            <a:ext cx="107513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Heart motif</a:t>
            </a:r>
          </a:p>
        </p:txBody>
      </p:sp>
      <p:sp>
        <p:nvSpPr>
          <p:cNvPr id="11" name="Rectangle 10"/>
          <p:cNvSpPr/>
          <p:nvPr/>
        </p:nvSpPr>
        <p:spPr>
          <a:xfrm>
            <a:off x="6788420" y="1901951"/>
            <a:ext cx="1394173"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12" name="Picture 11" descr="s25_image90.jpg"/>
          <p:cNvPicPr>
            <a:picLocks noChangeAspect="1"/>
          </p:cNvPicPr>
          <p:nvPr/>
        </p:nvPicPr>
        <p:blipFill>
          <a:blip r:embed="rId5"/>
          <a:stretch>
            <a:fillRect/>
          </a:stretch>
        </p:blipFill>
        <p:spPr>
          <a:xfrm>
            <a:off x="6934724" y="2048255"/>
            <a:ext cx="1101565" cy="3401568"/>
          </a:xfrm>
          <a:prstGeom prst="rect">
            <a:avLst/>
          </a:prstGeom>
        </p:spPr>
      </p:pic>
      <p:sp>
        <p:nvSpPr>
          <p:cNvPr id="13" name="TextBox 12"/>
          <p:cNvSpPr txBox="1"/>
          <p:nvPr/>
        </p:nvSpPr>
        <p:spPr>
          <a:xfrm>
            <a:off x="6934724" y="5632704"/>
            <a:ext cx="1101565"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Pictorial scene</a:t>
            </a:r>
          </a:p>
        </p:txBody>
      </p:sp>
      <p:sp>
        <p:nvSpPr>
          <p:cNvPr id="14" name="Rectangle 13"/>
          <p:cNvSpPr/>
          <p:nvPr/>
        </p:nvSpPr>
        <p:spPr>
          <a:xfrm>
            <a:off x="9431289" y="1901952"/>
            <a:ext cx="1672559" cy="400507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15" name="Picture 14" descr="s18_image66.jpg"/>
          <p:cNvPicPr>
            <a:picLocks noChangeAspect="1"/>
          </p:cNvPicPr>
          <p:nvPr/>
        </p:nvPicPr>
        <p:blipFill>
          <a:blip r:embed="rId6"/>
          <a:stretch>
            <a:fillRect/>
          </a:stretch>
        </p:blipFill>
        <p:spPr>
          <a:xfrm>
            <a:off x="9577593" y="2048256"/>
            <a:ext cx="1379951" cy="3401568"/>
          </a:xfrm>
          <a:prstGeom prst="rect">
            <a:avLst/>
          </a:prstGeom>
        </p:spPr>
      </p:pic>
      <p:sp>
        <p:nvSpPr>
          <p:cNvPr id="16" name="TextBox 15"/>
          <p:cNvSpPr txBox="1"/>
          <p:nvPr/>
        </p:nvSpPr>
        <p:spPr>
          <a:xfrm>
            <a:off x="9577593" y="5632704"/>
            <a:ext cx="1379951"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Cloud effect</a:t>
            </a:r>
          </a:p>
        </p:txBody>
      </p:sp>
      <p:sp>
        <p:nvSpPr>
          <p:cNvPr id="17" name="TextBox 16"/>
          <p:cNvSpPr txBox="1"/>
          <p:nvPr/>
        </p:nvSpPr>
        <p:spPr>
          <a:xfrm>
            <a:off x="621792" y="5980176"/>
            <a:ext cx="10945368"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Every one of these is a digital file. Send the same file to the same machine on the same fabric and you get the same garment, which no chemical process can promise.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758952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6 · ADVANCED TECHNOLOGIES</a:t>
            </a:r>
          </a:p>
        </p:txBody>
      </p:sp>
      <p:sp>
        <p:nvSpPr>
          <p:cNvPr id="3" name="TextBox 2"/>
          <p:cNvSpPr txBox="1"/>
          <p:nvPr/>
        </p:nvSpPr>
        <p:spPr>
          <a:xfrm>
            <a:off x="621792" y="603504"/>
            <a:ext cx="7589520" cy="822960"/>
          </a:xfrm>
          <a:prstGeom prst="rect">
            <a:avLst/>
          </a:prstGeom>
          <a:noFill/>
        </p:spPr>
        <p:txBody>
          <a:bodyPr wrap="square" lIns="0" tIns="0" rIns="0" bIns="0">
            <a:spAutoFit/>
          </a:bodyPr>
          <a:lstStyle/>
          <a:p>
            <a:pPr algn="l">
              <a:lnSpc>
                <a:spcPct val="105000"/>
              </a:lnSpc>
              <a:spcBef>
                <a:spcPts val="0"/>
              </a:spcBef>
              <a:spcAft>
                <a:spcPts val="0"/>
              </a:spcAft>
            </a:pPr>
            <a:r>
              <a:rPr sz="2500" b="1" i="0">
                <a:solidFill>
                  <a:srgbClr val="0B2545"/>
                </a:solidFill>
                <a:latin typeface="Montserrat SemiBold"/>
              </a:rPr>
              <a:t>Ozone</a:t>
            </a:r>
          </a:p>
        </p:txBody>
      </p:sp>
      <p:sp>
        <p:nvSpPr>
          <p:cNvPr id="4" name="Rectangle 3"/>
          <p:cNvSpPr/>
          <p:nvPr/>
        </p:nvSpPr>
        <p:spPr>
          <a:xfrm>
            <a:off x="8861691" y="548640"/>
            <a:ext cx="2347697"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8_image66.jpg"/>
          <p:cNvPicPr>
            <a:picLocks noChangeAspect="1"/>
          </p:cNvPicPr>
          <p:nvPr/>
        </p:nvPicPr>
        <p:blipFill>
          <a:blip r:embed="rId3"/>
          <a:stretch>
            <a:fillRect/>
          </a:stretch>
        </p:blipFill>
        <p:spPr>
          <a:xfrm>
            <a:off x="9007995" y="694944"/>
            <a:ext cx="2055089" cy="5065776"/>
          </a:xfrm>
          <a:prstGeom prst="rect">
            <a:avLst/>
          </a:prstGeom>
        </p:spPr>
      </p:pic>
      <p:sp>
        <p:nvSpPr>
          <p:cNvPr id="6" name="TextBox 5"/>
          <p:cNvSpPr txBox="1"/>
          <p:nvPr/>
        </p:nvSpPr>
        <p:spPr>
          <a:xfrm>
            <a:off x="9007995" y="5943600"/>
            <a:ext cx="2055089"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Overall lightening on a dark base</a:t>
            </a:r>
          </a:p>
        </p:txBody>
      </p:sp>
      <p:sp>
        <p:nvSpPr>
          <p:cNvPr id="7" name="TextBox 6"/>
          <p:cNvSpPr txBox="1"/>
          <p:nvPr/>
        </p:nvSpPr>
        <p:spPr>
          <a:xfrm>
            <a:off x="621792" y="148132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IS</a:t>
            </a:r>
          </a:p>
        </p:txBody>
      </p:sp>
      <p:sp>
        <p:nvSpPr>
          <p:cNvPr id="8" name="TextBox 7"/>
          <p:cNvSpPr txBox="1"/>
          <p:nvPr/>
        </p:nvSpPr>
        <p:spPr>
          <a:xfrm>
            <a:off x="2148840" y="144475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Ozone gas, generated from the oxygen in air, fades garments in a closed drum. It reacts with the dye, giving a bleached or worn look without a bleach bath.</a:t>
            </a:r>
          </a:p>
        </p:txBody>
      </p:sp>
      <p:sp>
        <p:nvSpPr>
          <p:cNvPr id="9" name="TextBox 8"/>
          <p:cNvSpPr txBox="1"/>
          <p:nvPr/>
        </p:nvSpPr>
        <p:spPr>
          <a:xfrm>
            <a:off x="621792" y="207568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LOOKS LIKE</a:t>
            </a:r>
          </a:p>
        </p:txBody>
      </p:sp>
      <p:sp>
        <p:nvSpPr>
          <p:cNvPr id="10" name="TextBox 9"/>
          <p:cNvSpPr txBox="1"/>
          <p:nvPr/>
        </p:nvSpPr>
        <p:spPr>
          <a:xfrm>
            <a:off x="2148840" y="203911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Overall lightening with a cleaner, less redeposited surface. Often used together with laser.</a:t>
            </a:r>
          </a:p>
        </p:txBody>
      </p:sp>
      <p:sp>
        <p:nvSpPr>
          <p:cNvPr id="11" name="TextBox 10"/>
          <p:cNvSpPr txBox="1"/>
          <p:nvPr/>
        </p:nvSpPr>
        <p:spPr>
          <a:xfrm>
            <a:off x="621792" y="267004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HOW IT FEELS</a:t>
            </a:r>
          </a:p>
        </p:txBody>
      </p:sp>
      <p:sp>
        <p:nvSpPr>
          <p:cNvPr id="12" name="TextBox 11"/>
          <p:cNvSpPr txBox="1"/>
          <p:nvPr/>
        </p:nvSpPr>
        <p:spPr>
          <a:xfrm>
            <a:off x="2148840" y="263347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Largely unchanged, and softer than the equivalent bleach route because there is less wet processing.</a:t>
            </a:r>
          </a:p>
        </p:txBody>
      </p:sp>
      <p:sp>
        <p:nvSpPr>
          <p:cNvPr id="13" name="TextBox 12"/>
          <p:cNvSpPr txBox="1"/>
          <p:nvPr/>
        </p:nvSpPr>
        <p:spPr>
          <a:xfrm>
            <a:off x="621792" y="326440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CAN GO WRONG</a:t>
            </a:r>
          </a:p>
        </p:txBody>
      </p:sp>
      <p:sp>
        <p:nvSpPr>
          <p:cNvPr id="14" name="TextBox 13"/>
          <p:cNvSpPr txBox="1"/>
          <p:nvPr/>
        </p:nvSpPr>
        <p:spPr>
          <a:xfrm>
            <a:off x="2148840" y="3227832"/>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Shade control across batches, over-treatment causing strength loss, and an effect that is not identical to a bleach bath.</a:t>
            </a:r>
          </a:p>
        </p:txBody>
      </p:sp>
      <p:sp>
        <p:nvSpPr>
          <p:cNvPr id="15" name="TextBox 14"/>
          <p:cNvSpPr txBox="1"/>
          <p:nvPr/>
        </p:nvSpPr>
        <p:spPr>
          <a:xfrm>
            <a:off x="621792" y="3858768"/>
            <a:ext cx="1417320" cy="274320"/>
          </a:xfrm>
          <a:prstGeom prst="rect">
            <a:avLst/>
          </a:prstGeom>
          <a:noFill/>
        </p:spPr>
        <p:txBody>
          <a:bodyPr wrap="square" lIns="0" tIns="0" rIns="0" bIns="0">
            <a:spAutoFit/>
          </a:bodyPr>
          <a:lstStyle/>
          <a:p>
            <a:pPr algn="l">
              <a:spcBef>
                <a:spcPts val="0"/>
              </a:spcBef>
              <a:spcAft>
                <a:spcPts val="0"/>
              </a:spcAft>
            </a:pPr>
            <a:r>
              <a:rPr sz="850" b="1" i="0">
                <a:solidFill>
                  <a:srgbClr val="C8202F"/>
                </a:solidFill>
                <a:latin typeface="Montserrat SemiBold"/>
              </a:rPr>
              <a:t>WHAT IT COSTS</a:t>
            </a:r>
          </a:p>
        </p:txBody>
      </p:sp>
      <p:sp>
        <p:nvSpPr>
          <p:cNvPr id="16" name="TextBox 15"/>
          <p:cNvSpPr txBox="1"/>
          <p:nvPr/>
        </p:nvSpPr>
        <p:spPr>
          <a:xfrm>
            <a:off x="2148840" y="3822191"/>
            <a:ext cx="5989320" cy="548640"/>
          </a:xfrm>
          <a:prstGeom prst="rect">
            <a:avLst/>
          </a:prstGeom>
          <a:noFill/>
        </p:spPr>
        <p:txBody>
          <a:bodyPr wrap="square" lIns="0" tIns="0" rIns="0" bIns="0">
            <a:spAutoFit/>
          </a:bodyPr>
          <a:lstStyle/>
          <a:p>
            <a:pPr algn="l">
              <a:lnSpc>
                <a:spcPct val="116000"/>
              </a:lnSpc>
              <a:spcBef>
                <a:spcPts val="0"/>
              </a:spcBef>
              <a:spcAft>
                <a:spcPts val="0"/>
              </a:spcAft>
            </a:pPr>
            <a:r>
              <a:rPr sz="1050" b="0" i="0">
                <a:solidFill>
                  <a:srgbClr val="0B2545"/>
                </a:solidFill>
                <a:latin typeface="Montserrat"/>
              </a:rPr>
              <a:t>Equipment cost, low running cost. It removes wet bleaching steps and the pumice in some routes.</a:t>
            </a:r>
          </a:p>
        </p:txBody>
      </p:sp>
      <p:sp>
        <p:nvSpPr>
          <p:cNvPr id="17" name="Rectangle 16"/>
          <p:cNvSpPr/>
          <p:nvPr/>
        </p:nvSpPr>
        <p:spPr>
          <a:xfrm>
            <a:off x="621792" y="4507991"/>
            <a:ext cx="7516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82296" rIns="146304" bIns="64008" rtlCol="0" anchor="t"/>
          <a:lstStyle/>
          <a:p>
            <a:pPr algn="l">
              <a:spcBef>
                <a:spcPts val="0"/>
              </a:spcBef>
              <a:spcAft>
                <a:spcPts val="300"/>
              </a:spcAft>
            </a:pPr>
            <a:r>
              <a:rPr sz="750" b="1" i="0">
                <a:solidFill>
                  <a:srgbClr val="C8202F"/>
                </a:solidFill>
                <a:latin typeface="Montserrat SemiBold"/>
              </a:rPr>
              <a:t>ALSO WORTH KNOWING</a:t>
            </a:r>
          </a:p>
          <a:p>
            <a:pPr algn="l">
              <a:lnSpc>
                <a:spcPct val="114000"/>
              </a:lnSpc>
              <a:spcBef>
                <a:spcPts val="0"/>
              </a:spcBef>
              <a:spcAft>
                <a:spcPts val="0"/>
              </a:spcAft>
            </a:pPr>
            <a:r>
              <a:rPr sz="950" b="0" i="0">
                <a:solidFill>
                  <a:srgbClr val="0B2545"/>
                </a:solidFill>
                <a:latin typeface="Montserrat"/>
              </a:rPr>
              <a:t>The gas is generated from air and destroyed at the end of the cycle inside a closed system, which is why the step itself carries very little chemical load.</a:t>
            </a:r>
          </a:p>
        </p:txBody>
      </p:sp>
      <p:sp>
        <p:nvSpPr>
          <p:cNvPr id="18" name="Rectangle 17"/>
          <p:cNvSpPr/>
          <p:nvPr/>
        </p:nvSpPr>
        <p:spPr>
          <a:xfrm>
            <a:off x="621792" y="5184647"/>
            <a:ext cx="7516368" cy="896112"/>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91440" rtlCol="0" anchor="t"/>
          <a:lstStyle/>
          <a:p>
            <a:pPr algn="l">
              <a:spcBef>
                <a:spcPts val="0"/>
              </a:spcBef>
              <a:spcAft>
                <a:spcPts val="400"/>
              </a:spcAft>
            </a:pPr>
            <a:r>
              <a:rPr sz="800" b="1" i="0">
                <a:solidFill>
                  <a:srgbClr val="C8202F"/>
                </a:solidFill>
                <a:latin typeface="Montserrat SemiBold"/>
              </a:rPr>
              <a:t>BUYER CHECKPOINT</a:t>
            </a:r>
          </a:p>
          <a:p>
            <a:pPr algn="l">
              <a:lnSpc>
                <a:spcPct val="116000"/>
              </a:lnSpc>
              <a:spcBef>
                <a:spcPts val="0"/>
              </a:spcBef>
              <a:spcAft>
                <a:spcPts val="0"/>
              </a:spcAft>
            </a:pPr>
            <a:r>
              <a:rPr sz="1050" b="0" i="0">
                <a:solidFill>
                  <a:srgbClr val="0B2545"/>
                </a:solidFill>
                <a:latin typeface="Montserrat"/>
              </a:rPr>
              <a:t>If a supplier proposes converting an approved bleach wash to ozone, treat it as a new development and ask for a new sealed standard. It is not a like-for-like substitution.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6 · ADVANCED TECHNOLOGIES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Low-liquor and water-saving systems</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Machines and delivery systems designed to run at much lower water-to-garment ratios, or to recover and reuse process water.</a:t>
            </a:r>
          </a:p>
        </p:txBody>
      </p:sp>
      <p:sp>
        <p:nvSpPr>
          <p:cNvPr id="5" name="Rectangle 4"/>
          <p:cNvSpPr/>
          <p:nvPr/>
        </p:nvSpPr>
        <p:spPr>
          <a:xfrm>
            <a:off x="621792" y="2624328"/>
            <a:ext cx="3465576" cy="13167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Low-liquor machines</a:t>
            </a:r>
          </a:p>
          <a:p>
            <a:pPr algn="l">
              <a:lnSpc>
                <a:spcPct val="118000"/>
              </a:lnSpc>
              <a:spcBef>
                <a:spcPts val="0"/>
              </a:spcBef>
              <a:spcAft>
                <a:spcPts val="400"/>
              </a:spcAft>
            </a:pPr>
            <a:r>
              <a:rPr sz="1000" b="0" i="0">
                <a:solidFill>
                  <a:srgbClr val="2A3342"/>
                </a:solidFill>
                <a:latin typeface="Montserrat"/>
              </a:rPr>
              <a:t>Run at a lower water-to-garment ratio, so less water to heat and less to treat.</a:t>
            </a:r>
          </a:p>
          <a:p>
            <a:pPr algn="l">
              <a:lnSpc>
                <a:spcPct val="118000"/>
              </a:lnSpc>
              <a:spcBef>
                <a:spcPts val="0"/>
              </a:spcBef>
              <a:spcAft>
                <a:spcPts val="400"/>
              </a:spcAft>
            </a:pPr>
            <a:r>
              <a:rPr sz="1000" b="0" i="0">
                <a:solidFill>
                  <a:srgbClr val="2A3342"/>
                </a:solidFill>
                <a:latin typeface="Montserrat"/>
              </a:rPr>
              <a:t>Chemistry has to be re-dosed for the new ratio.</a:t>
            </a:r>
          </a:p>
        </p:txBody>
      </p:sp>
      <p:sp>
        <p:nvSpPr>
          <p:cNvPr id="6" name="Rectangle 5"/>
          <p:cNvSpPr/>
          <p:nvPr/>
        </p:nvSpPr>
        <p:spPr>
          <a:xfrm>
            <a:off x="4361688" y="2624328"/>
            <a:ext cx="3465576" cy="13167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Foam and spray delivery</a:t>
            </a:r>
          </a:p>
          <a:p>
            <a:pPr algn="l">
              <a:lnSpc>
                <a:spcPct val="118000"/>
              </a:lnSpc>
              <a:spcBef>
                <a:spcPts val="0"/>
              </a:spcBef>
              <a:spcAft>
                <a:spcPts val="400"/>
              </a:spcAft>
            </a:pPr>
            <a:r>
              <a:rPr sz="1000" b="0" i="0">
                <a:solidFill>
                  <a:srgbClr val="2A3342"/>
                </a:solidFill>
                <a:latin typeface="Montserrat"/>
              </a:rPr>
              <a:t>Chemicals delivered as foam, mist or spray rather than in a full bath.</a:t>
            </a:r>
          </a:p>
          <a:p>
            <a:pPr algn="l">
              <a:lnSpc>
                <a:spcPct val="118000"/>
              </a:lnSpc>
              <a:spcBef>
                <a:spcPts val="0"/>
              </a:spcBef>
              <a:spcAft>
                <a:spcPts val="400"/>
              </a:spcAft>
            </a:pPr>
            <a:r>
              <a:rPr sz="1000" b="0" i="0">
                <a:solidFill>
                  <a:srgbClr val="2A3342"/>
                </a:solidFill>
                <a:latin typeface="Montserrat"/>
              </a:rPr>
              <a:t>Applies chemistry to the surface where the effect is wanted.</a:t>
            </a:r>
          </a:p>
        </p:txBody>
      </p:sp>
      <p:sp>
        <p:nvSpPr>
          <p:cNvPr id="7" name="Rectangle 6"/>
          <p:cNvSpPr/>
          <p:nvPr/>
        </p:nvSpPr>
        <p:spPr>
          <a:xfrm>
            <a:off x="8101584" y="2624328"/>
            <a:ext cx="3465576" cy="13167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Water recovery loops</a:t>
            </a:r>
          </a:p>
          <a:p>
            <a:pPr algn="l">
              <a:lnSpc>
                <a:spcPct val="118000"/>
              </a:lnSpc>
              <a:spcBef>
                <a:spcPts val="0"/>
              </a:spcBef>
              <a:spcAft>
                <a:spcPts val="400"/>
              </a:spcAft>
            </a:pPr>
            <a:r>
              <a:rPr sz="1000" b="0" i="0">
                <a:solidFill>
                  <a:srgbClr val="2A3342"/>
                </a:solidFill>
                <a:latin typeface="Montserrat"/>
              </a:rPr>
              <a:t>Process water filtered and reused within the laundry rather than discharged.</a:t>
            </a:r>
          </a:p>
          <a:p>
            <a:pPr algn="l">
              <a:lnSpc>
                <a:spcPct val="118000"/>
              </a:lnSpc>
              <a:spcBef>
                <a:spcPts val="0"/>
              </a:spcBef>
              <a:spcAft>
                <a:spcPts val="400"/>
              </a:spcAft>
            </a:pPr>
            <a:r>
              <a:rPr sz="1000" b="0" i="0">
                <a:solidFill>
                  <a:srgbClr val="2A3342"/>
                </a:solidFill>
                <a:latin typeface="Montserrat"/>
              </a:rPr>
              <a:t>Recovery capacity is the constraint, not the intent.</a:t>
            </a:r>
          </a:p>
        </p:txBody>
      </p:sp>
      <p:sp>
        <p:nvSpPr>
          <p:cNvPr id="8" name="TextBox 7"/>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Ask for water consumption per garment and how it is measured. A figure per batch tells you nothing unless you also know the batch size.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6 · ADVANCED TECHNOLOGIES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What replaces what</a:t>
            </a:r>
          </a:p>
        </p:txBody>
      </p:sp>
      <p:sp>
        <p:nvSpPr>
          <p:cNvPr id="4" name="TextBox 3"/>
          <p:cNvSpPr txBox="1"/>
          <p:nvPr/>
        </p:nvSpPr>
        <p:spPr>
          <a:xfrm>
            <a:off x="621792" y="1481328"/>
            <a:ext cx="10424160" cy="457200"/>
          </a:xfrm>
          <a:prstGeom prst="rect">
            <a:avLst/>
          </a:prstGeom>
          <a:noFill/>
        </p:spPr>
        <p:txBody>
          <a:bodyPr wrap="square" lIns="0" tIns="0" rIns="0" bIns="0">
            <a:spAutoFit/>
          </a:bodyPr>
          <a:lstStyle/>
          <a:p>
            <a:pPr algn="l">
              <a:lnSpc>
                <a:spcPct val="120000"/>
              </a:lnSpc>
              <a:spcBef>
                <a:spcPts val="0"/>
              </a:spcBef>
              <a:spcAft>
                <a:spcPts val="0"/>
              </a:spcAft>
            </a:pPr>
            <a:r>
              <a:rPr sz="1150" b="0" i="0">
                <a:solidFill>
                  <a:srgbClr val="3A4453"/>
                </a:solidFill>
                <a:latin typeface="Montserrat"/>
              </a:rPr>
              <a:t>A substitution changes the impact profile. It does not automatically make the route clean. A laser garment washed in a high-liquor machine is not obviously better than an enzyme garment washed in a low-liquor machine with heat recovery.</a:t>
            </a:r>
          </a:p>
        </p:txBody>
      </p:sp>
      <p:sp>
        <p:nvSpPr>
          <p:cNvPr id="5" name="Rectangle 4"/>
          <p:cNvSpPr/>
          <p:nvPr/>
        </p:nvSpPr>
        <p:spPr>
          <a:xfrm>
            <a:off x="621792" y="2084832"/>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6" name="TextBox 5"/>
          <p:cNvSpPr txBox="1"/>
          <p:nvPr/>
        </p:nvSpPr>
        <p:spPr>
          <a:xfrm>
            <a:off x="731520" y="2167128"/>
            <a:ext cx="212598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TRADITIONAL STEP</a:t>
            </a:r>
          </a:p>
        </p:txBody>
      </p:sp>
      <p:sp>
        <p:nvSpPr>
          <p:cNvPr id="7" name="TextBox 6"/>
          <p:cNvSpPr txBox="1"/>
          <p:nvPr/>
        </p:nvSpPr>
        <p:spPr>
          <a:xfrm>
            <a:off x="3076956" y="2167128"/>
            <a:ext cx="273405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MODERN ALTERNATIVE</a:t>
            </a:r>
          </a:p>
        </p:txBody>
      </p:sp>
      <p:sp>
        <p:nvSpPr>
          <p:cNvPr id="8" name="TextBox 7"/>
          <p:cNvSpPr txBox="1"/>
          <p:nvPr/>
        </p:nvSpPr>
        <p:spPr>
          <a:xfrm>
            <a:off x="6030468" y="2167128"/>
            <a:ext cx="542696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ACTUALLY CHANGES</a:t>
            </a:r>
          </a:p>
        </p:txBody>
      </p:sp>
      <p:sp>
        <p:nvSpPr>
          <p:cNvPr id="9" name="Rectangle 8"/>
          <p:cNvSpPr/>
          <p:nvPr/>
        </p:nvSpPr>
        <p:spPr>
          <a:xfrm>
            <a:off x="621792" y="2414016"/>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2478024"/>
            <a:ext cx="21259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Hand scraping</a:t>
            </a:r>
          </a:p>
        </p:txBody>
      </p:sp>
      <p:sp>
        <p:nvSpPr>
          <p:cNvPr id="11" name="TextBox 10"/>
          <p:cNvSpPr txBox="1"/>
          <p:nvPr/>
        </p:nvSpPr>
        <p:spPr>
          <a:xfrm>
            <a:off x="3076956" y="2478024"/>
            <a:ext cx="273405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Laser</a:t>
            </a:r>
          </a:p>
        </p:txBody>
      </p:sp>
      <p:sp>
        <p:nvSpPr>
          <p:cNvPr id="12" name="TextBox 11"/>
          <p:cNvSpPr txBox="1"/>
          <p:nvPr/>
        </p:nvSpPr>
        <p:spPr>
          <a:xfrm>
            <a:off x="6030468" y="2478024"/>
            <a:ext cx="54269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Repeatability, speed, less dust exposure for the operator</a:t>
            </a:r>
          </a:p>
        </p:txBody>
      </p:sp>
      <p:sp>
        <p:nvSpPr>
          <p:cNvPr id="13" name="Rectangle 12"/>
          <p:cNvSpPr/>
          <p:nvPr/>
        </p:nvSpPr>
        <p:spPr>
          <a:xfrm>
            <a:off x="621792" y="2980944"/>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4" name="TextBox 13"/>
          <p:cNvSpPr txBox="1"/>
          <p:nvPr/>
        </p:nvSpPr>
        <p:spPr>
          <a:xfrm>
            <a:off x="731520" y="3044952"/>
            <a:ext cx="21259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Manual whiskering</a:t>
            </a:r>
          </a:p>
        </p:txBody>
      </p:sp>
      <p:sp>
        <p:nvSpPr>
          <p:cNvPr id="15" name="TextBox 14"/>
          <p:cNvSpPr txBox="1"/>
          <p:nvPr/>
        </p:nvSpPr>
        <p:spPr>
          <a:xfrm>
            <a:off x="3076956" y="3044952"/>
            <a:ext cx="273405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Laser</a:t>
            </a:r>
          </a:p>
        </p:txBody>
      </p:sp>
      <p:sp>
        <p:nvSpPr>
          <p:cNvPr id="16" name="TextBox 15"/>
          <p:cNvSpPr txBox="1"/>
          <p:nvPr/>
        </p:nvSpPr>
        <p:spPr>
          <a:xfrm>
            <a:off x="6030468" y="3044952"/>
            <a:ext cx="54269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Left and right consistency, faster design change</a:t>
            </a:r>
          </a:p>
        </p:txBody>
      </p:sp>
      <p:sp>
        <p:nvSpPr>
          <p:cNvPr id="17" name="Rectangle 16"/>
          <p:cNvSpPr/>
          <p:nvPr/>
        </p:nvSpPr>
        <p:spPr>
          <a:xfrm>
            <a:off x="621792" y="3547872"/>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8" name="TextBox 17"/>
          <p:cNvSpPr txBox="1"/>
          <p:nvPr/>
        </p:nvSpPr>
        <p:spPr>
          <a:xfrm>
            <a:off x="731520" y="3611880"/>
            <a:ext cx="21259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PP spray</a:t>
            </a:r>
          </a:p>
        </p:txBody>
      </p:sp>
      <p:sp>
        <p:nvSpPr>
          <p:cNvPr id="19" name="TextBox 18"/>
          <p:cNvSpPr txBox="1"/>
          <p:nvPr/>
        </p:nvSpPr>
        <p:spPr>
          <a:xfrm>
            <a:off x="3076956" y="3611880"/>
            <a:ext cx="273405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Laser, sometimes with ozone</a:t>
            </a:r>
          </a:p>
        </p:txBody>
      </p:sp>
      <p:sp>
        <p:nvSpPr>
          <p:cNvPr id="20" name="TextBox 19"/>
          <p:cNvSpPr txBox="1"/>
          <p:nvPr/>
        </p:nvSpPr>
        <p:spPr>
          <a:xfrm>
            <a:off x="6030468" y="3611880"/>
            <a:ext cx="54269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Removes an oxidising chemical and the operator exposure</a:t>
            </a:r>
          </a:p>
        </p:txBody>
      </p:sp>
      <p:sp>
        <p:nvSpPr>
          <p:cNvPr id="21" name="Rectangle 20"/>
          <p:cNvSpPr/>
          <p:nvPr/>
        </p:nvSpPr>
        <p:spPr>
          <a:xfrm>
            <a:off x="621792" y="411480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2" name="TextBox 21"/>
          <p:cNvSpPr txBox="1"/>
          <p:nvPr/>
        </p:nvSpPr>
        <p:spPr>
          <a:xfrm>
            <a:off x="731520" y="4178808"/>
            <a:ext cx="21259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Stone wash</a:t>
            </a:r>
          </a:p>
        </p:txBody>
      </p:sp>
      <p:sp>
        <p:nvSpPr>
          <p:cNvPr id="23" name="TextBox 22"/>
          <p:cNvSpPr txBox="1"/>
          <p:nvPr/>
        </p:nvSpPr>
        <p:spPr>
          <a:xfrm>
            <a:off x="3076956" y="4178808"/>
            <a:ext cx="273405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Enzyme, ozone</a:t>
            </a:r>
          </a:p>
        </p:txBody>
      </p:sp>
      <p:sp>
        <p:nvSpPr>
          <p:cNvPr id="24" name="TextBox 23"/>
          <p:cNvSpPr txBox="1"/>
          <p:nvPr/>
        </p:nvSpPr>
        <p:spPr>
          <a:xfrm>
            <a:off x="6030468" y="4178808"/>
            <a:ext cx="54269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Removes pumice sludge and machine wear</a:t>
            </a:r>
          </a:p>
        </p:txBody>
      </p:sp>
      <p:sp>
        <p:nvSpPr>
          <p:cNvPr id="25" name="Rectangle 24"/>
          <p:cNvSpPr/>
          <p:nvPr/>
        </p:nvSpPr>
        <p:spPr>
          <a:xfrm>
            <a:off x="621792" y="4681728"/>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6" name="TextBox 25"/>
          <p:cNvSpPr txBox="1"/>
          <p:nvPr/>
        </p:nvSpPr>
        <p:spPr>
          <a:xfrm>
            <a:off x="731520" y="4745736"/>
            <a:ext cx="21259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Bleach bath</a:t>
            </a:r>
          </a:p>
        </p:txBody>
      </p:sp>
      <p:sp>
        <p:nvSpPr>
          <p:cNvPr id="27" name="TextBox 26"/>
          <p:cNvSpPr txBox="1"/>
          <p:nvPr/>
        </p:nvSpPr>
        <p:spPr>
          <a:xfrm>
            <a:off x="3076956" y="4745736"/>
            <a:ext cx="273405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Ozone</a:t>
            </a:r>
          </a:p>
        </p:txBody>
      </p:sp>
      <p:sp>
        <p:nvSpPr>
          <p:cNvPr id="28" name="TextBox 27"/>
          <p:cNvSpPr txBox="1"/>
          <p:nvPr/>
        </p:nvSpPr>
        <p:spPr>
          <a:xfrm>
            <a:off x="6030468" y="4745736"/>
            <a:ext cx="54269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Reduces chemical load and effluent</a:t>
            </a:r>
          </a:p>
        </p:txBody>
      </p:sp>
      <p:sp>
        <p:nvSpPr>
          <p:cNvPr id="29" name="Rectangle 28"/>
          <p:cNvSpPr/>
          <p:nvPr/>
        </p:nvSpPr>
        <p:spPr>
          <a:xfrm>
            <a:off x="621792" y="5248656"/>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5312664"/>
            <a:ext cx="21259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High liquor ratio</a:t>
            </a:r>
          </a:p>
        </p:txBody>
      </p:sp>
      <p:sp>
        <p:nvSpPr>
          <p:cNvPr id="31" name="TextBox 30"/>
          <p:cNvSpPr txBox="1"/>
          <p:nvPr/>
        </p:nvSpPr>
        <p:spPr>
          <a:xfrm>
            <a:off x="3076956" y="5312664"/>
            <a:ext cx="2734056"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Low-liquor and recovery systems</a:t>
            </a:r>
          </a:p>
        </p:txBody>
      </p:sp>
      <p:sp>
        <p:nvSpPr>
          <p:cNvPr id="32" name="TextBox 31"/>
          <p:cNvSpPr txBox="1"/>
          <p:nvPr/>
        </p:nvSpPr>
        <p:spPr>
          <a:xfrm>
            <a:off x="6030468" y="5312664"/>
            <a:ext cx="5426964"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Reduces water volume and heating energy</a:t>
            </a:r>
          </a:p>
        </p:txBody>
      </p:sp>
      <p:sp>
        <p:nvSpPr>
          <p:cNvPr id="33" name="TextBox 32"/>
          <p:cNvSpPr txBox="1"/>
          <p:nvPr/>
        </p:nvSpPr>
        <p:spPr>
          <a:xfrm>
            <a:off x="621792" y="5907024"/>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When a supplier says they use laser and ozone, the next question is on which steps, and what the rest of the route still is.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14984" y="694944"/>
            <a:ext cx="1988383"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19_image69.jpg"/>
          <p:cNvPicPr>
            <a:picLocks noChangeAspect="1"/>
          </p:cNvPicPr>
          <p:nvPr/>
        </p:nvPicPr>
        <p:blipFill>
          <a:blip r:embed="rId2"/>
          <a:stretch>
            <a:fillRect/>
          </a:stretch>
        </p:blipFill>
        <p:spPr>
          <a:xfrm>
            <a:off x="8561288" y="841248"/>
            <a:ext cx="1695775"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07</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Building and approving a wash</a:t>
            </a:r>
          </a:p>
          <a:p>
            <a:pPr algn="l">
              <a:spcBef>
                <a:spcPts val="0"/>
              </a:spcBef>
              <a:spcAft>
                <a:spcPts val="0"/>
              </a:spcAft>
            </a:pPr>
            <a:r>
              <a:rPr sz="1250" b="0" i="0">
                <a:solidFill>
                  <a:srgbClr val="3A4453"/>
                </a:solidFill>
                <a:latin typeface="Montserrat"/>
              </a:rPr>
              <a:t>A wash name is not a specification. The sealed physical standard is</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How to read a finished garment as a sequence of processes, and how a wash gets from a reference image to an approved standard that will actually hold in bulk.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7 · BUILDING A WASH</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Reading a wash: seven things, in order</a:t>
            </a:r>
          </a:p>
        </p:txBody>
      </p:sp>
      <p:sp>
        <p:nvSpPr>
          <p:cNvPr id="4" name="Rectangle 3"/>
          <p:cNvSpPr/>
          <p:nvPr/>
        </p:nvSpPr>
        <p:spPr>
          <a:xfrm>
            <a:off x="8708926" y="548640"/>
            <a:ext cx="2013146"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6_image128.jpg"/>
          <p:cNvPicPr>
            <a:picLocks noChangeAspect="1"/>
          </p:cNvPicPr>
          <p:nvPr/>
        </p:nvPicPr>
        <p:blipFill>
          <a:blip r:embed="rId3"/>
          <a:stretch>
            <a:fillRect/>
          </a:stretch>
        </p:blipFill>
        <p:spPr>
          <a:xfrm>
            <a:off x="8855230" y="694944"/>
            <a:ext cx="1720538" cy="5065776"/>
          </a:xfrm>
          <a:prstGeom prst="rect">
            <a:avLst/>
          </a:prstGeom>
        </p:spPr>
      </p:pic>
      <p:sp>
        <p:nvSpPr>
          <p:cNvPr id="6" name="TextBox 5"/>
          <p:cNvSpPr txBox="1"/>
          <p:nvPr/>
        </p:nvSpPr>
        <p:spPr>
          <a:xfrm>
            <a:off x="8855230" y="5943600"/>
            <a:ext cx="172053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Tinted vintage with pigment drop</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Take a finished garment and work through it in this order. It is a habit worth building, because it turns looking into specifying.</a:t>
            </a:r>
          </a:p>
        </p:txBody>
      </p:sp>
      <p:sp>
        <p:nvSpPr>
          <p:cNvPr id="8" name="TextBox 7"/>
          <p:cNvSpPr txBox="1"/>
          <p:nvPr/>
        </p:nvSpPr>
        <p:spPr>
          <a:xfrm>
            <a:off x="621792" y="210312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1</a:t>
            </a:r>
          </a:p>
        </p:txBody>
      </p:sp>
      <p:sp>
        <p:nvSpPr>
          <p:cNvPr id="9" name="TextBox 8"/>
          <p:cNvSpPr txBox="1"/>
          <p:nvPr/>
        </p:nvSpPr>
        <p:spPr>
          <a:xfrm>
            <a:off x="1005840" y="208483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Overall shade</a:t>
            </a:r>
          </a:p>
          <a:p>
            <a:pPr algn="l">
              <a:lnSpc>
                <a:spcPct val="116000"/>
              </a:lnSpc>
              <a:spcBef>
                <a:spcPts val="0"/>
              </a:spcBef>
              <a:spcAft>
                <a:spcPts val="0"/>
              </a:spcAft>
            </a:pPr>
            <a:r>
              <a:rPr sz="1050" b="0" i="0">
                <a:solidFill>
                  <a:srgbClr val="2A3342"/>
                </a:solidFill>
                <a:latin typeface="Montserrat"/>
              </a:rPr>
              <a:t>How light or dark is the ground?</a:t>
            </a:r>
          </a:p>
        </p:txBody>
      </p:sp>
      <p:sp>
        <p:nvSpPr>
          <p:cNvPr id="10" name="TextBox 9"/>
          <p:cNvSpPr txBox="1"/>
          <p:nvPr/>
        </p:nvSpPr>
        <p:spPr>
          <a:xfrm>
            <a:off x="621792" y="263347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2</a:t>
            </a:r>
          </a:p>
        </p:txBody>
      </p:sp>
      <p:sp>
        <p:nvSpPr>
          <p:cNvPr id="11" name="TextBox 10"/>
          <p:cNvSpPr txBox="1"/>
          <p:nvPr/>
        </p:nvSpPr>
        <p:spPr>
          <a:xfrm>
            <a:off x="1005840" y="261518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Contrast</a:t>
            </a:r>
          </a:p>
          <a:p>
            <a:pPr algn="l">
              <a:lnSpc>
                <a:spcPct val="116000"/>
              </a:lnSpc>
              <a:spcBef>
                <a:spcPts val="0"/>
              </a:spcBef>
              <a:spcAft>
                <a:spcPts val="0"/>
              </a:spcAft>
            </a:pPr>
            <a:r>
              <a:rPr sz="1050" b="0" i="0">
                <a:solidFill>
                  <a:srgbClr val="2A3342"/>
                </a:solidFill>
                <a:latin typeface="Montserrat"/>
              </a:rPr>
              <a:t>Even, or sharp highlights against a darker base?</a:t>
            </a:r>
          </a:p>
        </p:txBody>
      </p:sp>
      <p:sp>
        <p:nvSpPr>
          <p:cNvPr id="12" name="TextBox 11"/>
          <p:cNvSpPr txBox="1"/>
          <p:nvPr/>
        </p:nvSpPr>
        <p:spPr>
          <a:xfrm>
            <a:off x="621792" y="316382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3</a:t>
            </a:r>
          </a:p>
        </p:txBody>
      </p:sp>
      <p:sp>
        <p:nvSpPr>
          <p:cNvPr id="13" name="TextBox 12"/>
          <p:cNvSpPr txBox="1"/>
          <p:nvPr/>
        </p:nvSpPr>
        <p:spPr>
          <a:xfrm>
            <a:off x="1005840" y="314553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Pattern</a:t>
            </a:r>
          </a:p>
          <a:p>
            <a:pPr algn="l">
              <a:lnSpc>
                <a:spcPct val="116000"/>
              </a:lnSpc>
              <a:spcBef>
                <a:spcPts val="0"/>
              </a:spcBef>
              <a:spcAft>
                <a:spcPts val="0"/>
              </a:spcAft>
            </a:pPr>
            <a:r>
              <a:rPr sz="1050" b="0" i="0">
                <a:solidFill>
                  <a:srgbClr val="2A3342"/>
                </a:solidFill>
                <a:latin typeface="Montserrat"/>
              </a:rPr>
              <a:t>Random like acid and tie, or placed like whiskers and sanding?</a:t>
            </a:r>
          </a:p>
        </p:txBody>
      </p:sp>
      <p:sp>
        <p:nvSpPr>
          <p:cNvPr id="14" name="TextBox 13"/>
          <p:cNvSpPr txBox="1"/>
          <p:nvPr/>
        </p:nvSpPr>
        <p:spPr>
          <a:xfrm>
            <a:off x="621792" y="369417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4</a:t>
            </a:r>
          </a:p>
        </p:txBody>
      </p:sp>
      <p:sp>
        <p:nvSpPr>
          <p:cNvPr id="15" name="TextBox 14"/>
          <p:cNvSpPr txBox="1"/>
          <p:nvPr/>
        </p:nvSpPr>
        <p:spPr>
          <a:xfrm>
            <a:off x="1005840" y="367588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Placement</a:t>
            </a:r>
          </a:p>
          <a:p>
            <a:pPr algn="l">
              <a:lnSpc>
                <a:spcPct val="116000"/>
              </a:lnSpc>
              <a:spcBef>
                <a:spcPts val="0"/>
              </a:spcBef>
              <a:spcAft>
                <a:spcPts val="0"/>
              </a:spcAft>
            </a:pPr>
            <a:r>
              <a:rPr sz="1050" b="0" i="0">
                <a:solidFill>
                  <a:srgbClr val="2A3342"/>
                </a:solidFill>
                <a:latin typeface="Montserrat"/>
              </a:rPr>
              <a:t>Placed effects mean dry processes, so look for the form marks.</a:t>
            </a:r>
          </a:p>
        </p:txBody>
      </p:sp>
      <p:sp>
        <p:nvSpPr>
          <p:cNvPr id="16" name="TextBox 15"/>
          <p:cNvSpPr txBox="1"/>
          <p:nvPr/>
        </p:nvSpPr>
        <p:spPr>
          <a:xfrm>
            <a:off x="621792" y="422452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5</a:t>
            </a:r>
          </a:p>
        </p:txBody>
      </p:sp>
      <p:sp>
        <p:nvSpPr>
          <p:cNvPr id="17" name="TextBox 16"/>
          <p:cNvSpPr txBox="1"/>
          <p:nvPr/>
        </p:nvSpPr>
        <p:spPr>
          <a:xfrm>
            <a:off x="1005840" y="420624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Damage</a:t>
            </a:r>
          </a:p>
          <a:p>
            <a:pPr algn="l">
              <a:lnSpc>
                <a:spcPct val="116000"/>
              </a:lnSpc>
              <a:spcBef>
                <a:spcPts val="0"/>
              </a:spcBef>
              <a:spcAft>
                <a:spcPts val="0"/>
              </a:spcAft>
            </a:pPr>
            <a:r>
              <a:rPr sz="1050" b="0" i="0">
                <a:solidFill>
                  <a:srgbClr val="2A3342"/>
                </a:solidFill>
                <a:latin typeface="Montserrat"/>
              </a:rPr>
              <a:t>Holes, fraying, ground edges, and whether they are backed.</a:t>
            </a:r>
          </a:p>
        </p:txBody>
      </p:sp>
      <p:sp>
        <p:nvSpPr>
          <p:cNvPr id="18" name="TextBox 17"/>
          <p:cNvSpPr txBox="1"/>
          <p:nvPr/>
        </p:nvSpPr>
        <p:spPr>
          <a:xfrm>
            <a:off x="621792" y="475488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6</a:t>
            </a:r>
          </a:p>
        </p:txBody>
      </p:sp>
      <p:sp>
        <p:nvSpPr>
          <p:cNvPr id="19" name="TextBox 18"/>
          <p:cNvSpPr txBox="1"/>
          <p:nvPr/>
        </p:nvSpPr>
        <p:spPr>
          <a:xfrm>
            <a:off x="1005840" y="473659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Colour additions</a:t>
            </a:r>
          </a:p>
          <a:p>
            <a:pPr algn="l">
              <a:lnSpc>
                <a:spcPct val="116000"/>
              </a:lnSpc>
              <a:spcBef>
                <a:spcPts val="0"/>
              </a:spcBef>
              <a:spcAft>
                <a:spcPts val="0"/>
              </a:spcAft>
            </a:pPr>
            <a:r>
              <a:rPr sz="1050" b="0" i="0">
                <a:solidFill>
                  <a:srgbClr val="2A3342"/>
                </a:solidFill>
                <a:latin typeface="Montserrat"/>
              </a:rPr>
              <a:t>Tint, overdye, pigment, splatter, discharge.</a:t>
            </a:r>
          </a:p>
        </p:txBody>
      </p:sp>
      <p:sp>
        <p:nvSpPr>
          <p:cNvPr id="20" name="TextBox 19"/>
          <p:cNvSpPr txBox="1"/>
          <p:nvPr/>
        </p:nvSpPr>
        <p:spPr>
          <a:xfrm>
            <a:off x="621792" y="528523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7</a:t>
            </a:r>
          </a:p>
        </p:txBody>
      </p:sp>
      <p:sp>
        <p:nvSpPr>
          <p:cNvPr id="21" name="TextBox 20"/>
          <p:cNvSpPr txBox="1"/>
          <p:nvPr/>
        </p:nvSpPr>
        <p:spPr>
          <a:xfrm>
            <a:off x="1005840" y="526694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Hand feel</a:t>
            </a:r>
          </a:p>
          <a:p>
            <a:pPr algn="l">
              <a:lnSpc>
                <a:spcPct val="116000"/>
              </a:lnSpc>
              <a:spcBef>
                <a:spcPts val="0"/>
              </a:spcBef>
              <a:spcAft>
                <a:spcPts val="0"/>
              </a:spcAft>
            </a:pPr>
            <a:r>
              <a:rPr sz="1050" b="0" i="0">
                <a:solidFill>
                  <a:srgbClr val="2A3342"/>
                </a:solidFill>
                <a:latin typeface="Montserrat"/>
              </a:rPr>
              <a:t>Soft, rough, stiff, papery. Feel the inside as well as the face.</a:t>
            </a:r>
          </a:p>
        </p:txBody>
      </p:sp>
      <p:sp>
        <p:nvSpPr>
          <p:cNvPr id="22" name="TextBox 21"/>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garment with a light even ground, sharp whiskers and a soft hand has been through at least three processes: a fading wet process, a dry whisker process and a softening step.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7 · BUILDING A WASH</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Combination washes: how a look is layered</a:t>
            </a:r>
          </a:p>
        </p:txBody>
      </p:sp>
      <p:sp>
        <p:nvSpPr>
          <p:cNvPr id="4" name="Rectangle 3"/>
          <p:cNvSpPr/>
          <p:nvPr/>
        </p:nvSpPr>
        <p:spPr>
          <a:xfrm>
            <a:off x="621792" y="1481328"/>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Desize</a:t>
            </a:r>
          </a:p>
        </p:txBody>
      </p:sp>
      <p:sp>
        <p:nvSpPr>
          <p:cNvPr id="5" name="TextBox 4"/>
          <p:cNvSpPr txBox="1"/>
          <p:nvPr/>
        </p:nvSpPr>
        <p:spPr>
          <a:xfrm>
            <a:off x="3248406"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6" name="Rectangle 5"/>
          <p:cNvSpPr/>
          <p:nvPr/>
        </p:nvSpPr>
        <p:spPr>
          <a:xfrm>
            <a:off x="3394710" y="1481328"/>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Enzyme or stone fade</a:t>
            </a:r>
          </a:p>
        </p:txBody>
      </p:sp>
      <p:sp>
        <p:nvSpPr>
          <p:cNvPr id="7" name="TextBox 6"/>
          <p:cNvSpPr txBox="1"/>
          <p:nvPr/>
        </p:nvSpPr>
        <p:spPr>
          <a:xfrm>
            <a:off x="6021324"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8" name="Rectangle 7"/>
          <p:cNvSpPr/>
          <p:nvPr/>
        </p:nvSpPr>
        <p:spPr>
          <a:xfrm>
            <a:off x="6167628" y="1481328"/>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Dry effects</a:t>
            </a:r>
          </a:p>
        </p:txBody>
      </p:sp>
      <p:sp>
        <p:nvSpPr>
          <p:cNvPr id="9" name="TextBox 8"/>
          <p:cNvSpPr txBox="1"/>
          <p:nvPr/>
        </p:nvSpPr>
        <p:spPr>
          <a:xfrm>
            <a:off x="8794242" y="1600200"/>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0" name="Rectangle 9"/>
          <p:cNvSpPr/>
          <p:nvPr/>
        </p:nvSpPr>
        <p:spPr>
          <a:xfrm>
            <a:off x="8940546" y="1481328"/>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Local highlights</a:t>
            </a:r>
          </a:p>
        </p:txBody>
      </p:sp>
      <p:sp>
        <p:nvSpPr>
          <p:cNvPr id="11" name="Rectangle 10"/>
          <p:cNvSpPr/>
          <p:nvPr/>
        </p:nvSpPr>
        <p:spPr>
          <a:xfrm>
            <a:off x="621792" y="2139696"/>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Neutralise and wash</a:t>
            </a:r>
          </a:p>
        </p:txBody>
      </p:sp>
      <p:sp>
        <p:nvSpPr>
          <p:cNvPr id="12" name="TextBox 11"/>
          <p:cNvSpPr txBox="1"/>
          <p:nvPr/>
        </p:nvSpPr>
        <p:spPr>
          <a:xfrm>
            <a:off x="3248406"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3" name="Rectangle 12"/>
          <p:cNvSpPr/>
          <p:nvPr/>
        </p:nvSpPr>
        <p:spPr>
          <a:xfrm>
            <a:off x="3394710" y="2139696"/>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Tint</a:t>
            </a:r>
          </a:p>
        </p:txBody>
      </p:sp>
      <p:sp>
        <p:nvSpPr>
          <p:cNvPr id="14" name="TextBox 13"/>
          <p:cNvSpPr txBox="1"/>
          <p:nvPr/>
        </p:nvSpPr>
        <p:spPr>
          <a:xfrm>
            <a:off x="6021324"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5" name="Rectangle 14"/>
          <p:cNvSpPr/>
          <p:nvPr/>
        </p:nvSpPr>
        <p:spPr>
          <a:xfrm>
            <a:off x="6167628" y="2139696"/>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Soften</a:t>
            </a:r>
          </a:p>
        </p:txBody>
      </p:sp>
      <p:sp>
        <p:nvSpPr>
          <p:cNvPr id="16" name="TextBox 15"/>
          <p:cNvSpPr txBox="1"/>
          <p:nvPr/>
        </p:nvSpPr>
        <p:spPr>
          <a:xfrm>
            <a:off x="8794242" y="2258568"/>
            <a:ext cx="146304" cy="219456"/>
          </a:xfrm>
          <a:prstGeom prst="rect">
            <a:avLst/>
          </a:prstGeom>
          <a:noFill/>
        </p:spPr>
        <p:txBody>
          <a:bodyPr wrap="square" lIns="0" tIns="0" rIns="0" bIns="0">
            <a:spAutoFit/>
          </a:bodyPr>
          <a:lstStyle/>
          <a:p>
            <a:pPr algn="ctr">
              <a:spcBef>
                <a:spcPts val="0"/>
              </a:spcBef>
              <a:spcAft>
                <a:spcPts val="0"/>
              </a:spcAft>
            </a:pPr>
            <a:r>
              <a:rPr sz="1300" b="1" i="0">
                <a:solidFill>
                  <a:srgbClr val="C8202F"/>
                </a:solidFill>
                <a:latin typeface="Montserrat SemiBold"/>
              </a:rPr>
              <a:t>→</a:t>
            </a:r>
          </a:p>
        </p:txBody>
      </p:sp>
      <p:sp>
        <p:nvSpPr>
          <p:cNvPr id="17" name="Rectangle 16"/>
          <p:cNvSpPr/>
          <p:nvPr/>
        </p:nvSpPr>
        <p:spPr>
          <a:xfrm>
            <a:off x="8940546" y="2139696"/>
            <a:ext cx="2626614" cy="475488"/>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82296" rIns="73152" rtlCol="0" anchor="t"/>
          <a:lstStyle/>
          <a:p>
            <a:pPr algn="ctr">
              <a:lnSpc>
                <a:spcPct val="105000"/>
              </a:lnSpc>
              <a:spcBef>
                <a:spcPts val="0"/>
              </a:spcBef>
              <a:spcAft>
                <a:spcPts val="0"/>
              </a:spcAft>
            </a:pPr>
            <a:r>
              <a:rPr sz="900" b="1" i="0">
                <a:solidFill>
                  <a:srgbClr val="0B2545"/>
                </a:solidFill>
                <a:latin typeface="Montserrat SemiBold"/>
              </a:rPr>
              <a:t>Dry</a:t>
            </a:r>
          </a:p>
        </p:txBody>
      </p:sp>
      <p:sp>
        <p:nvSpPr>
          <p:cNvPr id="18" name="TextBox 17"/>
          <p:cNvSpPr txBox="1"/>
          <p:nvPr/>
        </p:nvSpPr>
        <p:spPr>
          <a:xfrm>
            <a:off x="621792" y="2926079"/>
            <a:ext cx="10945368" cy="256032"/>
          </a:xfrm>
          <a:prstGeom prst="rect">
            <a:avLst/>
          </a:prstGeom>
          <a:noFill/>
        </p:spPr>
        <p:txBody>
          <a:bodyPr wrap="square" lIns="0" tIns="0" rIns="0" bIns="0">
            <a:spAutoFit/>
          </a:bodyPr>
          <a:lstStyle/>
          <a:p>
            <a:pPr algn="l">
              <a:lnSpc>
                <a:spcPct val="110000"/>
              </a:lnSpc>
              <a:spcBef>
                <a:spcPts val="0"/>
              </a:spcBef>
              <a:spcAft>
                <a:spcPts val="200"/>
              </a:spcAft>
            </a:pPr>
            <a:r>
              <a:rPr sz="1100" b="1" i="0">
                <a:solidFill>
                  <a:srgbClr val="0B2545"/>
                </a:solidFill>
                <a:latin typeface="Montserrat SemiBold"/>
              </a:rPr>
              <a:t>Every step adds cost and time</a:t>
            </a:r>
          </a:p>
          <a:p>
            <a:pPr algn="l">
              <a:lnSpc>
                <a:spcPct val="116000"/>
              </a:lnSpc>
              <a:spcBef>
                <a:spcPts val="0"/>
              </a:spcBef>
              <a:spcAft>
                <a:spcPts val="0"/>
              </a:spcAft>
            </a:pPr>
            <a:r>
              <a:rPr sz="1050" b="0" i="0">
                <a:solidFill>
                  <a:srgbClr val="2A3342"/>
                </a:solidFill>
                <a:latin typeface="Montserrat"/>
              </a:rPr>
              <a:t>A five-step wash costs more and takes longer than a two-step wash, on the same fabric and the same garment.</a:t>
            </a:r>
          </a:p>
        </p:txBody>
      </p:sp>
      <p:sp>
        <p:nvSpPr>
          <p:cNvPr id="19" name="TextBox 18"/>
          <p:cNvSpPr txBox="1"/>
          <p:nvPr/>
        </p:nvSpPr>
        <p:spPr>
          <a:xfrm>
            <a:off x="621792" y="3374135"/>
            <a:ext cx="10945368" cy="256032"/>
          </a:xfrm>
          <a:prstGeom prst="rect">
            <a:avLst/>
          </a:prstGeom>
          <a:noFill/>
        </p:spPr>
        <p:txBody>
          <a:bodyPr wrap="square" lIns="0" tIns="0" rIns="0" bIns="0">
            <a:spAutoFit/>
          </a:bodyPr>
          <a:lstStyle/>
          <a:p>
            <a:pPr algn="l">
              <a:lnSpc>
                <a:spcPct val="110000"/>
              </a:lnSpc>
              <a:spcBef>
                <a:spcPts val="0"/>
              </a:spcBef>
              <a:spcAft>
                <a:spcPts val="200"/>
              </a:spcAft>
            </a:pPr>
            <a:r>
              <a:rPr sz="1100" b="1" i="0">
                <a:solidFill>
                  <a:srgbClr val="0B2545"/>
                </a:solidFill>
                <a:latin typeface="Montserrat SemiBold"/>
              </a:rPr>
              <a:t>Every step adds a failure point</a:t>
            </a:r>
          </a:p>
          <a:p>
            <a:pPr algn="l">
              <a:lnSpc>
                <a:spcPct val="116000"/>
              </a:lnSpc>
              <a:spcBef>
                <a:spcPts val="0"/>
              </a:spcBef>
              <a:spcAft>
                <a:spcPts val="0"/>
              </a:spcAft>
            </a:pPr>
            <a:r>
              <a:rPr sz="1050" b="0" i="0">
                <a:solidFill>
                  <a:srgbClr val="2A3342"/>
                </a:solidFill>
                <a:latin typeface="Montserrat"/>
              </a:rPr>
              <a:t>Rejection rates compound. Two steps at ninety-five per cent good are not ninety-five per cent good together.</a:t>
            </a:r>
          </a:p>
        </p:txBody>
      </p:sp>
      <p:sp>
        <p:nvSpPr>
          <p:cNvPr id="20" name="TextBox 19"/>
          <p:cNvSpPr txBox="1"/>
          <p:nvPr/>
        </p:nvSpPr>
        <p:spPr>
          <a:xfrm>
            <a:off x="621792" y="3822191"/>
            <a:ext cx="10945368" cy="256032"/>
          </a:xfrm>
          <a:prstGeom prst="rect">
            <a:avLst/>
          </a:prstGeom>
          <a:noFill/>
        </p:spPr>
        <p:txBody>
          <a:bodyPr wrap="square" lIns="0" tIns="0" rIns="0" bIns="0">
            <a:spAutoFit/>
          </a:bodyPr>
          <a:lstStyle/>
          <a:p>
            <a:pPr algn="l">
              <a:lnSpc>
                <a:spcPct val="110000"/>
              </a:lnSpc>
              <a:spcBef>
                <a:spcPts val="0"/>
              </a:spcBef>
              <a:spcAft>
                <a:spcPts val="200"/>
              </a:spcAft>
            </a:pPr>
            <a:r>
              <a:rPr sz="1100" b="1" i="0">
                <a:solidFill>
                  <a:srgbClr val="0B2545"/>
                </a:solidFill>
                <a:latin typeface="Montserrat SemiBold"/>
              </a:rPr>
              <a:t>Every step adds variation</a:t>
            </a:r>
          </a:p>
          <a:p>
            <a:pPr algn="l">
              <a:lnSpc>
                <a:spcPct val="116000"/>
              </a:lnSpc>
              <a:spcBef>
                <a:spcPts val="0"/>
              </a:spcBef>
              <a:spcAft>
                <a:spcPts val="0"/>
              </a:spcAft>
            </a:pPr>
            <a:r>
              <a:rPr sz="1050" b="0" i="0">
                <a:solidFill>
                  <a:srgbClr val="2A3342"/>
                </a:solidFill>
                <a:latin typeface="Montserrat"/>
              </a:rPr>
              <a:t>Combination washes are harder to reproduce, and they drift further between lots.</a:t>
            </a:r>
          </a:p>
        </p:txBody>
      </p:sp>
      <p:sp>
        <p:nvSpPr>
          <p:cNvPr id="21" name="Rectangle 20"/>
          <p:cNvSpPr/>
          <p:nvPr/>
        </p:nvSpPr>
        <p:spPr>
          <a:xfrm>
            <a:off x="621792" y="5532120"/>
            <a:ext cx="10945368" cy="59436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Count the steps in a wash before you agree a price or a delivery date. The step count is the best single predictor of both.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7 · BUILDING A WASH</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Wash development: standard to bulk</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Seven stages. The one people skip under time pressure is stage five.</a:t>
            </a:r>
          </a:p>
        </p:txBody>
      </p:sp>
      <p:sp>
        <p:nvSpPr>
          <p:cNvPr id="5" name="Rectangle 4"/>
          <p:cNvSpPr/>
          <p:nvPr/>
        </p:nvSpPr>
        <p:spPr>
          <a:xfrm>
            <a:off x="621792"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1 · Wash standard</a:t>
            </a:r>
          </a:p>
          <a:p>
            <a:pPr algn="l">
              <a:lnSpc>
                <a:spcPct val="118000"/>
              </a:lnSpc>
              <a:spcBef>
                <a:spcPts val="0"/>
              </a:spcBef>
              <a:spcAft>
                <a:spcPts val="400"/>
              </a:spcAft>
            </a:pPr>
            <a:r>
              <a:rPr sz="1000" b="0" i="0">
                <a:solidFill>
                  <a:srgbClr val="2A3342"/>
                </a:solidFill>
                <a:latin typeface="Montserrat"/>
              </a:rPr>
              <a:t>The buyer or designer supplies the target: a garment, a swatch or a reference image.</a:t>
            </a:r>
          </a:p>
        </p:txBody>
      </p:sp>
      <p:sp>
        <p:nvSpPr>
          <p:cNvPr id="6" name="Rectangle 5"/>
          <p:cNvSpPr/>
          <p:nvPr/>
        </p:nvSpPr>
        <p:spPr>
          <a:xfrm>
            <a:off x="3426714"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2 · Wash trial</a:t>
            </a:r>
          </a:p>
          <a:p>
            <a:pPr algn="l">
              <a:lnSpc>
                <a:spcPct val="118000"/>
              </a:lnSpc>
              <a:spcBef>
                <a:spcPts val="0"/>
              </a:spcBef>
              <a:spcAft>
                <a:spcPts val="400"/>
              </a:spcAft>
            </a:pPr>
            <a:r>
              <a:rPr sz="1000" b="0" i="0">
                <a:solidFill>
                  <a:srgbClr val="2A3342"/>
                </a:solidFill>
                <a:latin typeface="Montserrat"/>
              </a:rPr>
              <a:t>The laundry produces first trials against the target.</a:t>
            </a:r>
          </a:p>
        </p:txBody>
      </p:sp>
      <p:sp>
        <p:nvSpPr>
          <p:cNvPr id="7" name="Rectangle 6"/>
          <p:cNvSpPr/>
          <p:nvPr/>
        </p:nvSpPr>
        <p:spPr>
          <a:xfrm>
            <a:off x="6231636"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3 · Comments</a:t>
            </a:r>
          </a:p>
          <a:p>
            <a:pPr algn="l">
              <a:lnSpc>
                <a:spcPct val="118000"/>
              </a:lnSpc>
              <a:spcBef>
                <a:spcPts val="0"/>
              </a:spcBef>
              <a:spcAft>
                <a:spcPts val="400"/>
              </a:spcAft>
            </a:pPr>
            <a:r>
              <a:rPr sz="1000" b="0" i="0">
                <a:solidFill>
                  <a:srgbClr val="2A3342"/>
                </a:solidFill>
                <a:latin typeface="Montserrat"/>
              </a:rPr>
              <a:t>Usually several rounds of revision.</a:t>
            </a:r>
          </a:p>
        </p:txBody>
      </p:sp>
      <p:sp>
        <p:nvSpPr>
          <p:cNvPr id="8" name="Rectangle 7"/>
          <p:cNvSpPr/>
          <p:nvPr/>
        </p:nvSpPr>
        <p:spPr>
          <a:xfrm>
            <a:off x="9036558" y="2441448"/>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4 · Approved standard</a:t>
            </a:r>
          </a:p>
          <a:p>
            <a:pPr algn="l">
              <a:lnSpc>
                <a:spcPct val="118000"/>
              </a:lnSpc>
              <a:spcBef>
                <a:spcPts val="0"/>
              </a:spcBef>
              <a:spcAft>
                <a:spcPts val="400"/>
              </a:spcAft>
            </a:pPr>
            <a:r>
              <a:rPr sz="1000" b="0" i="0">
                <a:solidFill>
                  <a:srgbClr val="2A3342"/>
                </a:solidFill>
                <a:latin typeface="Montserrat"/>
              </a:rPr>
              <a:t>A physical garment is sealed, signed and dated. Both sides hold a copy.</a:t>
            </a:r>
          </a:p>
        </p:txBody>
      </p:sp>
      <p:sp>
        <p:nvSpPr>
          <p:cNvPr id="9" name="Rectangle 8"/>
          <p:cNvSpPr/>
          <p:nvPr/>
        </p:nvSpPr>
        <p:spPr>
          <a:xfrm>
            <a:off x="621792" y="3849624"/>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5 · Size set</a:t>
            </a:r>
          </a:p>
          <a:p>
            <a:pPr algn="l">
              <a:lnSpc>
                <a:spcPct val="118000"/>
              </a:lnSpc>
              <a:spcBef>
                <a:spcPts val="0"/>
              </a:spcBef>
              <a:spcAft>
                <a:spcPts val="400"/>
              </a:spcAft>
            </a:pPr>
            <a:r>
              <a:rPr sz="1000" b="0" i="0">
                <a:solidFill>
                  <a:srgbClr val="2A3342"/>
                </a:solidFill>
                <a:latin typeface="Montserrat"/>
              </a:rPr>
              <a:t>Run across the size range, at production load, on bulk fabric.</a:t>
            </a:r>
          </a:p>
        </p:txBody>
      </p:sp>
      <p:sp>
        <p:nvSpPr>
          <p:cNvPr id="10" name="Rectangle 9"/>
          <p:cNvSpPr/>
          <p:nvPr/>
        </p:nvSpPr>
        <p:spPr>
          <a:xfrm>
            <a:off x="3426714" y="3849624"/>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6 · Bulk trial</a:t>
            </a:r>
          </a:p>
          <a:p>
            <a:pPr algn="l">
              <a:lnSpc>
                <a:spcPct val="118000"/>
              </a:lnSpc>
              <a:spcBef>
                <a:spcPts val="0"/>
              </a:spcBef>
              <a:spcAft>
                <a:spcPts val="400"/>
              </a:spcAft>
            </a:pPr>
            <a:r>
              <a:rPr sz="1000" b="0" i="0">
                <a:solidFill>
                  <a:srgbClr val="2A3342"/>
                </a:solidFill>
                <a:latin typeface="Montserrat"/>
              </a:rPr>
              <a:t>A production run at production conditions, in the nominated laundry.</a:t>
            </a:r>
          </a:p>
        </p:txBody>
      </p:sp>
      <p:sp>
        <p:nvSpPr>
          <p:cNvPr id="11" name="Rectangle 10"/>
          <p:cNvSpPr/>
          <p:nvPr/>
        </p:nvSpPr>
        <p:spPr>
          <a:xfrm>
            <a:off x="6231636" y="3849624"/>
            <a:ext cx="2530602" cy="113385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7 · Bulk</a:t>
            </a:r>
          </a:p>
          <a:p>
            <a:pPr algn="l">
              <a:lnSpc>
                <a:spcPct val="118000"/>
              </a:lnSpc>
              <a:spcBef>
                <a:spcPts val="0"/>
              </a:spcBef>
              <a:spcAft>
                <a:spcPts val="400"/>
              </a:spcAft>
            </a:pPr>
            <a:r>
              <a:rPr sz="1000" b="0" i="0">
                <a:solidFill>
                  <a:srgbClr val="2A3342"/>
                </a:solidFill>
                <a:latin typeface="Montserrat"/>
              </a:rPr>
              <a:t>With shade banding and in-line control against the sealed garment.</a:t>
            </a:r>
          </a:p>
        </p:txBody>
      </p:sp>
      <p:sp>
        <p:nvSpPr>
          <p:cNvPr id="12" name="TextBox 11"/>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The size set catches the two most expensive problems: measurement change across sizes, and dry-effect placement that does not scale.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7 · BUILDING A WASH</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The approval documents you must have</a:t>
            </a:r>
          </a:p>
        </p:txBody>
      </p:sp>
      <p:sp>
        <p:nvSpPr>
          <p:cNvPr id="4" name="Rectangle 3"/>
          <p:cNvSpPr/>
          <p:nvPr/>
        </p:nvSpPr>
        <p:spPr>
          <a:xfrm>
            <a:off x="8594015" y="548640"/>
            <a:ext cx="2242968"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9_image137.jpg"/>
          <p:cNvPicPr>
            <a:picLocks noChangeAspect="1"/>
          </p:cNvPicPr>
          <p:nvPr/>
        </p:nvPicPr>
        <p:blipFill>
          <a:blip r:embed="rId3"/>
          <a:stretch>
            <a:fillRect/>
          </a:stretch>
        </p:blipFill>
        <p:spPr>
          <a:xfrm>
            <a:off x="8740319" y="694944"/>
            <a:ext cx="1950360" cy="5065776"/>
          </a:xfrm>
          <a:prstGeom prst="rect">
            <a:avLst/>
          </a:prstGeom>
        </p:spPr>
      </p:pic>
      <p:sp>
        <p:nvSpPr>
          <p:cNvPr id="6" name="TextBox 5"/>
          <p:cNvSpPr txBox="1"/>
          <p:nvPr/>
        </p:nvSpPr>
        <p:spPr>
          <a:xfrm>
            <a:off x="8740319" y="5943600"/>
            <a:ext cx="1950360"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Tie bleach, high operator dependence</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Before bulk starts, you should be holding all seven of these. If you are not, you are relying on goodwill.</a:t>
            </a:r>
          </a:p>
        </p:txBody>
      </p:sp>
      <p:sp>
        <p:nvSpPr>
          <p:cNvPr id="8" name="TextBox 7"/>
          <p:cNvSpPr txBox="1"/>
          <p:nvPr/>
        </p:nvSpPr>
        <p:spPr>
          <a:xfrm>
            <a:off x="621792" y="210312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1</a:t>
            </a:r>
          </a:p>
        </p:txBody>
      </p:sp>
      <p:sp>
        <p:nvSpPr>
          <p:cNvPr id="9" name="TextBox 8"/>
          <p:cNvSpPr txBox="1"/>
          <p:nvPr/>
        </p:nvSpPr>
        <p:spPr>
          <a:xfrm>
            <a:off x="1005840" y="208483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Sealed wash standard</a:t>
            </a:r>
          </a:p>
          <a:p>
            <a:pPr algn="l">
              <a:lnSpc>
                <a:spcPct val="116000"/>
              </a:lnSpc>
              <a:spcBef>
                <a:spcPts val="0"/>
              </a:spcBef>
              <a:spcAft>
                <a:spcPts val="0"/>
              </a:spcAft>
            </a:pPr>
            <a:r>
              <a:rPr sz="1050" b="0" i="0">
                <a:solidFill>
                  <a:srgbClr val="2A3342"/>
                </a:solidFill>
                <a:latin typeface="Montserrat"/>
              </a:rPr>
              <a:t>A physical garment, signed and dated by both parties.</a:t>
            </a:r>
          </a:p>
        </p:txBody>
      </p:sp>
      <p:sp>
        <p:nvSpPr>
          <p:cNvPr id="10" name="TextBox 9"/>
          <p:cNvSpPr txBox="1"/>
          <p:nvPr/>
        </p:nvSpPr>
        <p:spPr>
          <a:xfrm>
            <a:off x="621792" y="263347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2</a:t>
            </a:r>
          </a:p>
        </p:txBody>
      </p:sp>
      <p:sp>
        <p:nvSpPr>
          <p:cNvPr id="11" name="TextBox 10"/>
          <p:cNvSpPr txBox="1"/>
          <p:nvPr/>
        </p:nvSpPr>
        <p:spPr>
          <a:xfrm>
            <a:off x="1005840" y="261518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Shade band</a:t>
            </a:r>
          </a:p>
          <a:p>
            <a:pPr algn="l">
              <a:lnSpc>
                <a:spcPct val="116000"/>
              </a:lnSpc>
              <a:spcBef>
                <a:spcPts val="0"/>
              </a:spcBef>
              <a:spcAft>
                <a:spcPts val="0"/>
              </a:spcAft>
            </a:pPr>
            <a:r>
              <a:rPr sz="1050" b="0" i="0">
                <a:solidFill>
                  <a:srgbClr val="2A3342"/>
                </a:solidFill>
                <a:latin typeface="Montserrat"/>
              </a:rPr>
              <a:t>Lightest and darkest acceptable, sealed, not described in an email.</a:t>
            </a:r>
          </a:p>
        </p:txBody>
      </p:sp>
      <p:sp>
        <p:nvSpPr>
          <p:cNvPr id="12" name="TextBox 11"/>
          <p:cNvSpPr txBox="1"/>
          <p:nvPr/>
        </p:nvSpPr>
        <p:spPr>
          <a:xfrm>
            <a:off x="621792" y="316382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3</a:t>
            </a:r>
          </a:p>
        </p:txBody>
      </p:sp>
      <p:sp>
        <p:nvSpPr>
          <p:cNvPr id="13" name="TextBox 12"/>
          <p:cNvSpPr txBox="1"/>
          <p:nvPr/>
        </p:nvSpPr>
        <p:spPr>
          <a:xfrm>
            <a:off x="1005840" y="314553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Recipe reference</a:t>
            </a:r>
          </a:p>
          <a:p>
            <a:pPr algn="l">
              <a:lnSpc>
                <a:spcPct val="116000"/>
              </a:lnSpc>
              <a:spcBef>
                <a:spcPts val="0"/>
              </a:spcBef>
              <a:spcAft>
                <a:spcPts val="0"/>
              </a:spcAft>
            </a:pPr>
            <a:r>
              <a:rPr sz="1050" b="0" i="0">
                <a:solidFill>
                  <a:srgbClr val="2A3342"/>
                </a:solidFill>
                <a:latin typeface="Montserrat"/>
              </a:rPr>
              <a:t>Held by the laundry and referenced in the approval.</a:t>
            </a:r>
          </a:p>
        </p:txBody>
      </p:sp>
      <p:sp>
        <p:nvSpPr>
          <p:cNvPr id="14" name="TextBox 13"/>
          <p:cNvSpPr txBox="1"/>
          <p:nvPr/>
        </p:nvSpPr>
        <p:spPr>
          <a:xfrm>
            <a:off x="621792" y="369417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4</a:t>
            </a:r>
          </a:p>
        </p:txBody>
      </p:sp>
      <p:sp>
        <p:nvSpPr>
          <p:cNvPr id="15" name="TextBox 14"/>
          <p:cNvSpPr txBox="1"/>
          <p:nvPr/>
        </p:nvSpPr>
        <p:spPr>
          <a:xfrm>
            <a:off x="1005840" y="367588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Fabric approval for the actual bulk lot</a:t>
            </a:r>
          </a:p>
          <a:p>
            <a:pPr algn="l">
              <a:lnSpc>
                <a:spcPct val="116000"/>
              </a:lnSpc>
              <a:spcBef>
                <a:spcPts val="0"/>
              </a:spcBef>
              <a:spcAft>
                <a:spcPts val="0"/>
              </a:spcAft>
            </a:pPr>
            <a:r>
              <a:rPr sz="1050" b="0" i="0">
                <a:solidFill>
                  <a:srgbClr val="2A3342"/>
                </a:solidFill>
                <a:latin typeface="Montserrat"/>
              </a:rPr>
              <a:t>Not for the development lot.</a:t>
            </a:r>
          </a:p>
        </p:txBody>
      </p:sp>
      <p:sp>
        <p:nvSpPr>
          <p:cNvPr id="16" name="TextBox 15"/>
          <p:cNvSpPr txBox="1"/>
          <p:nvPr/>
        </p:nvSpPr>
        <p:spPr>
          <a:xfrm>
            <a:off x="621792" y="422452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5</a:t>
            </a:r>
          </a:p>
        </p:txBody>
      </p:sp>
      <p:sp>
        <p:nvSpPr>
          <p:cNvPr id="17" name="TextBox 16"/>
          <p:cNvSpPr txBox="1"/>
          <p:nvPr/>
        </p:nvSpPr>
        <p:spPr>
          <a:xfrm>
            <a:off x="1005840" y="420624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Test reports</a:t>
            </a:r>
          </a:p>
          <a:p>
            <a:pPr algn="l">
              <a:lnSpc>
                <a:spcPct val="116000"/>
              </a:lnSpc>
              <a:spcBef>
                <a:spcPts val="0"/>
              </a:spcBef>
              <a:spcAft>
                <a:spcPts val="0"/>
              </a:spcAft>
            </a:pPr>
            <a:r>
              <a:rPr sz="1050" b="0" i="0">
                <a:solidFill>
                  <a:srgbClr val="2A3342"/>
                </a:solidFill>
                <a:latin typeface="Montserrat"/>
              </a:rPr>
              <a:t>Fastness, dimensional stability, tensile and tear, and the chemical tests your brand requires.</a:t>
            </a:r>
          </a:p>
        </p:txBody>
      </p:sp>
      <p:sp>
        <p:nvSpPr>
          <p:cNvPr id="18" name="TextBox 17"/>
          <p:cNvSpPr txBox="1"/>
          <p:nvPr/>
        </p:nvSpPr>
        <p:spPr>
          <a:xfrm>
            <a:off x="621792" y="475488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6</a:t>
            </a:r>
          </a:p>
        </p:txBody>
      </p:sp>
      <p:sp>
        <p:nvSpPr>
          <p:cNvPr id="19" name="TextBox 18"/>
          <p:cNvSpPr txBox="1"/>
          <p:nvPr/>
        </p:nvSpPr>
        <p:spPr>
          <a:xfrm>
            <a:off x="1005840" y="473659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Placement specification</a:t>
            </a:r>
          </a:p>
          <a:p>
            <a:pPr algn="l">
              <a:lnSpc>
                <a:spcPct val="116000"/>
              </a:lnSpc>
              <a:spcBef>
                <a:spcPts val="0"/>
              </a:spcBef>
              <a:spcAft>
                <a:spcPts val="0"/>
              </a:spcAft>
            </a:pPr>
            <a:r>
              <a:rPr sz="1050" b="0" i="0">
                <a:solidFill>
                  <a:srgbClr val="2A3342"/>
                </a:solidFill>
                <a:latin typeface="Montserrat"/>
              </a:rPr>
              <a:t>Every dry effect, with measurements, on a marked-up garment.</a:t>
            </a:r>
          </a:p>
        </p:txBody>
      </p:sp>
      <p:sp>
        <p:nvSpPr>
          <p:cNvPr id="20" name="TextBox 19"/>
          <p:cNvSpPr txBox="1"/>
          <p:nvPr/>
        </p:nvSpPr>
        <p:spPr>
          <a:xfrm>
            <a:off x="621792" y="528523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7</a:t>
            </a:r>
          </a:p>
        </p:txBody>
      </p:sp>
      <p:sp>
        <p:nvSpPr>
          <p:cNvPr id="21" name="TextBox 20"/>
          <p:cNvSpPr txBox="1"/>
          <p:nvPr/>
        </p:nvSpPr>
        <p:spPr>
          <a:xfrm>
            <a:off x="1005840" y="526694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Trim approvals after washing</a:t>
            </a:r>
          </a:p>
          <a:p>
            <a:pPr algn="l">
              <a:lnSpc>
                <a:spcPct val="116000"/>
              </a:lnSpc>
              <a:spcBef>
                <a:spcPts val="0"/>
              </a:spcBef>
              <a:spcAft>
                <a:spcPts val="0"/>
              </a:spcAft>
            </a:pPr>
            <a:r>
              <a:rPr sz="1050" b="0" i="0">
                <a:solidFill>
                  <a:srgbClr val="2A3342"/>
                </a:solidFill>
                <a:latin typeface="Montserrat"/>
              </a:rPr>
              <a:t>Not before. Buttons, rivets and labels go through the wash too.</a:t>
            </a:r>
          </a:p>
        </p:txBody>
      </p:sp>
      <p:sp>
        <p:nvSpPr>
          <p:cNvPr id="22" name="TextBox 21"/>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If you do not hold a sealed standard, you have no basis on which to reject a shipment. Verbal approval is not approval.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7 · BUILDING A WASH</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Shade bands and shade variation</a:t>
            </a:r>
          </a:p>
        </p:txBody>
      </p:sp>
      <p:sp>
        <p:nvSpPr>
          <p:cNvPr id="4" name="TextBox 3"/>
          <p:cNvSpPr txBox="1"/>
          <p:nvPr/>
        </p:nvSpPr>
        <p:spPr>
          <a:xfrm>
            <a:off x="621792" y="1481328"/>
            <a:ext cx="10945368"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No wash produces identical garments. Variation shows up in three places: garment to garment, panel to panel within a garment, and lot to lot.</a:t>
            </a:r>
          </a:p>
        </p:txBody>
      </p:sp>
      <p:sp>
        <p:nvSpPr>
          <p:cNvPr id="5" name="Rectangle 4"/>
          <p:cNvSpPr/>
          <p:nvPr/>
        </p:nvSpPr>
        <p:spPr>
          <a:xfrm>
            <a:off x="1704287" y="2084832"/>
            <a:ext cx="1361544" cy="3822191"/>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6" name="Picture 5" descr="s32_image113.jpg"/>
          <p:cNvPicPr>
            <a:picLocks noChangeAspect="1"/>
          </p:cNvPicPr>
          <p:nvPr/>
        </p:nvPicPr>
        <p:blipFill>
          <a:blip r:embed="rId3"/>
          <a:stretch>
            <a:fillRect/>
          </a:stretch>
        </p:blipFill>
        <p:spPr>
          <a:xfrm>
            <a:off x="1850591" y="2231136"/>
            <a:ext cx="1068936" cy="3218688"/>
          </a:xfrm>
          <a:prstGeom prst="rect">
            <a:avLst/>
          </a:prstGeom>
        </p:spPr>
      </p:pic>
      <p:sp>
        <p:nvSpPr>
          <p:cNvPr id="7" name="TextBox 6"/>
          <p:cNvSpPr txBox="1"/>
          <p:nvPr/>
        </p:nvSpPr>
        <p:spPr>
          <a:xfrm>
            <a:off x="1850591" y="5632704"/>
            <a:ext cx="1068936"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Light limit</a:t>
            </a:r>
          </a:p>
        </p:txBody>
      </p:sp>
      <p:sp>
        <p:nvSpPr>
          <p:cNvPr id="8" name="Rectangle 7"/>
          <p:cNvSpPr/>
          <p:nvPr/>
        </p:nvSpPr>
        <p:spPr>
          <a:xfrm>
            <a:off x="5344131" y="2084832"/>
            <a:ext cx="1500688" cy="3822191"/>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9" name="Picture 8" descr="s11_image39.jpg"/>
          <p:cNvPicPr>
            <a:picLocks noChangeAspect="1"/>
          </p:cNvPicPr>
          <p:nvPr/>
        </p:nvPicPr>
        <p:blipFill>
          <a:blip r:embed="rId4"/>
          <a:stretch>
            <a:fillRect/>
          </a:stretch>
        </p:blipFill>
        <p:spPr>
          <a:xfrm>
            <a:off x="5490435" y="2231136"/>
            <a:ext cx="1208080" cy="3218688"/>
          </a:xfrm>
          <a:prstGeom prst="rect">
            <a:avLst/>
          </a:prstGeom>
        </p:spPr>
      </p:pic>
      <p:sp>
        <p:nvSpPr>
          <p:cNvPr id="10" name="TextBox 9"/>
          <p:cNvSpPr txBox="1"/>
          <p:nvPr/>
        </p:nvSpPr>
        <p:spPr>
          <a:xfrm>
            <a:off x="5490435" y="5632704"/>
            <a:ext cx="1208080"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Standard</a:t>
            </a:r>
          </a:p>
        </p:txBody>
      </p:sp>
      <p:sp>
        <p:nvSpPr>
          <p:cNvPr id="11" name="Rectangle 10"/>
          <p:cNvSpPr/>
          <p:nvPr/>
        </p:nvSpPr>
        <p:spPr>
          <a:xfrm>
            <a:off x="8040624" y="3064284"/>
            <a:ext cx="3526536" cy="1863287"/>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12" name="Picture 11" descr="s12_image42.jpg"/>
          <p:cNvPicPr>
            <a:picLocks noChangeAspect="1"/>
          </p:cNvPicPr>
          <p:nvPr/>
        </p:nvPicPr>
        <p:blipFill>
          <a:blip r:embed="rId5"/>
          <a:stretch>
            <a:fillRect/>
          </a:stretch>
        </p:blipFill>
        <p:spPr>
          <a:xfrm>
            <a:off x="8186928" y="3210588"/>
            <a:ext cx="3233928" cy="1259783"/>
          </a:xfrm>
          <a:prstGeom prst="rect">
            <a:avLst/>
          </a:prstGeom>
        </p:spPr>
      </p:pic>
      <p:sp>
        <p:nvSpPr>
          <p:cNvPr id="13" name="TextBox 12"/>
          <p:cNvSpPr txBox="1"/>
          <p:nvPr/>
        </p:nvSpPr>
        <p:spPr>
          <a:xfrm>
            <a:off x="8186928" y="4653251"/>
            <a:ext cx="3233928"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Dark limit</a:t>
            </a:r>
          </a:p>
        </p:txBody>
      </p:sp>
      <p:sp>
        <p:nvSpPr>
          <p:cNvPr id="14" name="TextBox 13"/>
          <p:cNvSpPr txBox="1"/>
          <p:nvPr/>
        </p:nvSpPr>
        <p:spPr>
          <a:xfrm>
            <a:off x="621792" y="5980176"/>
            <a:ext cx="10945368"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shade band is a set of sealed garments defining the acceptable range, normally a lightest and a darkest against the standard. Bulk garments are then sorted so that each carton, and ideally each store delivery, is consistent.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78504" y="694944"/>
            <a:ext cx="2461343"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26_image92.jpg"/>
          <p:cNvPicPr>
            <a:picLocks noChangeAspect="1"/>
          </p:cNvPicPr>
          <p:nvPr/>
        </p:nvPicPr>
        <p:blipFill>
          <a:blip r:embed="rId2"/>
          <a:stretch>
            <a:fillRect/>
          </a:stretch>
        </p:blipFill>
        <p:spPr>
          <a:xfrm>
            <a:off x="8324808" y="841248"/>
            <a:ext cx="2168735"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08</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Quality and risk</a:t>
            </a:r>
          </a:p>
          <a:p>
            <a:pPr algn="l">
              <a:spcBef>
                <a:spcPts val="0"/>
              </a:spcBef>
              <a:spcAft>
                <a:spcPts val="0"/>
              </a:spcAft>
            </a:pPr>
            <a:r>
              <a:rPr sz="1250" b="0" i="0">
                <a:solidFill>
                  <a:srgbClr val="3A4453"/>
                </a:solidFill>
                <a:latin typeface="Montserrat"/>
              </a:rPr>
              <a:t>Most disputes come from reproducibility. The ones that cannot be fixed come from chemistry</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The defects you will actually meet, the technically defensible cause of each, and the tests that stop them reaching a customer.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8 · QUALITY AND RISK</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The risk map</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227988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GROUP</a:t>
            </a:r>
          </a:p>
        </p:txBody>
      </p:sp>
      <p:sp>
        <p:nvSpPr>
          <p:cNvPr id="6" name="TextBox 5"/>
          <p:cNvSpPr txBox="1"/>
          <p:nvPr/>
        </p:nvSpPr>
        <p:spPr>
          <a:xfrm>
            <a:off x="3230856" y="1563624"/>
            <a:ext cx="443448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EXAMPLES</a:t>
            </a:r>
          </a:p>
        </p:txBody>
      </p:sp>
      <p:sp>
        <p:nvSpPr>
          <p:cNvPr id="7" name="TextBox 6"/>
          <p:cNvSpPr txBox="1"/>
          <p:nvPr/>
        </p:nvSpPr>
        <p:spPr>
          <a:xfrm>
            <a:off x="7884792" y="1563624"/>
            <a:ext cx="357264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WHERE IT IS CAUGHT</a:t>
            </a:r>
          </a:p>
        </p:txBody>
      </p:sp>
      <p:sp>
        <p:nvSpPr>
          <p:cNvPr id="8" name="Rectangle 7"/>
          <p:cNvSpPr/>
          <p:nvPr/>
        </p:nvSpPr>
        <p:spPr>
          <a:xfrm>
            <a:off x="621792" y="1810512"/>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9" name="TextBox 8"/>
          <p:cNvSpPr txBox="1"/>
          <p:nvPr/>
        </p:nvSpPr>
        <p:spPr>
          <a:xfrm>
            <a:off x="731520" y="1874519"/>
            <a:ext cx="22798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1 · Shade and appearance</a:t>
            </a:r>
          </a:p>
        </p:txBody>
      </p:sp>
      <p:sp>
        <p:nvSpPr>
          <p:cNvPr id="10" name="TextBox 9"/>
          <p:cNvSpPr txBox="1"/>
          <p:nvPr/>
        </p:nvSpPr>
        <p:spPr>
          <a:xfrm>
            <a:off x="3230856" y="1874519"/>
            <a:ext cx="443448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Uneven shade, patchiness, streaks, cast shift, back staining</a:t>
            </a:r>
          </a:p>
        </p:txBody>
      </p:sp>
      <p:sp>
        <p:nvSpPr>
          <p:cNvPr id="11" name="TextBox 10"/>
          <p:cNvSpPr txBox="1"/>
          <p:nvPr/>
        </p:nvSpPr>
        <p:spPr>
          <a:xfrm>
            <a:off x="7884792" y="1874519"/>
            <a:ext cx="357264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Inline and final inspection, under controlled light</a:t>
            </a:r>
          </a:p>
        </p:txBody>
      </p:sp>
      <p:sp>
        <p:nvSpPr>
          <p:cNvPr id="12" name="Rectangle 11"/>
          <p:cNvSpPr/>
          <p:nvPr/>
        </p:nvSpPr>
        <p:spPr>
          <a:xfrm>
            <a:off x="621792" y="237744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3" name="TextBox 12"/>
          <p:cNvSpPr txBox="1"/>
          <p:nvPr/>
        </p:nvSpPr>
        <p:spPr>
          <a:xfrm>
            <a:off x="731520" y="2441448"/>
            <a:ext cx="22798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2 · Chemical and strength</a:t>
            </a:r>
          </a:p>
        </p:txBody>
      </p:sp>
      <p:sp>
        <p:nvSpPr>
          <p:cNvPr id="14" name="TextBox 13"/>
          <p:cNvSpPr txBox="1"/>
          <p:nvPr/>
        </p:nvSpPr>
        <p:spPr>
          <a:xfrm>
            <a:off x="3230856" y="2441448"/>
            <a:ext cx="443448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Over-bleaching, strength loss, residual chemistry, formaldehyde, crocking</a:t>
            </a:r>
          </a:p>
        </p:txBody>
      </p:sp>
      <p:sp>
        <p:nvSpPr>
          <p:cNvPr id="15" name="TextBox 14"/>
          <p:cNvSpPr txBox="1"/>
          <p:nvPr/>
        </p:nvSpPr>
        <p:spPr>
          <a:xfrm>
            <a:off x="7884792" y="2441448"/>
            <a:ext cx="357264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Laboratory testing on the finished garment</a:t>
            </a:r>
          </a:p>
        </p:txBody>
      </p:sp>
      <p:sp>
        <p:nvSpPr>
          <p:cNvPr id="16" name="Rectangle 15"/>
          <p:cNvSpPr/>
          <p:nvPr/>
        </p:nvSpPr>
        <p:spPr>
          <a:xfrm>
            <a:off x="621792" y="2944368"/>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7" name="TextBox 16"/>
          <p:cNvSpPr txBox="1"/>
          <p:nvPr/>
        </p:nvSpPr>
        <p:spPr>
          <a:xfrm>
            <a:off x="731520" y="3008376"/>
            <a:ext cx="22798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3 · Dry process</a:t>
            </a:r>
          </a:p>
        </p:txBody>
      </p:sp>
      <p:sp>
        <p:nvSpPr>
          <p:cNvPr id="18" name="TextBox 17"/>
          <p:cNvSpPr txBox="1"/>
          <p:nvPr/>
        </p:nvSpPr>
        <p:spPr>
          <a:xfrm>
            <a:off x="3230856" y="3008376"/>
            <a:ext cx="443448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Uneven whiskers, inconsistent scraping, excessive grinding, spreading tears</a:t>
            </a:r>
          </a:p>
        </p:txBody>
      </p:sp>
      <p:sp>
        <p:nvSpPr>
          <p:cNvPr id="19" name="TextBox 18"/>
          <p:cNvSpPr txBox="1"/>
          <p:nvPr/>
        </p:nvSpPr>
        <p:spPr>
          <a:xfrm>
            <a:off x="7884792" y="3008376"/>
            <a:ext cx="357264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Inline against a sealed reference garment</a:t>
            </a:r>
          </a:p>
        </p:txBody>
      </p:sp>
      <p:sp>
        <p:nvSpPr>
          <p:cNvPr id="20" name="Rectangle 19"/>
          <p:cNvSpPr/>
          <p:nvPr/>
        </p:nvSpPr>
        <p:spPr>
          <a:xfrm>
            <a:off x="621792" y="3511296"/>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1" name="TextBox 20"/>
          <p:cNvSpPr txBox="1"/>
          <p:nvPr/>
        </p:nvSpPr>
        <p:spPr>
          <a:xfrm>
            <a:off x="731520" y="3575304"/>
            <a:ext cx="22798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4 · Dimensional and performance</a:t>
            </a:r>
          </a:p>
        </p:txBody>
      </p:sp>
      <p:sp>
        <p:nvSpPr>
          <p:cNvPr id="22" name="TextBox 21"/>
          <p:cNvSpPr txBox="1"/>
          <p:nvPr/>
        </p:nvSpPr>
        <p:spPr>
          <a:xfrm>
            <a:off x="3230856" y="3575304"/>
            <a:ext cx="443448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Measurement change, shrinkage, growth, loss of recovery</a:t>
            </a:r>
          </a:p>
        </p:txBody>
      </p:sp>
      <p:sp>
        <p:nvSpPr>
          <p:cNvPr id="23" name="TextBox 22"/>
          <p:cNvSpPr txBox="1"/>
          <p:nvPr/>
        </p:nvSpPr>
        <p:spPr>
          <a:xfrm>
            <a:off x="7884792" y="3575304"/>
            <a:ext cx="357264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Measurement after wash, across the size range</a:t>
            </a:r>
          </a:p>
        </p:txBody>
      </p:sp>
      <p:sp>
        <p:nvSpPr>
          <p:cNvPr id="24" name="Rectangle 23"/>
          <p:cNvSpPr/>
          <p:nvPr/>
        </p:nvSpPr>
        <p:spPr>
          <a:xfrm>
            <a:off x="621792" y="4078224"/>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4142232"/>
            <a:ext cx="2279880" cy="457200"/>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5 · Reproducibility</a:t>
            </a:r>
          </a:p>
        </p:txBody>
      </p:sp>
      <p:sp>
        <p:nvSpPr>
          <p:cNvPr id="26" name="TextBox 25"/>
          <p:cNvSpPr txBox="1"/>
          <p:nvPr/>
        </p:nvSpPr>
        <p:spPr>
          <a:xfrm>
            <a:off x="3230856" y="4142232"/>
            <a:ext cx="443448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Bulk not matching the sealed standard</a:t>
            </a:r>
          </a:p>
        </p:txBody>
      </p:sp>
      <p:sp>
        <p:nvSpPr>
          <p:cNvPr id="27" name="TextBox 26"/>
          <p:cNvSpPr txBox="1"/>
          <p:nvPr/>
        </p:nvSpPr>
        <p:spPr>
          <a:xfrm>
            <a:off x="7884792" y="4142232"/>
            <a:ext cx="3572640" cy="457200"/>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Size set and bulk trial, before the main run</a:t>
            </a:r>
          </a:p>
        </p:txBody>
      </p:sp>
      <p:sp>
        <p:nvSpPr>
          <p:cNvPr id="28" name="TextBox 27"/>
          <p:cNvSpPr txBox="1"/>
          <p:nvPr/>
        </p:nvSpPr>
        <p:spPr>
          <a:xfrm>
            <a:off x="621792" y="4736592"/>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Most disputes come from group five. Most of the ones that cannot be fixed come from group two, because chemistry is not reversible.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8 · QUALITY AND RISK</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Shade and appearance defects</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202132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DEFECT</a:t>
            </a:r>
          </a:p>
        </p:txBody>
      </p:sp>
      <p:sp>
        <p:nvSpPr>
          <p:cNvPr id="6" name="TextBox 5"/>
          <p:cNvSpPr txBox="1"/>
          <p:nvPr/>
        </p:nvSpPr>
        <p:spPr>
          <a:xfrm>
            <a:off x="2972304" y="1563624"/>
            <a:ext cx="348645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IT LOOKS LIKE</a:t>
            </a:r>
          </a:p>
        </p:txBody>
      </p:sp>
      <p:sp>
        <p:nvSpPr>
          <p:cNvPr id="7" name="TextBox 6"/>
          <p:cNvSpPr txBox="1"/>
          <p:nvPr/>
        </p:nvSpPr>
        <p:spPr>
          <a:xfrm>
            <a:off x="6678216" y="1563624"/>
            <a:ext cx="477921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COMMON CAUSES</a:t>
            </a:r>
          </a:p>
        </p:txBody>
      </p:sp>
      <p:sp>
        <p:nvSpPr>
          <p:cNvPr id="8" name="Rectangle 7"/>
          <p:cNvSpPr/>
          <p:nvPr/>
        </p:nvSpPr>
        <p:spPr>
          <a:xfrm>
            <a:off x="621792" y="1810512"/>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9" name="TextBox 8"/>
          <p:cNvSpPr txBox="1"/>
          <p:nvPr/>
        </p:nvSpPr>
        <p:spPr>
          <a:xfrm>
            <a:off x="731520" y="1874519"/>
            <a:ext cx="2021328"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Uneven shade</a:t>
            </a:r>
          </a:p>
        </p:txBody>
      </p:sp>
      <p:sp>
        <p:nvSpPr>
          <p:cNvPr id="10" name="TextBox 9"/>
          <p:cNvSpPr txBox="1"/>
          <p:nvPr/>
        </p:nvSpPr>
        <p:spPr>
          <a:xfrm>
            <a:off x="2972304" y="1874519"/>
            <a:ext cx="348645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One area lighter or darker than another</a:t>
            </a:r>
          </a:p>
        </p:txBody>
      </p:sp>
      <p:sp>
        <p:nvSpPr>
          <p:cNvPr id="11" name="TextBox 10"/>
          <p:cNvSpPr txBox="1"/>
          <p:nvPr/>
        </p:nvSpPr>
        <p:spPr>
          <a:xfrm>
            <a:off x="6678216" y="1874519"/>
            <a:ext cx="477921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Overloaded machine, poor liquor circulation, incomplete desizing</a:t>
            </a:r>
          </a:p>
        </p:txBody>
      </p:sp>
      <p:sp>
        <p:nvSpPr>
          <p:cNvPr id="12" name="Rectangle 11"/>
          <p:cNvSpPr/>
          <p:nvPr/>
        </p:nvSpPr>
        <p:spPr>
          <a:xfrm>
            <a:off x="621792" y="237744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3" name="TextBox 12"/>
          <p:cNvSpPr txBox="1"/>
          <p:nvPr/>
        </p:nvSpPr>
        <p:spPr>
          <a:xfrm>
            <a:off x="731520" y="2441448"/>
            <a:ext cx="2021328"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Patchiness</a:t>
            </a:r>
          </a:p>
        </p:txBody>
      </p:sp>
      <p:sp>
        <p:nvSpPr>
          <p:cNvPr id="14" name="TextBox 13"/>
          <p:cNvSpPr txBox="1"/>
          <p:nvPr/>
        </p:nvSpPr>
        <p:spPr>
          <a:xfrm>
            <a:off x="2972304" y="2441448"/>
            <a:ext cx="348645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Irregular light or dark patches</a:t>
            </a:r>
          </a:p>
        </p:txBody>
      </p:sp>
      <p:sp>
        <p:nvSpPr>
          <p:cNvPr id="15" name="TextBox 14"/>
          <p:cNvSpPr txBox="1"/>
          <p:nvPr/>
        </p:nvSpPr>
        <p:spPr>
          <a:xfrm>
            <a:off x="6678216" y="2441448"/>
            <a:ext cx="477921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Uneven chemical distribution, garment folding in the drum</a:t>
            </a:r>
          </a:p>
        </p:txBody>
      </p:sp>
      <p:sp>
        <p:nvSpPr>
          <p:cNvPr id="16" name="Rectangle 15"/>
          <p:cNvSpPr/>
          <p:nvPr/>
        </p:nvSpPr>
        <p:spPr>
          <a:xfrm>
            <a:off x="621792" y="2944368"/>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7" name="TextBox 16"/>
          <p:cNvSpPr txBox="1"/>
          <p:nvPr/>
        </p:nvSpPr>
        <p:spPr>
          <a:xfrm>
            <a:off x="731520" y="3008376"/>
            <a:ext cx="2021328"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Streaks</a:t>
            </a:r>
          </a:p>
        </p:txBody>
      </p:sp>
      <p:sp>
        <p:nvSpPr>
          <p:cNvPr id="18" name="TextBox 17"/>
          <p:cNvSpPr txBox="1"/>
          <p:nvPr/>
        </p:nvSpPr>
        <p:spPr>
          <a:xfrm>
            <a:off x="2972304" y="3008376"/>
            <a:ext cx="348645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Linear marks along the garment</a:t>
            </a:r>
          </a:p>
        </p:txBody>
      </p:sp>
      <p:sp>
        <p:nvSpPr>
          <p:cNvPr id="19" name="TextBox 18"/>
          <p:cNvSpPr txBox="1"/>
          <p:nvPr/>
        </p:nvSpPr>
        <p:spPr>
          <a:xfrm>
            <a:off x="6678216" y="3008376"/>
            <a:ext cx="477921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Creasing during the process, mechanical marks</a:t>
            </a:r>
          </a:p>
        </p:txBody>
      </p:sp>
      <p:sp>
        <p:nvSpPr>
          <p:cNvPr id="20" name="Rectangle 19"/>
          <p:cNvSpPr/>
          <p:nvPr/>
        </p:nvSpPr>
        <p:spPr>
          <a:xfrm>
            <a:off x="621792" y="3511296"/>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1" name="TextBox 20"/>
          <p:cNvSpPr txBox="1"/>
          <p:nvPr/>
        </p:nvSpPr>
        <p:spPr>
          <a:xfrm>
            <a:off x="731520" y="3575304"/>
            <a:ext cx="2021328"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Back staining</a:t>
            </a:r>
          </a:p>
        </p:txBody>
      </p:sp>
      <p:sp>
        <p:nvSpPr>
          <p:cNvPr id="22" name="TextBox 21"/>
          <p:cNvSpPr txBox="1"/>
          <p:nvPr/>
        </p:nvSpPr>
        <p:spPr>
          <a:xfrm>
            <a:off x="2972304" y="3575304"/>
            <a:ext cx="348645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Dull face, dirty-looking pockets and lining</a:t>
            </a:r>
          </a:p>
        </p:txBody>
      </p:sp>
      <p:sp>
        <p:nvSpPr>
          <p:cNvPr id="23" name="TextBox 22"/>
          <p:cNvSpPr txBox="1"/>
          <p:nvPr/>
        </p:nvSpPr>
        <p:spPr>
          <a:xfrm>
            <a:off x="6678216" y="3575304"/>
            <a:ext cx="477921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Released indigo redepositing: enzyme choice, liquor ratio, short rinsing</a:t>
            </a:r>
          </a:p>
        </p:txBody>
      </p:sp>
      <p:sp>
        <p:nvSpPr>
          <p:cNvPr id="24" name="Rectangle 23"/>
          <p:cNvSpPr/>
          <p:nvPr/>
        </p:nvSpPr>
        <p:spPr>
          <a:xfrm>
            <a:off x="621792" y="4078224"/>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4142232"/>
            <a:ext cx="2021328"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Cast shift</a:t>
            </a:r>
          </a:p>
        </p:txBody>
      </p:sp>
      <p:sp>
        <p:nvSpPr>
          <p:cNvPr id="26" name="TextBox 25"/>
          <p:cNvSpPr txBox="1"/>
          <p:nvPr/>
        </p:nvSpPr>
        <p:spPr>
          <a:xfrm>
            <a:off x="2972304" y="4142232"/>
            <a:ext cx="348645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Shade correct but the tone is wrong: too yellow, red or green</a:t>
            </a:r>
          </a:p>
        </p:txBody>
      </p:sp>
      <p:sp>
        <p:nvSpPr>
          <p:cNvPr id="27" name="TextBox 26"/>
          <p:cNvSpPr txBox="1"/>
          <p:nvPr/>
        </p:nvSpPr>
        <p:spPr>
          <a:xfrm>
            <a:off x="6678216" y="4142232"/>
            <a:ext cx="477921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Incomplete neutralisation, residual chemistry, tint dosing</a:t>
            </a:r>
          </a:p>
        </p:txBody>
      </p:sp>
      <p:sp>
        <p:nvSpPr>
          <p:cNvPr id="28" name="Rectangle 27"/>
          <p:cNvSpPr/>
          <p:nvPr/>
        </p:nvSpPr>
        <p:spPr>
          <a:xfrm>
            <a:off x="621792" y="4645152"/>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9" name="TextBox 28"/>
          <p:cNvSpPr txBox="1"/>
          <p:nvPr/>
        </p:nvSpPr>
        <p:spPr>
          <a:xfrm>
            <a:off x="731520" y="4709160"/>
            <a:ext cx="2021328"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Garment-to-garment variation</a:t>
            </a:r>
          </a:p>
        </p:txBody>
      </p:sp>
      <p:sp>
        <p:nvSpPr>
          <p:cNvPr id="30" name="TextBox 29"/>
          <p:cNvSpPr txBox="1"/>
          <p:nvPr/>
        </p:nvSpPr>
        <p:spPr>
          <a:xfrm>
            <a:off x="2972304" y="4709160"/>
            <a:ext cx="348645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Garments do not match each other</a:t>
            </a:r>
          </a:p>
        </p:txBody>
      </p:sp>
      <p:sp>
        <p:nvSpPr>
          <p:cNvPr id="31" name="TextBox 30"/>
          <p:cNvSpPr txBox="1"/>
          <p:nvPr/>
        </p:nvSpPr>
        <p:spPr>
          <a:xfrm>
            <a:off x="6678216" y="4709160"/>
            <a:ext cx="477921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Batch, load and operator differences</a:t>
            </a:r>
          </a:p>
        </p:txBody>
      </p:sp>
      <p:sp>
        <p:nvSpPr>
          <p:cNvPr id="32" name="TextBox 31"/>
          <p:cNvSpPr txBox="1"/>
          <p:nvPr/>
        </p:nvSpPr>
        <p:spPr>
          <a:xfrm>
            <a:off x="621792" y="530352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Inspect under a controlled light source. Laundry lighting will hide a cast shift that a store's lighting will show immediately.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8 · QUALITY AND RISK</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Chemical and strength defects</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236606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DEFECT</a:t>
            </a:r>
          </a:p>
        </p:txBody>
      </p:sp>
      <p:sp>
        <p:nvSpPr>
          <p:cNvPr id="6" name="TextBox 5"/>
          <p:cNvSpPr txBox="1"/>
          <p:nvPr/>
        </p:nvSpPr>
        <p:spPr>
          <a:xfrm>
            <a:off x="3317040" y="1563624"/>
            <a:ext cx="3400272"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WHY IT MATTERS</a:t>
            </a:r>
          </a:p>
        </p:txBody>
      </p:sp>
      <p:sp>
        <p:nvSpPr>
          <p:cNvPr id="7" name="TextBox 6"/>
          <p:cNvSpPr txBox="1"/>
          <p:nvPr/>
        </p:nvSpPr>
        <p:spPr>
          <a:xfrm>
            <a:off x="6936768" y="1563624"/>
            <a:ext cx="452066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TO ASK FOR</a:t>
            </a:r>
          </a:p>
        </p:txBody>
      </p:sp>
      <p:sp>
        <p:nvSpPr>
          <p:cNvPr id="8" name="Rectangle 7"/>
          <p:cNvSpPr/>
          <p:nvPr/>
        </p:nvSpPr>
        <p:spPr>
          <a:xfrm>
            <a:off x="621792" y="1810512"/>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9" name="TextBox 8"/>
          <p:cNvSpPr txBox="1"/>
          <p:nvPr/>
        </p:nvSpPr>
        <p:spPr>
          <a:xfrm>
            <a:off x="731520" y="1874519"/>
            <a:ext cx="2366064"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Over-bleaching</a:t>
            </a:r>
          </a:p>
        </p:txBody>
      </p:sp>
      <p:sp>
        <p:nvSpPr>
          <p:cNvPr id="10" name="TextBox 9"/>
          <p:cNvSpPr txBox="1"/>
          <p:nvPr/>
        </p:nvSpPr>
        <p:spPr>
          <a:xfrm>
            <a:off x="3317040" y="1874519"/>
            <a:ext cx="3400272"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Irreversible, and it weakens the fabric</a:t>
            </a:r>
          </a:p>
        </p:txBody>
      </p:sp>
      <p:sp>
        <p:nvSpPr>
          <p:cNvPr id="11" name="TextBox 10"/>
          <p:cNvSpPr txBox="1"/>
          <p:nvPr/>
        </p:nvSpPr>
        <p:spPr>
          <a:xfrm>
            <a:off x="6936768" y="1874519"/>
            <a:ext cx="452066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Tensile and tear on a bulk garment</a:t>
            </a:r>
          </a:p>
        </p:txBody>
      </p:sp>
      <p:sp>
        <p:nvSpPr>
          <p:cNvPr id="12" name="Rectangle 11"/>
          <p:cNvSpPr/>
          <p:nvPr/>
        </p:nvSpPr>
        <p:spPr>
          <a:xfrm>
            <a:off x="621792" y="237744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3" name="TextBox 12"/>
          <p:cNvSpPr txBox="1"/>
          <p:nvPr/>
        </p:nvSpPr>
        <p:spPr>
          <a:xfrm>
            <a:off x="731520" y="2441448"/>
            <a:ext cx="2366064"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Strength loss from enzyme or laser</a:t>
            </a:r>
          </a:p>
        </p:txBody>
      </p:sp>
      <p:sp>
        <p:nvSpPr>
          <p:cNvPr id="14" name="TextBox 13"/>
          <p:cNvSpPr txBox="1"/>
          <p:nvPr/>
        </p:nvSpPr>
        <p:spPr>
          <a:xfrm>
            <a:off x="3317040" y="2441448"/>
            <a:ext cx="3400272"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The garment tears in wear</a:t>
            </a:r>
          </a:p>
        </p:txBody>
      </p:sp>
      <p:sp>
        <p:nvSpPr>
          <p:cNvPr id="15" name="TextBox 14"/>
          <p:cNvSpPr txBox="1"/>
          <p:nvPr/>
        </p:nvSpPr>
        <p:spPr>
          <a:xfrm>
            <a:off x="6936768" y="2441448"/>
            <a:ext cx="452066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Tensile and tear on the treated area</a:t>
            </a:r>
          </a:p>
        </p:txBody>
      </p:sp>
      <p:sp>
        <p:nvSpPr>
          <p:cNvPr id="16" name="Rectangle 15"/>
          <p:cNvSpPr/>
          <p:nvPr/>
        </p:nvSpPr>
        <p:spPr>
          <a:xfrm>
            <a:off x="621792" y="2944368"/>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7" name="TextBox 16"/>
          <p:cNvSpPr txBox="1"/>
          <p:nvPr/>
        </p:nvSpPr>
        <p:spPr>
          <a:xfrm>
            <a:off x="731520" y="3008376"/>
            <a:ext cx="2366064"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Residual manganese from PP</a:t>
            </a:r>
          </a:p>
        </p:txBody>
      </p:sp>
      <p:sp>
        <p:nvSpPr>
          <p:cNvPr id="18" name="TextBox 17"/>
          <p:cNvSpPr txBox="1"/>
          <p:nvPr/>
        </p:nvSpPr>
        <p:spPr>
          <a:xfrm>
            <a:off x="3317040" y="3008376"/>
            <a:ext cx="3400272"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Brown or yellow cast appearing after shipment</a:t>
            </a:r>
          </a:p>
        </p:txBody>
      </p:sp>
      <p:sp>
        <p:nvSpPr>
          <p:cNvPr id="19" name="TextBox 18"/>
          <p:cNvSpPr txBox="1"/>
          <p:nvPr/>
        </p:nvSpPr>
        <p:spPr>
          <a:xfrm>
            <a:off x="6936768" y="3008376"/>
            <a:ext cx="452066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Neutralisation and rinse confirmation, finished garment test</a:t>
            </a:r>
          </a:p>
        </p:txBody>
      </p:sp>
      <p:sp>
        <p:nvSpPr>
          <p:cNvPr id="20" name="Rectangle 19"/>
          <p:cNvSpPr/>
          <p:nvPr/>
        </p:nvSpPr>
        <p:spPr>
          <a:xfrm>
            <a:off x="621792" y="3511296"/>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1" name="TextBox 20"/>
          <p:cNvSpPr txBox="1"/>
          <p:nvPr/>
        </p:nvSpPr>
        <p:spPr>
          <a:xfrm>
            <a:off x="731520" y="3575304"/>
            <a:ext cx="2366064"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Formaldehyde from resin</a:t>
            </a:r>
          </a:p>
        </p:txBody>
      </p:sp>
      <p:sp>
        <p:nvSpPr>
          <p:cNvPr id="22" name="TextBox 21"/>
          <p:cNvSpPr txBox="1"/>
          <p:nvPr/>
        </p:nvSpPr>
        <p:spPr>
          <a:xfrm>
            <a:off x="3317040" y="3575304"/>
            <a:ext cx="3400272"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Restricted substance, legal exposure</a:t>
            </a:r>
          </a:p>
        </p:txBody>
      </p:sp>
      <p:sp>
        <p:nvSpPr>
          <p:cNvPr id="23" name="TextBox 22"/>
          <p:cNvSpPr txBox="1"/>
          <p:nvPr/>
        </p:nvSpPr>
        <p:spPr>
          <a:xfrm>
            <a:off x="6936768" y="3575304"/>
            <a:ext cx="452066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Finished garment test report</a:t>
            </a:r>
          </a:p>
        </p:txBody>
      </p:sp>
      <p:sp>
        <p:nvSpPr>
          <p:cNvPr id="24" name="Rectangle 23"/>
          <p:cNvSpPr/>
          <p:nvPr/>
        </p:nvSpPr>
        <p:spPr>
          <a:xfrm>
            <a:off x="621792" y="4078224"/>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4142232"/>
            <a:ext cx="2366064"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Crocking on pigment</a:t>
            </a:r>
          </a:p>
        </p:txBody>
      </p:sp>
      <p:sp>
        <p:nvSpPr>
          <p:cNvPr id="26" name="TextBox 25"/>
          <p:cNvSpPr txBox="1"/>
          <p:nvPr/>
        </p:nvSpPr>
        <p:spPr>
          <a:xfrm>
            <a:off x="3317040" y="4142232"/>
            <a:ext cx="3400272"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Colour rubs onto other clothing</a:t>
            </a:r>
          </a:p>
        </p:txBody>
      </p:sp>
      <p:sp>
        <p:nvSpPr>
          <p:cNvPr id="27" name="TextBox 26"/>
          <p:cNvSpPr txBox="1"/>
          <p:nvPr/>
        </p:nvSpPr>
        <p:spPr>
          <a:xfrm>
            <a:off x="6936768" y="4142232"/>
            <a:ext cx="452066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Rubbing fastness, dry and wet</a:t>
            </a:r>
          </a:p>
        </p:txBody>
      </p:sp>
      <p:sp>
        <p:nvSpPr>
          <p:cNvPr id="28" name="Rectangle 27"/>
          <p:cNvSpPr/>
          <p:nvPr/>
        </p:nvSpPr>
        <p:spPr>
          <a:xfrm>
            <a:off x="621792" y="4645152"/>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9" name="TextBox 28"/>
          <p:cNvSpPr txBox="1"/>
          <p:nvPr/>
        </p:nvSpPr>
        <p:spPr>
          <a:xfrm>
            <a:off x="731520" y="4709160"/>
            <a:ext cx="2366064"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Elastane damage</a:t>
            </a:r>
          </a:p>
        </p:txBody>
      </p:sp>
      <p:sp>
        <p:nvSpPr>
          <p:cNvPr id="30" name="TextBox 29"/>
          <p:cNvSpPr txBox="1"/>
          <p:nvPr/>
        </p:nvSpPr>
        <p:spPr>
          <a:xfrm>
            <a:off x="3317040" y="4709160"/>
            <a:ext cx="3400272"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Loss of recovery, bagging, growth</a:t>
            </a:r>
          </a:p>
        </p:txBody>
      </p:sp>
      <p:sp>
        <p:nvSpPr>
          <p:cNvPr id="31" name="TextBox 30"/>
          <p:cNvSpPr txBox="1"/>
          <p:nvPr/>
        </p:nvSpPr>
        <p:spPr>
          <a:xfrm>
            <a:off x="6936768" y="4709160"/>
            <a:ext cx="452066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Growth and recovery test after wash</a:t>
            </a:r>
          </a:p>
        </p:txBody>
      </p:sp>
      <p:sp>
        <p:nvSpPr>
          <p:cNvPr id="32" name="TextBox 31"/>
          <p:cNvSpPr txBox="1"/>
          <p:nvPr/>
        </p:nvSpPr>
        <p:spPr>
          <a:xfrm>
            <a:off x="621792" y="530352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Every item here is found after the garment leaves the factory if it is not tested before. Chemical defects do not announce themselves at final inspection.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8 · QUALITY AND RISK</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Dry process defects</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374500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DEFECT</a:t>
            </a:r>
          </a:p>
        </p:txBody>
      </p:sp>
      <p:sp>
        <p:nvSpPr>
          <p:cNvPr id="6" name="TextBox 5"/>
          <p:cNvSpPr txBox="1"/>
          <p:nvPr/>
        </p:nvSpPr>
        <p:spPr>
          <a:xfrm>
            <a:off x="4695984" y="1563624"/>
            <a:ext cx="676144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CAUSES IT</a:t>
            </a:r>
          </a:p>
        </p:txBody>
      </p:sp>
      <p:sp>
        <p:nvSpPr>
          <p:cNvPr id="7" name="Rectangle 6"/>
          <p:cNvSpPr/>
          <p:nvPr/>
        </p:nvSpPr>
        <p:spPr>
          <a:xfrm>
            <a:off x="621792" y="1810512"/>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8" name="TextBox 7"/>
          <p:cNvSpPr txBox="1"/>
          <p:nvPr/>
        </p:nvSpPr>
        <p:spPr>
          <a:xfrm>
            <a:off x="731520" y="1874519"/>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Whiskers not matching left to right</a:t>
            </a:r>
          </a:p>
        </p:txBody>
      </p:sp>
      <p:sp>
        <p:nvSpPr>
          <p:cNvPr id="9" name="TextBox 8"/>
          <p:cNvSpPr txBox="1"/>
          <p:nvPr/>
        </p:nvSpPr>
        <p:spPr>
          <a:xfrm>
            <a:off x="4695984" y="1874519"/>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Operator inconsistency, poor marking, no template</a:t>
            </a:r>
          </a:p>
        </p:txBody>
      </p:sp>
      <p:sp>
        <p:nvSpPr>
          <p:cNvPr id="10" name="Rectangle 9"/>
          <p:cNvSpPr/>
          <p:nvPr/>
        </p:nvSpPr>
        <p:spPr>
          <a:xfrm>
            <a:off x="621792" y="2327148"/>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1" name="TextBox 10"/>
          <p:cNvSpPr txBox="1"/>
          <p:nvPr/>
        </p:nvSpPr>
        <p:spPr>
          <a:xfrm>
            <a:off x="731520" y="2391156"/>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Whisker position wrong across sizes</a:t>
            </a:r>
          </a:p>
        </p:txBody>
      </p:sp>
      <p:sp>
        <p:nvSpPr>
          <p:cNvPr id="12" name="TextBox 11"/>
          <p:cNvSpPr txBox="1"/>
          <p:nvPr/>
        </p:nvSpPr>
        <p:spPr>
          <a:xfrm>
            <a:off x="4695984" y="2391156"/>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Pattern set on one size only and scaled without checking</a:t>
            </a:r>
          </a:p>
        </p:txBody>
      </p:sp>
      <p:sp>
        <p:nvSpPr>
          <p:cNvPr id="13" name="Rectangle 12"/>
          <p:cNvSpPr/>
          <p:nvPr/>
        </p:nvSpPr>
        <p:spPr>
          <a:xfrm>
            <a:off x="621792" y="2843784"/>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4" name="TextBox 13"/>
          <p:cNvSpPr txBox="1"/>
          <p:nvPr/>
        </p:nvSpPr>
        <p:spPr>
          <a:xfrm>
            <a:off x="731520" y="2907791"/>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Hand sanding with hard edges</a:t>
            </a:r>
          </a:p>
        </p:txBody>
      </p:sp>
      <p:sp>
        <p:nvSpPr>
          <p:cNvPr id="15" name="TextBox 14"/>
          <p:cNvSpPr txBox="1"/>
          <p:nvPr/>
        </p:nvSpPr>
        <p:spPr>
          <a:xfrm>
            <a:off x="4695984" y="2907791"/>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Operator technique, wrong abrasive grade</a:t>
            </a:r>
          </a:p>
        </p:txBody>
      </p:sp>
      <p:sp>
        <p:nvSpPr>
          <p:cNvPr id="16" name="Rectangle 15"/>
          <p:cNvSpPr/>
          <p:nvPr/>
        </p:nvSpPr>
        <p:spPr>
          <a:xfrm>
            <a:off x="621792" y="3360420"/>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7" name="TextBox 16"/>
          <p:cNvSpPr txBox="1"/>
          <p:nvPr/>
        </p:nvSpPr>
        <p:spPr>
          <a:xfrm>
            <a:off x="731520" y="3424427"/>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Sanding inconsistent between garments</a:t>
            </a:r>
          </a:p>
        </p:txBody>
      </p:sp>
      <p:sp>
        <p:nvSpPr>
          <p:cNvPr id="18" name="TextBox 17"/>
          <p:cNvSpPr txBox="1"/>
          <p:nvPr/>
        </p:nvSpPr>
        <p:spPr>
          <a:xfrm>
            <a:off x="4695984" y="3424427"/>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Multiple operators with no reference garment on the line</a:t>
            </a:r>
          </a:p>
        </p:txBody>
      </p:sp>
      <p:sp>
        <p:nvSpPr>
          <p:cNvPr id="19" name="Rectangle 18"/>
          <p:cNvSpPr/>
          <p:nvPr/>
        </p:nvSpPr>
        <p:spPr>
          <a:xfrm>
            <a:off x="621792" y="3877056"/>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3941064"/>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Excessive grinding opening seams</a:t>
            </a:r>
          </a:p>
        </p:txBody>
      </p:sp>
      <p:sp>
        <p:nvSpPr>
          <p:cNvPr id="21" name="TextBox 20"/>
          <p:cNvSpPr txBox="1"/>
          <p:nvPr/>
        </p:nvSpPr>
        <p:spPr>
          <a:xfrm>
            <a:off x="4695984" y="3941064"/>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Wheel pressure, time, no control sample</a:t>
            </a:r>
          </a:p>
        </p:txBody>
      </p:sp>
      <p:sp>
        <p:nvSpPr>
          <p:cNvPr id="22" name="Rectangle 21"/>
          <p:cNvSpPr/>
          <p:nvPr/>
        </p:nvSpPr>
        <p:spPr>
          <a:xfrm>
            <a:off x="621792" y="4393692"/>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3" name="TextBox 22"/>
          <p:cNvSpPr txBox="1"/>
          <p:nvPr/>
        </p:nvSpPr>
        <p:spPr>
          <a:xfrm>
            <a:off x="731520" y="4457700"/>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Tears spreading beyond the design</a:t>
            </a:r>
          </a:p>
        </p:txBody>
      </p:sp>
      <p:sp>
        <p:nvSpPr>
          <p:cNvPr id="24" name="TextBox 23"/>
          <p:cNvSpPr txBox="1"/>
          <p:nvPr/>
        </p:nvSpPr>
        <p:spPr>
          <a:xfrm>
            <a:off x="4695984" y="4457700"/>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Damage placed on a stress point, no post-wash check</a:t>
            </a:r>
          </a:p>
        </p:txBody>
      </p:sp>
      <p:sp>
        <p:nvSpPr>
          <p:cNvPr id="25" name="Rectangle 24"/>
          <p:cNvSpPr/>
          <p:nvPr/>
        </p:nvSpPr>
        <p:spPr>
          <a:xfrm>
            <a:off x="621792" y="4910328"/>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6" name="TextBox 25"/>
          <p:cNvSpPr txBox="1"/>
          <p:nvPr/>
        </p:nvSpPr>
        <p:spPr>
          <a:xfrm>
            <a:off x="731520" y="4974336"/>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Laser scorching</a:t>
            </a:r>
          </a:p>
        </p:txBody>
      </p:sp>
      <p:sp>
        <p:nvSpPr>
          <p:cNvPr id="27" name="TextBox 26"/>
          <p:cNvSpPr txBox="1"/>
          <p:nvPr/>
        </p:nvSpPr>
        <p:spPr>
          <a:xfrm>
            <a:off x="4695984" y="4974336"/>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Power setting too high for the fabric</a:t>
            </a:r>
          </a:p>
        </p:txBody>
      </p:sp>
      <p:sp>
        <p:nvSpPr>
          <p:cNvPr id="28" name="Rectangle 27"/>
          <p:cNvSpPr/>
          <p:nvPr/>
        </p:nvSpPr>
        <p:spPr>
          <a:xfrm>
            <a:off x="621792" y="5426964"/>
            <a:ext cx="10945368" cy="51663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9" name="TextBox 28"/>
          <p:cNvSpPr txBox="1"/>
          <p:nvPr/>
        </p:nvSpPr>
        <p:spPr>
          <a:xfrm>
            <a:off x="731520" y="5490972"/>
            <a:ext cx="3745008" cy="406908"/>
          </a:xfrm>
          <a:prstGeom prst="rect">
            <a:avLst/>
          </a:prstGeom>
          <a:noFill/>
        </p:spPr>
        <p:txBody>
          <a:bodyPr wrap="square" lIns="0" tIns="0" rIns="0" bIns="0">
            <a:spAutoFit/>
          </a:bodyPr>
          <a:lstStyle/>
          <a:p>
            <a:pPr algn="l">
              <a:lnSpc>
                <a:spcPct val="112000"/>
              </a:lnSpc>
              <a:spcBef>
                <a:spcPts val="0"/>
              </a:spcBef>
              <a:spcAft>
                <a:spcPts val="0"/>
              </a:spcAft>
            </a:pPr>
            <a:r>
              <a:rPr sz="950" b="1" i="0">
                <a:solidFill>
                  <a:srgbClr val="0B2545"/>
                </a:solidFill>
                <a:latin typeface="Montserrat SemiBold"/>
              </a:rPr>
              <a:t>Placement drift through the run</a:t>
            </a:r>
          </a:p>
        </p:txBody>
      </p:sp>
      <p:sp>
        <p:nvSpPr>
          <p:cNvPr id="30" name="TextBox 29"/>
          <p:cNvSpPr txBox="1"/>
          <p:nvPr/>
        </p:nvSpPr>
        <p:spPr>
          <a:xfrm>
            <a:off x="4695984" y="5490972"/>
            <a:ext cx="6761448" cy="406908"/>
          </a:xfrm>
          <a:prstGeom prst="rect">
            <a:avLst/>
          </a:prstGeom>
          <a:noFill/>
        </p:spPr>
        <p:txBody>
          <a:bodyPr wrap="square" lIns="0" tIns="0" rIns="0" bIns="0">
            <a:spAutoFit/>
          </a:bodyPr>
          <a:lstStyle/>
          <a:p>
            <a:pPr algn="l">
              <a:lnSpc>
                <a:spcPct val="112000"/>
              </a:lnSpc>
              <a:spcBef>
                <a:spcPts val="0"/>
              </a:spcBef>
              <a:spcAft>
                <a:spcPts val="0"/>
              </a:spcAft>
            </a:pPr>
            <a:r>
              <a:rPr sz="950" b="0" i="0">
                <a:solidFill>
                  <a:srgbClr val="2A3342"/>
                </a:solidFill>
                <a:latin typeface="Montserrat"/>
              </a:rPr>
              <a:t>No inline control against a sealed garment</a:t>
            </a:r>
          </a:p>
        </p:txBody>
      </p:sp>
      <p:sp>
        <p:nvSpPr>
          <p:cNvPr id="31" name="TextBox 30"/>
          <p:cNvSpPr txBox="1"/>
          <p:nvPr/>
        </p:nvSpPr>
        <p:spPr>
          <a:xfrm>
            <a:off x="621792" y="603504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Ask whether the operators have a sealed reference garment at the workstation. That single control fixes most of this table.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8 · QUALITY AND RISK</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Measurement and performance after wash</a:t>
            </a:r>
          </a:p>
        </p:txBody>
      </p:sp>
      <p:sp>
        <p:nvSpPr>
          <p:cNvPr id="4" name="Rectangle 3"/>
          <p:cNvSpPr/>
          <p:nvPr/>
        </p:nvSpPr>
        <p:spPr>
          <a:xfrm>
            <a:off x="8636789" y="548640"/>
            <a:ext cx="2157421"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4_image50.jpg"/>
          <p:cNvPicPr>
            <a:picLocks noChangeAspect="1"/>
          </p:cNvPicPr>
          <p:nvPr/>
        </p:nvPicPr>
        <p:blipFill>
          <a:blip r:embed="rId3"/>
          <a:stretch>
            <a:fillRect/>
          </a:stretch>
        </p:blipFill>
        <p:spPr>
          <a:xfrm>
            <a:off x="8783093" y="694944"/>
            <a:ext cx="1864813" cy="5065776"/>
          </a:xfrm>
          <a:prstGeom prst="rect">
            <a:avLst/>
          </a:prstGeom>
        </p:spPr>
      </p:pic>
      <p:sp>
        <p:nvSpPr>
          <p:cNvPr id="6" name="TextBox 5"/>
          <p:cNvSpPr txBox="1"/>
          <p:nvPr/>
        </p:nvSpPr>
        <p:spPr>
          <a:xfrm>
            <a:off x="8783093" y="5943600"/>
            <a:ext cx="1864813"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Rinse wash, minimal shrinkage</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The garment that leaves the wash is a different size from the one that entered. Patterns are built with wash shrinkage allowances already in them.</a:t>
            </a:r>
          </a:p>
        </p:txBody>
      </p:sp>
      <p:sp>
        <p:nvSpPr>
          <p:cNvPr id="8" name="TextBox 7"/>
          <p:cNvSpPr txBox="1"/>
          <p:nvPr/>
        </p:nvSpPr>
        <p:spPr>
          <a:xfrm>
            <a:off x="621792" y="210312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9" name="TextBox 8"/>
          <p:cNvSpPr txBox="1"/>
          <p:nvPr/>
        </p:nvSpPr>
        <p:spPr>
          <a:xfrm>
            <a:off x="1005840" y="208483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Shrinkage differs by fabric, by wash and by measurement point</a:t>
            </a:r>
          </a:p>
          <a:p>
            <a:pPr algn="l">
              <a:lnSpc>
                <a:spcPct val="116000"/>
              </a:lnSpc>
              <a:spcBef>
                <a:spcPts val="0"/>
              </a:spcBef>
              <a:spcAft>
                <a:spcPts val="0"/>
              </a:spcAft>
            </a:pPr>
            <a:r>
              <a:rPr sz="1050" b="0" i="0">
                <a:solidFill>
                  <a:srgbClr val="2A3342"/>
                </a:solidFill>
                <a:latin typeface="Montserrat"/>
              </a:rPr>
              <a:t>Length and width do not move by the same amount, and the difference is not proportional.</a:t>
            </a:r>
          </a:p>
        </p:txBody>
      </p:sp>
      <p:sp>
        <p:nvSpPr>
          <p:cNvPr id="10" name="TextBox 9"/>
          <p:cNvSpPr txBox="1"/>
          <p:nvPr/>
        </p:nvSpPr>
        <p:spPr>
          <a:xfrm>
            <a:off x="621792" y="263347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1" name="TextBox 10"/>
          <p:cNvSpPr txBox="1"/>
          <p:nvPr/>
        </p:nvSpPr>
        <p:spPr>
          <a:xfrm>
            <a:off x="1005840" y="261518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Stretch fabrics add growth and recovery</a:t>
            </a:r>
          </a:p>
          <a:p>
            <a:pPr algn="l">
              <a:lnSpc>
                <a:spcPct val="116000"/>
              </a:lnSpc>
              <a:spcBef>
                <a:spcPts val="0"/>
              </a:spcBef>
              <a:spcAft>
                <a:spcPts val="0"/>
              </a:spcAft>
            </a:pPr>
            <a:r>
              <a:rPr sz="1050" b="0" i="0">
                <a:solidFill>
                  <a:srgbClr val="2A3342"/>
                </a:solidFill>
                <a:latin typeface="Montserrat"/>
              </a:rPr>
              <a:t>Heat and chemistry damage elastane, giving a garment that bags at the knee and seat within a day of wear.</a:t>
            </a:r>
          </a:p>
        </p:txBody>
      </p:sp>
      <p:sp>
        <p:nvSpPr>
          <p:cNvPr id="12" name="TextBox 11"/>
          <p:cNvSpPr txBox="1"/>
          <p:nvPr/>
        </p:nvSpPr>
        <p:spPr>
          <a:xfrm>
            <a:off x="621792" y="335584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3" name="TextBox 12"/>
          <p:cNvSpPr txBox="1"/>
          <p:nvPr/>
        </p:nvSpPr>
        <p:spPr>
          <a:xfrm>
            <a:off x="1005840" y="333756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Skewing and twisting at the leg</a:t>
            </a:r>
          </a:p>
          <a:p>
            <a:pPr algn="l">
              <a:lnSpc>
                <a:spcPct val="116000"/>
              </a:lnSpc>
              <a:spcBef>
                <a:spcPts val="0"/>
              </a:spcBef>
              <a:spcAft>
                <a:spcPts val="0"/>
              </a:spcAft>
            </a:pPr>
            <a:r>
              <a:rPr sz="1050" b="0" i="0">
                <a:solidFill>
                  <a:srgbClr val="2A3342"/>
                </a:solidFill>
                <a:latin typeface="Montserrat"/>
              </a:rPr>
              <a:t>Happens when the fabric relaxes unevenly through the wash and dry.</a:t>
            </a:r>
          </a:p>
        </p:txBody>
      </p:sp>
      <p:sp>
        <p:nvSpPr>
          <p:cNvPr id="14" name="TextBox 13"/>
          <p:cNvSpPr txBox="1"/>
          <p:nvPr/>
        </p:nvSpPr>
        <p:spPr>
          <a:xfrm>
            <a:off x="621792" y="388620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5" name="TextBox 14"/>
          <p:cNvSpPr txBox="1"/>
          <p:nvPr/>
        </p:nvSpPr>
        <p:spPr>
          <a:xfrm>
            <a:off x="1005840" y="386791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A wash revision is also a fit revision</a:t>
            </a:r>
          </a:p>
          <a:p>
            <a:pPr algn="l">
              <a:lnSpc>
                <a:spcPct val="116000"/>
              </a:lnSpc>
              <a:spcBef>
                <a:spcPts val="0"/>
              </a:spcBef>
              <a:spcAft>
                <a:spcPts val="0"/>
              </a:spcAft>
            </a:pPr>
            <a:r>
              <a:rPr sz="1050" b="0" i="0">
                <a:solidFill>
                  <a:srgbClr val="2A3342"/>
                </a:solidFill>
                <a:latin typeface="Montserrat"/>
              </a:rPr>
              <a:t>If the wash changes, the measurements change. The two cannot be approved separately.</a:t>
            </a:r>
          </a:p>
        </p:txBody>
      </p:sp>
      <p:sp>
        <p:nvSpPr>
          <p:cNvPr id="16" name="TextBox 15"/>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Measure after wash, at bulk, across the size range. Ask for growth and recovery on every stretch quality.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185916" y="1792224"/>
            <a:ext cx="5381244" cy="209854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Rectangle 19"/>
          <p:cNvSpPr/>
          <p:nvPr/>
        </p:nvSpPr>
        <p:spPr>
          <a:xfrm>
            <a:off x="621792" y="1792224"/>
            <a:ext cx="5381244" cy="209854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8 · QUALITY AND RISK</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Bulk versus approved sample</a:t>
            </a:r>
          </a:p>
        </p:txBody>
      </p:sp>
      <p:sp>
        <p:nvSpPr>
          <p:cNvPr id="4" name="Rectangle 3"/>
          <p:cNvSpPr/>
          <p:nvPr/>
        </p:nvSpPr>
        <p:spPr>
          <a:xfrm>
            <a:off x="621792" y="1481328"/>
            <a:ext cx="5381244"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WHY BULK DOES NOT MATCH</a:t>
            </a:r>
          </a:p>
        </p:txBody>
      </p:sp>
      <p:sp>
        <p:nvSpPr>
          <p:cNvPr id="5" name="Rectangle 4"/>
          <p:cNvSpPr/>
          <p:nvPr/>
        </p:nvSpPr>
        <p:spPr>
          <a:xfrm>
            <a:off x="6185916" y="1481328"/>
            <a:ext cx="5381244"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HOW TO PREVENT IT</a:t>
            </a:r>
          </a:p>
        </p:txBody>
      </p:sp>
      <p:sp>
        <p:nvSpPr>
          <p:cNvPr id="6" name="TextBox 5"/>
          <p:cNvSpPr txBox="1"/>
          <p:nvPr/>
        </p:nvSpPr>
        <p:spPr>
          <a:xfrm>
            <a:off x="731520" y="1883664"/>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The sample was washed at sample load, not production load</a:t>
            </a:r>
          </a:p>
        </p:txBody>
      </p:sp>
      <p:sp>
        <p:nvSpPr>
          <p:cNvPr id="7" name="TextBox 6"/>
          <p:cNvSpPr txBox="1"/>
          <p:nvPr/>
        </p:nvSpPr>
        <p:spPr>
          <a:xfrm>
            <a:off x="731520" y="2162556"/>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The bulk fabric came from a different lot</a:t>
            </a:r>
          </a:p>
        </p:txBody>
      </p:sp>
      <p:sp>
        <p:nvSpPr>
          <p:cNvPr id="8" name="TextBox 7"/>
          <p:cNvSpPr txBox="1"/>
          <p:nvPr/>
        </p:nvSpPr>
        <p:spPr>
          <a:xfrm>
            <a:off x="731520" y="2441448"/>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The laundry changed, or the machine changed</a:t>
            </a:r>
          </a:p>
        </p:txBody>
      </p:sp>
      <p:sp>
        <p:nvSpPr>
          <p:cNvPr id="9" name="TextBox 8"/>
          <p:cNvSpPr txBox="1"/>
          <p:nvPr/>
        </p:nvSpPr>
        <p:spPr>
          <a:xfrm>
            <a:off x="731520" y="2720340"/>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Different operators ran the manual steps</a:t>
            </a:r>
          </a:p>
        </p:txBody>
      </p:sp>
      <p:sp>
        <p:nvSpPr>
          <p:cNvPr id="10" name="TextBox 9"/>
          <p:cNvSpPr txBox="1"/>
          <p:nvPr/>
        </p:nvSpPr>
        <p:spPr>
          <a:xfrm>
            <a:off x="731520" y="2999232"/>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Stones or chemicals were replaced with a different grade</a:t>
            </a:r>
          </a:p>
        </p:txBody>
      </p:sp>
      <p:sp>
        <p:nvSpPr>
          <p:cNvPr id="11" name="TextBox 10"/>
          <p:cNvSpPr txBox="1"/>
          <p:nvPr/>
        </p:nvSpPr>
        <p:spPr>
          <a:xfrm>
            <a:off x="731520" y="3278124"/>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No shade band was agreed</a:t>
            </a:r>
          </a:p>
        </p:txBody>
      </p:sp>
      <p:sp>
        <p:nvSpPr>
          <p:cNvPr id="12" name="TextBox 11"/>
          <p:cNvSpPr txBox="1"/>
          <p:nvPr/>
        </p:nvSpPr>
        <p:spPr>
          <a:xfrm>
            <a:off x="731520" y="3557016"/>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The standard was a photograph or a swatch, not a sealed garment</a:t>
            </a:r>
          </a:p>
        </p:txBody>
      </p:sp>
      <p:sp>
        <p:nvSpPr>
          <p:cNvPr id="13" name="TextBox 12"/>
          <p:cNvSpPr txBox="1"/>
          <p:nvPr/>
        </p:nvSpPr>
        <p:spPr>
          <a:xfrm>
            <a:off x="6295644" y="1883664"/>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Seal a physical standard, signed and dated</a:t>
            </a:r>
          </a:p>
        </p:txBody>
      </p:sp>
      <p:sp>
        <p:nvSpPr>
          <p:cNvPr id="14" name="TextBox 13"/>
          <p:cNvSpPr txBox="1"/>
          <p:nvPr/>
        </p:nvSpPr>
        <p:spPr>
          <a:xfrm>
            <a:off x="6295644" y="2162556"/>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Agree a shade band before bulk</a:t>
            </a:r>
          </a:p>
        </p:txBody>
      </p:sp>
      <p:sp>
        <p:nvSpPr>
          <p:cNvPr id="15" name="TextBox 14"/>
          <p:cNvSpPr txBox="1"/>
          <p:nvPr/>
        </p:nvSpPr>
        <p:spPr>
          <a:xfrm>
            <a:off x="6295644" y="2441448"/>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Run a size set at production load on bulk fabric</a:t>
            </a:r>
          </a:p>
        </p:txBody>
      </p:sp>
      <p:sp>
        <p:nvSpPr>
          <p:cNvPr id="16" name="TextBox 15"/>
          <p:cNvSpPr txBox="1"/>
          <p:nvPr/>
        </p:nvSpPr>
        <p:spPr>
          <a:xfrm>
            <a:off x="6295644" y="2720340"/>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Fix the laundry in the order confirmation</a:t>
            </a:r>
          </a:p>
        </p:txBody>
      </p:sp>
      <p:sp>
        <p:nvSpPr>
          <p:cNvPr id="17" name="TextBox 16"/>
          <p:cNvSpPr txBox="1"/>
          <p:nvPr/>
        </p:nvSpPr>
        <p:spPr>
          <a:xfrm>
            <a:off x="6295644" y="2999232"/>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Keep a sealed reference garment at every manual workstation</a:t>
            </a:r>
          </a:p>
        </p:txBody>
      </p:sp>
      <p:sp>
        <p:nvSpPr>
          <p:cNvPr id="18" name="TextBox 17"/>
          <p:cNvSpPr txBox="1"/>
          <p:nvPr/>
        </p:nvSpPr>
        <p:spPr>
          <a:xfrm>
            <a:off x="6295644" y="3278124"/>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Ask for the recipe reference to be held and quoted</a:t>
            </a:r>
          </a:p>
        </p:txBody>
      </p:sp>
      <p:sp>
        <p:nvSpPr>
          <p:cNvPr id="19" name="TextBox 18"/>
          <p:cNvSpPr txBox="1"/>
          <p:nvPr/>
        </p:nvSpPr>
        <p:spPr>
          <a:xfrm>
            <a:off x="6295644" y="3557016"/>
            <a:ext cx="5180076" cy="274320"/>
          </a:xfrm>
          <a:prstGeom prst="rect">
            <a:avLst/>
          </a:prstGeom>
          <a:noFill/>
        </p:spPr>
        <p:txBody>
          <a:bodyPr wrap="square" lIns="0" tIns="0" rIns="0" bIns="0">
            <a:spAutoFit/>
          </a:bodyPr>
          <a:lstStyle/>
          <a:p>
            <a:pPr algn="l">
              <a:lnSpc>
                <a:spcPct val="114000"/>
              </a:lnSpc>
              <a:spcBef>
                <a:spcPts val="0"/>
              </a:spcBef>
              <a:spcAft>
                <a:spcPts val="0"/>
              </a:spcAft>
            </a:pPr>
            <a:r>
              <a:rPr sz="1000" b="0" i="0">
                <a:solidFill>
                  <a:srgbClr val="2A3342"/>
                </a:solidFill>
                <a:latin typeface="Montserrat"/>
              </a:rPr>
              <a:t>Require inline checks, not only end-line</a:t>
            </a:r>
          </a:p>
        </p:txBody>
      </p:sp>
      <p:sp>
        <p:nvSpPr>
          <p:cNvPr id="22" name="Rectangle 21"/>
          <p:cNvSpPr/>
          <p:nvPr/>
        </p:nvSpPr>
        <p:spPr>
          <a:xfrm>
            <a:off x="621792" y="4091940"/>
            <a:ext cx="10945368" cy="59436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Every prevention step costs a small amount of time in the TNA. The failure costs a shipment.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54246" y="694944"/>
            <a:ext cx="2309858"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39_image137.jpg"/>
          <p:cNvPicPr>
            <a:picLocks noChangeAspect="1"/>
          </p:cNvPicPr>
          <p:nvPr/>
        </p:nvPicPr>
        <p:blipFill>
          <a:blip r:embed="rId2"/>
          <a:stretch>
            <a:fillRect/>
          </a:stretch>
        </p:blipFill>
        <p:spPr>
          <a:xfrm>
            <a:off x="8400550" y="841248"/>
            <a:ext cx="2017250"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09</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Buyer checkpoints</a:t>
            </a:r>
          </a:p>
          <a:p>
            <a:pPr algn="l">
              <a:spcBef>
                <a:spcPts val="0"/>
              </a:spcBef>
              <a:spcAft>
                <a:spcPts val="0"/>
              </a:spcAft>
            </a:pPr>
            <a:r>
              <a:rPr sz="1250" b="0" i="0">
                <a:solidFill>
                  <a:srgbClr val="3A4453"/>
                </a:solidFill>
                <a:latin typeface="Montserrat"/>
              </a:rPr>
              <a:t>You are not being trained to run a laundry. You are being trained to judge one</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What to physically check at each stage of an order, and the questions that separate a strong laundry from a weak one on a first visit.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9524390" y="1792224"/>
            <a:ext cx="2042769" cy="2336292"/>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6" name="Rectangle 35"/>
          <p:cNvSpPr/>
          <p:nvPr/>
        </p:nvSpPr>
        <p:spPr>
          <a:xfrm>
            <a:off x="7298740" y="1792224"/>
            <a:ext cx="2042769" cy="2336292"/>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Rectangle 34"/>
          <p:cNvSpPr/>
          <p:nvPr/>
        </p:nvSpPr>
        <p:spPr>
          <a:xfrm>
            <a:off x="5073091" y="1792224"/>
            <a:ext cx="2042769" cy="2336292"/>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4" name="Rectangle 33"/>
          <p:cNvSpPr/>
          <p:nvPr/>
        </p:nvSpPr>
        <p:spPr>
          <a:xfrm>
            <a:off x="2847441" y="1792224"/>
            <a:ext cx="2042769" cy="2336292"/>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3" name="Rectangle 32"/>
          <p:cNvSpPr/>
          <p:nvPr/>
        </p:nvSpPr>
        <p:spPr>
          <a:xfrm>
            <a:off x="621792" y="1792224"/>
            <a:ext cx="2042769" cy="2336292"/>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9 · BUYER CHECKPOINTS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Buyer checkpoints, stage by stage</a:t>
            </a:r>
          </a:p>
        </p:txBody>
      </p:sp>
      <p:sp>
        <p:nvSpPr>
          <p:cNvPr id="4" name="Rectangle 3"/>
          <p:cNvSpPr/>
          <p:nvPr/>
        </p:nvSpPr>
        <p:spPr>
          <a:xfrm>
            <a:off x="621792"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AT DEVELOPMENT</a:t>
            </a:r>
          </a:p>
        </p:txBody>
      </p:sp>
      <p:sp>
        <p:nvSpPr>
          <p:cNvPr id="5" name="Rectangle 4"/>
          <p:cNvSpPr/>
          <p:nvPr/>
        </p:nvSpPr>
        <p:spPr>
          <a:xfrm>
            <a:off x="2847441"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AT APPROVAL</a:t>
            </a:r>
          </a:p>
        </p:txBody>
      </p:sp>
      <p:sp>
        <p:nvSpPr>
          <p:cNvPr id="6" name="Rectangle 5"/>
          <p:cNvSpPr/>
          <p:nvPr/>
        </p:nvSpPr>
        <p:spPr>
          <a:xfrm>
            <a:off x="5073091"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AT SIZE SET</a:t>
            </a:r>
          </a:p>
        </p:txBody>
      </p:sp>
      <p:sp>
        <p:nvSpPr>
          <p:cNvPr id="7" name="Rectangle 6"/>
          <p:cNvSpPr/>
          <p:nvPr/>
        </p:nvSpPr>
        <p:spPr>
          <a:xfrm>
            <a:off x="7298740"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AT BULK</a:t>
            </a:r>
          </a:p>
        </p:txBody>
      </p:sp>
      <p:sp>
        <p:nvSpPr>
          <p:cNvPr id="8" name="Rectangle 7"/>
          <p:cNvSpPr/>
          <p:nvPr/>
        </p:nvSpPr>
        <p:spPr>
          <a:xfrm>
            <a:off x="9524390"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BEFORE SHIPMENT</a:t>
            </a:r>
          </a:p>
        </p:txBody>
      </p:sp>
      <p:sp>
        <p:nvSpPr>
          <p:cNvPr id="9" name="TextBox 8"/>
          <p:cNvSpPr txBox="1"/>
          <p:nvPr/>
        </p:nvSpPr>
        <p:spPr>
          <a:xfrm>
            <a:off x="731520"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 wash developed on the actual bulk fabric?</a:t>
            </a:r>
          </a:p>
        </p:txBody>
      </p:sp>
      <p:sp>
        <p:nvSpPr>
          <p:cNvPr id="10" name="TextBox 9"/>
          <p:cNvSpPr txBox="1"/>
          <p:nvPr/>
        </p:nvSpPr>
        <p:spPr>
          <a:xfrm>
            <a:off x="731520"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How many process steps does this wash have?</a:t>
            </a:r>
          </a:p>
        </p:txBody>
      </p:sp>
      <p:sp>
        <p:nvSpPr>
          <p:cNvPr id="11" name="TextBox 10"/>
          <p:cNvSpPr txBox="1"/>
          <p:nvPr/>
        </p:nvSpPr>
        <p:spPr>
          <a:xfrm>
            <a:off x="731520" y="270662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Which steps are manual?</a:t>
            </a:r>
          </a:p>
        </p:txBody>
      </p:sp>
      <p:sp>
        <p:nvSpPr>
          <p:cNvPr id="12" name="TextBox 11"/>
          <p:cNvSpPr txBox="1"/>
          <p:nvPr/>
        </p:nvSpPr>
        <p:spPr>
          <a:xfrm>
            <a:off x="731520" y="2985516"/>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Does it use PP, resin or pigment?</a:t>
            </a:r>
          </a:p>
        </p:txBody>
      </p:sp>
      <p:sp>
        <p:nvSpPr>
          <p:cNvPr id="13" name="TextBox 12"/>
          <p:cNvSpPr txBox="1"/>
          <p:nvPr/>
        </p:nvSpPr>
        <p:spPr>
          <a:xfrm>
            <a:off x="731520" y="3396996"/>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 effect reproducible at volume?</a:t>
            </a:r>
          </a:p>
        </p:txBody>
      </p:sp>
      <p:sp>
        <p:nvSpPr>
          <p:cNvPr id="14" name="TextBox 13"/>
          <p:cNvSpPr txBox="1"/>
          <p:nvPr/>
        </p:nvSpPr>
        <p:spPr>
          <a:xfrm>
            <a:off x="2957169"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 standard a sealed physical garment?</a:t>
            </a:r>
          </a:p>
        </p:txBody>
      </p:sp>
      <p:sp>
        <p:nvSpPr>
          <p:cNvPr id="15" name="TextBox 14"/>
          <p:cNvSpPr txBox="1"/>
          <p:nvPr/>
        </p:nvSpPr>
        <p:spPr>
          <a:xfrm>
            <a:off x="2957169"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there a shade band with sealed extremes?</a:t>
            </a:r>
          </a:p>
        </p:txBody>
      </p:sp>
      <p:sp>
        <p:nvSpPr>
          <p:cNvPr id="16" name="TextBox 15"/>
          <p:cNvSpPr txBox="1"/>
          <p:nvPr/>
        </p:nvSpPr>
        <p:spPr>
          <a:xfrm>
            <a:off x="2957169" y="270662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Are dry-effect placements specified with measurements?</a:t>
            </a:r>
          </a:p>
        </p:txBody>
      </p:sp>
      <p:sp>
        <p:nvSpPr>
          <p:cNvPr id="17" name="TextBox 16"/>
          <p:cNvSpPr txBox="1"/>
          <p:nvPr/>
        </p:nvSpPr>
        <p:spPr>
          <a:xfrm>
            <a:off x="2957169" y="3250691"/>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Have trims been approved after washing?</a:t>
            </a:r>
          </a:p>
        </p:txBody>
      </p:sp>
      <p:sp>
        <p:nvSpPr>
          <p:cNvPr id="18" name="TextBox 17"/>
          <p:cNvSpPr txBox="1"/>
          <p:nvPr/>
        </p:nvSpPr>
        <p:spPr>
          <a:xfrm>
            <a:off x="2957169" y="3662172"/>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Are the test reports in hand?</a:t>
            </a:r>
          </a:p>
        </p:txBody>
      </p:sp>
      <p:sp>
        <p:nvSpPr>
          <p:cNvPr id="19" name="TextBox 18"/>
          <p:cNvSpPr txBox="1"/>
          <p:nvPr/>
        </p:nvSpPr>
        <p:spPr>
          <a:xfrm>
            <a:off x="5182819"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Was it washed at production load?</a:t>
            </a:r>
          </a:p>
        </p:txBody>
      </p:sp>
      <p:sp>
        <p:nvSpPr>
          <p:cNvPr id="20" name="TextBox 19"/>
          <p:cNvSpPr txBox="1"/>
          <p:nvPr/>
        </p:nvSpPr>
        <p:spPr>
          <a:xfrm>
            <a:off x="5182819"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 the measurements hold across the size range?</a:t>
            </a:r>
          </a:p>
        </p:txBody>
      </p:sp>
      <p:sp>
        <p:nvSpPr>
          <p:cNvPr id="21" name="TextBox 20"/>
          <p:cNvSpPr txBox="1"/>
          <p:nvPr/>
        </p:nvSpPr>
        <p:spPr>
          <a:xfrm>
            <a:off x="5182819" y="270662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 the dry effects scale correctly across sizes?</a:t>
            </a:r>
          </a:p>
        </p:txBody>
      </p:sp>
      <p:sp>
        <p:nvSpPr>
          <p:cNvPr id="22" name="TextBox 21"/>
          <p:cNvSpPr txBox="1"/>
          <p:nvPr/>
        </p:nvSpPr>
        <p:spPr>
          <a:xfrm>
            <a:off x="5182819" y="311810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 shrinkage allowance still correct?</a:t>
            </a:r>
          </a:p>
        </p:txBody>
      </p:sp>
      <p:sp>
        <p:nvSpPr>
          <p:cNvPr id="23" name="TextBox 22"/>
          <p:cNvSpPr txBox="1"/>
          <p:nvPr/>
        </p:nvSpPr>
        <p:spPr>
          <a:xfrm>
            <a:off x="5182819" y="352958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growth and recovery tested on stretch?</a:t>
            </a:r>
          </a:p>
        </p:txBody>
      </p:sp>
      <p:sp>
        <p:nvSpPr>
          <p:cNvPr id="24" name="TextBox 23"/>
          <p:cNvSpPr txBox="1"/>
          <p:nvPr/>
        </p:nvSpPr>
        <p:spPr>
          <a:xfrm>
            <a:off x="7408468"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there a sealed reference garment at each manual workstation?</a:t>
            </a:r>
          </a:p>
        </p:txBody>
      </p:sp>
      <p:sp>
        <p:nvSpPr>
          <p:cNvPr id="25" name="TextBox 24"/>
          <p:cNvSpPr txBox="1"/>
          <p:nvPr/>
        </p:nvSpPr>
        <p:spPr>
          <a:xfrm>
            <a:off x="7408468" y="2427732"/>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shade banding running, and how are garments sorted?</a:t>
            </a:r>
          </a:p>
        </p:txBody>
      </p:sp>
      <p:sp>
        <p:nvSpPr>
          <p:cNvPr id="26" name="TextBox 25"/>
          <p:cNvSpPr txBox="1"/>
          <p:nvPr/>
        </p:nvSpPr>
        <p:spPr>
          <a:xfrm>
            <a:off x="7408468" y="2971800"/>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the laundry the one named in the order?</a:t>
            </a:r>
          </a:p>
        </p:txBody>
      </p:sp>
      <p:sp>
        <p:nvSpPr>
          <p:cNvPr id="27" name="TextBox 26"/>
          <p:cNvSpPr txBox="1"/>
          <p:nvPr/>
        </p:nvSpPr>
        <p:spPr>
          <a:xfrm>
            <a:off x="7408468" y="3383280"/>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Are inline checks recorded, not just end-line?</a:t>
            </a:r>
          </a:p>
        </p:txBody>
      </p:sp>
      <p:sp>
        <p:nvSpPr>
          <p:cNvPr id="28" name="TextBox 27"/>
          <p:cNvSpPr txBox="1"/>
          <p:nvPr/>
        </p:nvSpPr>
        <p:spPr>
          <a:xfrm>
            <a:off x="9634118"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Does the bulk sit inside the agreed shade band?</a:t>
            </a:r>
          </a:p>
        </p:txBody>
      </p:sp>
      <p:sp>
        <p:nvSpPr>
          <p:cNvPr id="29" name="TextBox 28"/>
          <p:cNvSpPr txBox="1"/>
          <p:nvPr/>
        </p:nvSpPr>
        <p:spPr>
          <a:xfrm>
            <a:off x="9634118"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Inspect under a controlled light source.</a:t>
            </a:r>
          </a:p>
        </p:txBody>
      </p:sp>
      <p:sp>
        <p:nvSpPr>
          <p:cNvPr id="30" name="TextBox 29"/>
          <p:cNvSpPr txBox="1"/>
          <p:nvPr/>
        </p:nvSpPr>
        <p:spPr>
          <a:xfrm>
            <a:off x="9634118" y="270662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Check pockets, lining and thread for back staining.</a:t>
            </a:r>
          </a:p>
        </p:txBody>
      </p:sp>
      <p:sp>
        <p:nvSpPr>
          <p:cNvPr id="31" name="TextBox 30"/>
          <p:cNvSpPr txBox="1"/>
          <p:nvPr/>
        </p:nvSpPr>
        <p:spPr>
          <a:xfrm>
            <a:off x="9634118" y="311810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Check the reverse of lasered and ground areas.</a:t>
            </a:r>
          </a:p>
        </p:txBody>
      </p:sp>
      <p:sp>
        <p:nvSpPr>
          <p:cNvPr id="32" name="TextBox 31"/>
          <p:cNvSpPr txBox="1"/>
          <p:nvPr/>
        </p:nvSpPr>
        <p:spPr>
          <a:xfrm>
            <a:off x="9634118" y="352958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Measure after wash, across the size range.</a:t>
            </a:r>
          </a:p>
        </p:txBody>
      </p:sp>
      <p:sp>
        <p:nvSpPr>
          <p:cNvPr id="38" name="Rectangle 37"/>
          <p:cNvSpPr/>
          <p:nvPr/>
        </p:nvSpPr>
        <p:spPr>
          <a:xfrm>
            <a:off x="621792" y="4329684"/>
            <a:ext cx="10945368" cy="59436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Five columns, five moments. If you only ever use one column, use the last one, because that is the one that stops a claim.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9524390" y="1792224"/>
            <a:ext cx="2042769" cy="2057399"/>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1" name="Rectangle 30"/>
          <p:cNvSpPr/>
          <p:nvPr/>
        </p:nvSpPr>
        <p:spPr>
          <a:xfrm>
            <a:off x="7298740" y="1792224"/>
            <a:ext cx="2042769" cy="2057399"/>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Rectangle 29"/>
          <p:cNvSpPr/>
          <p:nvPr/>
        </p:nvSpPr>
        <p:spPr>
          <a:xfrm>
            <a:off x="5073091" y="1792224"/>
            <a:ext cx="2042769" cy="2057399"/>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9" name="Rectangle 28"/>
          <p:cNvSpPr/>
          <p:nvPr/>
        </p:nvSpPr>
        <p:spPr>
          <a:xfrm>
            <a:off x="2847441" y="1792224"/>
            <a:ext cx="2042769" cy="2057399"/>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8" name="Rectangle 27"/>
          <p:cNvSpPr/>
          <p:nvPr/>
        </p:nvSpPr>
        <p:spPr>
          <a:xfrm>
            <a:off x="621792" y="1792224"/>
            <a:ext cx="2042769" cy="2057399"/>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9 · BUYER CHECKPOINTS</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Questions to ask a laundry</a:t>
            </a:r>
          </a:p>
        </p:txBody>
      </p:sp>
      <p:sp>
        <p:nvSpPr>
          <p:cNvPr id="4" name="Rectangle 3"/>
          <p:cNvSpPr/>
          <p:nvPr/>
        </p:nvSpPr>
        <p:spPr>
          <a:xfrm>
            <a:off x="621792"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ABOUT THE PROCESS</a:t>
            </a:r>
          </a:p>
        </p:txBody>
      </p:sp>
      <p:sp>
        <p:nvSpPr>
          <p:cNvPr id="5" name="Rectangle 4"/>
          <p:cNvSpPr/>
          <p:nvPr/>
        </p:nvSpPr>
        <p:spPr>
          <a:xfrm>
            <a:off x="2847441"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ABOUT CONTROL</a:t>
            </a:r>
          </a:p>
        </p:txBody>
      </p:sp>
      <p:sp>
        <p:nvSpPr>
          <p:cNvPr id="6" name="Rectangle 5"/>
          <p:cNvSpPr/>
          <p:nvPr/>
        </p:nvSpPr>
        <p:spPr>
          <a:xfrm>
            <a:off x="5073091"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ABOUT CHEMISTRY</a:t>
            </a:r>
          </a:p>
        </p:txBody>
      </p:sp>
      <p:sp>
        <p:nvSpPr>
          <p:cNvPr id="7" name="Rectangle 6"/>
          <p:cNvSpPr/>
          <p:nvPr/>
        </p:nvSpPr>
        <p:spPr>
          <a:xfrm>
            <a:off x="7298740"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ABOUT CAPACITY</a:t>
            </a:r>
          </a:p>
        </p:txBody>
      </p:sp>
      <p:sp>
        <p:nvSpPr>
          <p:cNvPr id="8" name="Rectangle 7"/>
          <p:cNvSpPr/>
          <p:nvPr/>
        </p:nvSpPr>
        <p:spPr>
          <a:xfrm>
            <a:off x="9524390" y="1481328"/>
            <a:ext cx="2042769" cy="310896"/>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bIns="36576" rtlCol="0" anchor="t"/>
          <a:lstStyle/>
          <a:p>
            <a:pPr algn="l">
              <a:spcBef>
                <a:spcPts val="0"/>
              </a:spcBef>
              <a:spcAft>
                <a:spcPts val="0"/>
              </a:spcAft>
            </a:pPr>
            <a:r>
              <a:rPr sz="800" b="1" i="0">
                <a:solidFill>
                  <a:srgbClr val="FFFFFF"/>
                </a:solidFill>
                <a:latin typeface="Montserrat SemiBold"/>
              </a:rPr>
              <a:t>ABOUT SAFETY</a:t>
            </a:r>
          </a:p>
        </p:txBody>
      </p:sp>
      <p:sp>
        <p:nvSpPr>
          <p:cNvPr id="9" name="TextBox 8"/>
          <p:cNvSpPr txBox="1"/>
          <p:nvPr/>
        </p:nvSpPr>
        <p:spPr>
          <a:xfrm>
            <a:off x="731520"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What are the steps, in order?</a:t>
            </a:r>
          </a:p>
        </p:txBody>
      </p:sp>
      <p:sp>
        <p:nvSpPr>
          <p:cNvPr id="10" name="TextBox 9"/>
          <p:cNvSpPr txBox="1"/>
          <p:nvPr/>
        </p:nvSpPr>
        <p:spPr>
          <a:xfrm>
            <a:off x="731520"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Which of them are manual?</a:t>
            </a:r>
          </a:p>
        </p:txBody>
      </p:sp>
      <p:sp>
        <p:nvSpPr>
          <p:cNvPr id="11" name="TextBox 10"/>
          <p:cNvSpPr txBox="1"/>
          <p:nvPr/>
        </p:nvSpPr>
        <p:spPr>
          <a:xfrm>
            <a:off x="731520" y="2574036"/>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Was this developed on our bulk fabric?</a:t>
            </a:r>
          </a:p>
        </p:txBody>
      </p:sp>
      <p:sp>
        <p:nvSpPr>
          <p:cNvPr id="12" name="TextBox 11"/>
          <p:cNvSpPr txBox="1"/>
          <p:nvPr/>
        </p:nvSpPr>
        <p:spPr>
          <a:xfrm>
            <a:off x="731520" y="2985515"/>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What is the expected rejection rate on this wash?</a:t>
            </a:r>
          </a:p>
        </p:txBody>
      </p:sp>
      <p:sp>
        <p:nvSpPr>
          <p:cNvPr id="13" name="TextBox 12"/>
          <p:cNvSpPr txBox="1"/>
          <p:nvPr/>
        </p:nvSpPr>
        <p:spPr>
          <a:xfrm>
            <a:off x="2957169"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Was the standard washed at production load?</a:t>
            </a:r>
          </a:p>
        </p:txBody>
      </p:sp>
      <p:sp>
        <p:nvSpPr>
          <p:cNvPr id="14" name="TextBox 13"/>
          <p:cNvSpPr txBox="1"/>
          <p:nvPr/>
        </p:nvSpPr>
        <p:spPr>
          <a:xfrm>
            <a:off x="2957169"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 operators have a sealed reference garment at the workstation?</a:t>
            </a:r>
          </a:p>
        </p:txBody>
      </p:sp>
      <p:sp>
        <p:nvSpPr>
          <p:cNvPr id="15" name="TextBox 14"/>
          <p:cNvSpPr txBox="1"/>
          <p:nvPr/>
        </p:nvSpPr>
        <p:spPr>
          <a:xfrm>
            <a:off x="2957169" y="2839211"/>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How do you shade band and sort?</a:t>
            </a:r>
          </a:p>
        </p:txBody>
      </p:sp>
      <p:sp>
        <p:nvSpPr>
          <p:cNvPr id="16" name="TextBox 15"/>
          <p:cNvSpPr txBox="1"/>
          <p:nvPr/>
        </p:nvSpPr>
        <p:spPr>
          <a:xfrm>
            <a:off x="2957169" y="3250691"/>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What is recorded inline, and by whom?</a:t>
            </a:r>
          </a:p>
        </p:txBody>
      </p:sp>
      <p:sp>
        <p:nvSpPr>
          <p:cNvPr id="17" name="TextBox 16"/>
          <p:cNvSpPr txBox="1"/>
          <p:nvPr/>
        </p:nvSpPr>
        <p:spPr>
          <a:xfrm>
            <a:off x="5182819"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 you use PP on this style?</a:t>
            </a:r>
          </a:p>
        </p:txBody>
      </p:sp>
      <p:sp>
        <p:nvSpPr>
          <p:cNvPr id="18" name="TextBox 17"/>
          <p:cNvSpPr txBox="1"/>
          <p:nvPr/>
        </p:nvSpPr>
        <p:spPr>
          <a:xfrm>
            <a:off x="5182819"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Which resin system?</a:t>
            </a:r>
          </a:p>
        </p:txBody>
      </p:sp>
      <p:sp>
        <p:nvSpPr>
          <p:cNvPr id="19" name="TextBox 18"/>
          <p:cNvSpPr txBox="1"/>
          <p:nvPr/>
        </p:nvSpPr>
        <p:spPr>
          <a:xfrm>
            <a:off x="5182819" y="2574036"/>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How do you neutralise, and how do you verify it?</a:t>
            </a:r>
          </a:p>
        </p:txBody>
      </p:sp>
      <p:sp>
        <p:nvSpPr>
          <p:cNvPr id="20" name="TextBox 19"/>
          <p:cNvSpPr txBox="1"/>
          <p:nvPr/>
        </p:nvSpPr>
        <p:spPr>
          <a:xfrm>
            <a:off x="5182819" y="2985515"/>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Can you provide finished garment test reports?</a:t>
            </a:r>
          </a:p>
        </p:txBody>
      </p:sp>
      <p:sp>
        <p:nvSpPr>
          <p:cNvPr id="21" name="TextBox 20"/>
          <p:cNvSpPr txBox="1"/>
          <p:nvPr/>
        </p:nvSpPr>
        <p:spPr>
          <a:xfrm>
            <a:off x="7408468"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What is your capacity for this specific process?</a:t>
            </a:r>
          </a:p>
        </p:txBody>
      </p:sp>
      <p:sp>
        <p:nvSpPr>
          <p:cNvPr id="22" name="TextBox 21"/>
          <p:cNvSpPr txBox="1"/>
          <p:nvPr/>
        </p:nvSpPr>
        <p:spPr>
          <a:xfrm>
            <a:off x="7408468"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What is your minimum load?</a:t>
            </a:r>
          </a:p>
        </p:txBody>
      </p:sp>
      <p:sp>
        <p:nvSpPr>
          <p:cNvPr id="23" name="TextBox 22"/>
          <p:cNvSpPr txBox="1"/>
          <p:nvPr/>
        </p:nvSpPr>
        <p:spPr>
          <a:xfrm>
            <a:off x="7408468" y="2574036"/>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How long does redevelopment take if this moves to another laundry?</a:t>
            </a:r>
          </a:p>
        </p:txBody>
      </p:sp>
      <p:sp>
        <p:nvSpPr>
          <p:cNvPr id="24" name="TextBox 23"/>
          <p:cNvSpPr txBox="1"/>
          <p:nvPr/>
        </p:nvSpPr>
        <p:spPr>
          <a:xfrm>
            <a:off x="9634118" y="188366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sandblasting used anywhere in your facility?</a:t>
            </a:r>
          </a:p>
        </p:txBody>
      </p:sp>
      <p:sp>
        <p:nvSpPr>
          <p:cNvPr id="25" name="TextBox 24"/>
          <p:cNvSpPr txBox="1"/>
          <p:nvPr/>
        </p:nvSpPr>
        <p:spPr>
          <a:xfrm>
            <a:off x="9634118" y="2295144"/>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Do you have an enclosed booth with extraction for spraying?</a:t>
            </a:r>
          </a:p>
        </p:txBody>
      </p:sp>
      <p:sp>
        <p:nvSpPr>
          <p:cNvPr id="26" name="TextBox 25"/>
          <p:cNvSpPr txBox="1"/>
          <p:nvPr/>
        </p:nvSpPr>
        <p:spPr>
          <a:xfrm>
            <a:off x="9634118" y="2839211"/>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Is your effluent treated on site or off site?</a:t>
            </a:r>
          </a:p>
        </p:txBody>
      </p:sp>
      <p:sp>
        <p:nvSpPr>
          <p:cNvPr id="27" name="TextBox 26"/>
          <p:cNvSpPr txBox="1"/>
          <p:nvPr/>
        </p:nvSpPr>
        <p:spPr>
          <a:xfrm>
            <a:off x="9634118" y="3250691"/>
            <a:ext cx="1841601" cy="274320"/>
          </a:xfrm>
          <a:prstGeom prst="rect">
            <a:avLst/>
          </a:prstGeom>
          <a:noFill/>
        </p:spPr>
        <p:txBody>
          <a:bodyPr wrap="square" lIns="0" tIns="0" rIns="0" bIns="0">
            <a:spAutoFit/>
          </a:bodyPr>
          <a:lstStyle/>
          <a:p>
            <a:pPr algn="l">
              <a:lnSpc>
                <a:spcPct val="114000"/>
              </a:lnSpc>
              <a:spcBef>
                <a:spcPts val="0"/>
              </a:spcBef>
              <a:spcAft>
                <a:spcPts val="0"/>
              </a:spcAft>
            </a:pPr>
            <a:r>
              <a:rPr sz="800" b="0" i="0">
                <a:solidFill>
                  <a:srgbClr val="2A3342"/>
                </a:solidFill>
                <a:latin typeface="Montserrat"/>
              </a:rPr>
              <a:t>What is your water consumption per garment, and how is it measured?</a:t>
            </a:r>
          </a:p>
        </p:txBody>
      </p:sp>
      <p:sp>
        <p:nvSpPr>
          <p:cNvPr id="33" name="Rectangle 32"/>
          <p:cNvSpPr/>
          <p:nvPr/>
        </p:nvSpPr>
        <p:spPr>
          <a:xfrm>
            <a:off x="621792" y="4050791"/>
            <a:ext cx="10945368" cy="59436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00584" rIns="164592" bIns="82296" rtlCol="0" anchor="t"/>
          <a:lstStyle/>
          <a:p>
            <a:pPr algn="l">
              <a:spcBef>
                <a:spcPts val="0"/>
              </a:spcBef>
              <a:spcAft>
                <a:spcPts val="400"/>
              </a:spcAft>
            </a:pPr>
            <a:r>
              <a:rPr sz="800" b="1" i="0">
                <a:solidFill>
                  <a:srgbClr val="C8202F"/>
                </a:solidFill>
                <a:latin typeface="Montserrat SemiBold"/>
              </a:rPr>
              <a:t>BUYER TAKEAWAY</a:t>
            </a:r>
          </a:p>
          <a:p>
            <a:pPr algn="l">
              <a:lnSpc>
                <a:spcPct val="116000"/>
              </a:lnSpc>
              <a:spcBef>
                <a:spcPts val="0"/>
              </a:spcBef>
              <a:spcAft>
                <a:spcPts val="0"/>
              </a:spcAft>
            </a:pPr>
            <a:r>
              <a:rPr sz="1050" b="0" i="0">
                <a:solidFill>
                  <a:srgbClr val="0B2545"/>
                </a:solidFill>
                <a:latin typeface="Montserrat"/>
              </a:rPr>
              <a:t>Ask the capacity question about the specific process, not about the laundry's total capacity. A large laundry may have one laser machine.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7886" y="694944"/>
            <a:ext cx="2282579"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28_image99.jpg"/>
          <p:cNvPicPr>
            <a:picLocks noChangeAspect="1"/>
          </p:cNvPicPr>
          <p:nvPr/>
        </p:nvPicPr>
        <p:blipFill>
          <a:blip r:embed="rId2"/>
          <a:stretch>
            <a:fillRect/>
          </a:stretch>
        </p:blipFill>
        <p:spPr>
          <a:xfrm>
            <a:off x="8414190" y="841248"/>
            <a:ext cx="1989971"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10</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Cost, lead time and MOQ</a:t>
            </a:r>
          </a:p>
          <a:p>
            <a:pPr algn="l">
              <a:spcBef>
                <a:spcPts val="0"/>
              </a:spcBef>
              <a:spcAft>
                <a:spcPts val="0"/>
              </a:spcAft>
            </a:pPr>
            <a:r>
              <a:rPr sz="1250" b="0" i="0">
                <a:solidFill>
                  <a:srgbClr val="3A4453"/>
                </a:solidFill>
                <a:latin typeface="Montserrat"/>
              </a:rPr>
              <a:t>The wash decision sets the price and the delivery date</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What actually drives the cost of a wash, why manual content behaves differently from machine time, and where the real capacity constraints sit.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10 · COST AND LEAD TIME</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What drives the cost of a wash</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In rough order of impact. The first two account for most of the difference between two washes that look similar.</a:t>
            </a:r>
          </a:p>
        </p:txBody>
      </p:sp>
      <p:sp>
        <p:nvSpPr>
          <p:cNvPr id="5" name="Rectangle 4"/>
          <p:cNvSpPr/>
          <p:nvPr/>
        </p:nvSpPr>
        <p:spPr>
          <a:xfrm>
            <a:off x="621792" y="2441448"/>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1 · Number of process steps</a:t>
            </a:r>
          </a:p>
          <a:p>
            <a:pPr algn="l">
              <a:lnSpc>
                <a:spcPct val="118000"/>
              </a:lnSpc>
              <a:spcBef>
                <a:spcPts val="0"/>
              </a:spcBef>
              <a:spcAft>
                <a:spcPts val="400"/>
              </a:spcAft>
            </a:pPr>
            <a:r>
              <a:rPr sz="1000" b="0" i="0">
                <a:solidFill>
                  <a:srgbClr val="2A3342"/>
                </a:solidFill>
                <a:latin typeface="Montserrat"/>
              </a:rPr>
              <a:t>Each step is machine time, labour, chemicals and a rejection risk.</a:t>
            </a:r>
          </a:p>
        </p:txBody>
      </p:sp>
      <p:sp>
        <p:nvSpPr>
          <p:cNvPr id="6" name="Rectangle 5"/>
          <p:cNvSpPr/>
          <p:nvPr/>
        </p:nvSpPr>
        <p:spPr>
          <a:xfrm>
            <a:off x="3426714" y="2441448"/>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2 · Manual content</a:t>
            </a:r>
          </a:p>
          <a:p>
            <a:pPr algn="l">
              <a:lnSpc>
                <a:spcPct val="118000"/>
              </a:lnSpc>
              <a:spcBef>
                <a:spcPts val="0"/>
              </a:spcBef>
              <a:spcAft>
                <a:spcPts val="400"/>
              </a:spcAft>
            </a:pPr>
            <a:r>
              <a:rPr sz="1000" b="0" i="0">
                <a:solidFill>
                  <a:srgbClr val="2A3342"/>
                </a:solidFill>
                <a:latin typeface="Montserrat"/>
              </a:rPr>
              <a:t>Hand sanding, tagging and towel work are labour, and labour scales with volume rather than with machinery.</a:t>
            </a:r>
          </a:p>
        </p:txBody>
      </p:sp>
      <p:sp>
        <p:nvSpPr>
          <p:cNvPr id="7" name="Rectangle 6"/>
          <p:cNvSpPr/>
          <p:nvPr/>
        </p:nvSpPr>
        <p:spPr>
          <a:xfrm>
            <a:off x="6231636" y="2441448"/>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3 · Rejection rate</a:t>
            </a:r>
          </a:p>
          <a:p>
            <a:pPr algn="l">
              <a:lnSpc>
                <a:spcPct val="118000"/>
              </a:lnSpc>
              <a:spcBef>
                <a:spcPts val="0"/>
              </a:spcBef>
              <a:spcAft>
                <a:spcPts val="400"/>
              </a:spcAft>
            </a:pPr>
            <a:r>
              <a:rPr sz="1000" b="0" i="0">
                <a:solidFill>
                  <a:srgbClr val="2A3342"/>
                </a:solidFill>
                <a:latin typeface="Montserrat"/>
              </a:rPr>
              <a:t>Acid, tie and heavy destroy carry rejection that must be costed in, not discovered later.</a:t>
            </a:r>
          </a:p>
        </p:txBody>
      </p:sp>
      <p:sp>
        <p:nvSpPr>
          <p:cNvPr id="8" name="Rectangle 7"/>
          <p:cNvSpPr/>
          <p:nvPr/>
        </p:nvSpPr>
        <p:spPr>
          <a:xfrm>
            <a:off x="9036558" y="2441448"/>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4 · Machine time</a:t>
            </a:r>
          </a:p>
          <a:p>
            <a:pPr algn="l">
              <a:lnSpc>
                <a:spcPct val="118000"/>
              </a:lnSpc>
              <a:spcBef>
                <a:spcPts val="0"/>
              </a:spcBef>
              <a:spcAft>
                <a:spcPts val="400"/>
              </a:spcAft>
            </a:pPr>
            <a:r>
              <a:rPr sz="1000" b="0" i="0">
                <a:solidFill>
                  <a:srgbClr val="2A3342"/>
                </a:solidFill>
                <a:latin typeface="Montserrat"/>
              </a:rPr>
              <a:t>Long cycles occupy capacity that could run two shorter washes.</a:t>
            </a:r>
          </a:p>
        </p:txBody>
      </p:sp>
      <p:sp>
        <p:nvSpPr>
          <p:cNvPr id="9" name="Rectangle 8"/>
          <p:cNvSpPr/>
          <p:nvPr/>
        </p:nvSpPr>
        <p:spPr>
          <a:xfrm>
            <a:off x="621792" y="4032504"/>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5 · Chemicals</a:t>
            </a:r>
          </a:p>
          <a:p>
            <a:pPr algn="l">
              <a:lnSpc>
                <a:spcPct val="118000"/>
              </a:lnSpc>
              <a:spcBef>
                <a:spcPts val="0"/>
              </a:spcBef>
              <a:spcAft>
                <a:spcPts val="400"/>
              </a:spcAft>
            </a:pPr>
            <a:r>
              <a:rPr sz="1000" b="0" i="0">
                <a:solidFill>
                  <a:srgbClr val="2A3342"/>
                </a:solidFill>
                <a:latin typeface="Montserrat"/>
              </a:rPr>
              <a:t>Enzyme, resin and dyestuff costs vary widely by grade and supplier.</a:t>
            </a:r>
          </a:p>
        </p:txBody>
      </p:sp>
      <p:sp>
        <p:nvSpPr>
          <p:cNvPr id="10" name="Rectangle 9"/>
          <p:cNvSpPr/>
          <p:nvPr/>
        </p:nvSpPr>
        <p:spPr>
          <a:xfrm>
            <a:off x="3426714" y="4032504"/>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6 · Testing</a:t>
            </a:r>
          </a:p>
          <a:p>
            <a:pPr algn="l">
              <a:lnSpc>
                <a:spcPct val="118000"/>
              </a:lnSpc>
              <a:spcBef>
                <a:spcPts val="0"/>
              </a:spcBef>
              <a:spcAft>
                <a:spcPts val="400"/>
              </a:spcAft>
            </a:pPr>
            <a:r>
              <a:rPr sz="1000" b="0" i="0">
                <a:solidFill>
                  <a:srgbClr val="2A3342"/>
                </a:solidFill>
                <a:latin typeface="Montserrat"/>
              </a:rPr>
              <a:t>Chemical-heavy washes need more test reports on the finished garment.</a:t>
            </a:r>
          </a:p>
        </p:txBody>
      </p:sp>
      <p:sp>
        <p:nvSpPr>
          <p:cNvPr id="11" name="Rectangle 10"/>
          <p:cNvSpPr/>
          <p:nvPr/>
        </p:nvSpPr>
        <p:spPr>
          <a:xfrm>
            <a:off x="6231636" y="4032504"/>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7 · Inspection load</a:t>
            </a:r>
          </a:p>
          <a:p>
            <a:pPr algn="l">
              <a:lnSpc>
                <a:spcPct val="118000"/>
              </a:lnSpc>
              <a:spcBef>
                <a:spcPts val="0"/>
              </a:spcBef>
              <a:spcAft>
                <a:spcPts val="400"/>
              </a:spcAft>
            </a:pPr>
            <a:r>
              <a:rPr sz="1000" b="0" i="0">
                <a:solidFill>
                  <a:srgbClr val="2A3342"/>
                </a:solidFill>
                <a:latin typeface="Montserrat"/>
              </a:rPr>
              <a:t>Variable washes need more inspection hours per thousand pieces.</a:t>
            </a:r>
          </a:p>
        </p:txBody>
      </p:sp>
      <p:sp>
        <p:nvSpPr>
          <p:cNvPr id="12" name="Rectangle 11"/>
          <p:cNvSpPr/>
          <p:nvPr/>
        </p:nvSpPr>
        <p:spPr>
          <a:xfrm>
            <a:off x="9036558" y="4032504"/>
            <a:ext cx="2530602" cy="131673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8 · Rework</a:t>
            </a:r>
          </a:p>
          <a:p>
            <a:pPr algn="l">
              <a:lnSpc>
                <a:spcPct val="118000"/>
              </a:lnSpc>
              <a:spcBef>
                <a:spcPts val="0"/>
              </a:spcBef>
              <a:spcAft>
                <a:spcPts val="400"/>
              </a:spcAft>
            </a:pPr>
            <a:r>
              <a:rPr sz="1000" b="0" i="0">
                <a:solidFill>
                  <a:srgbClr val="2A3342"/>
                </a:solidFill>
                <a:latin typeface="Montserrat"/>
              </a:rPr>
              <a:t>Anything that can be re-washed will be, and it costs twice.</a:t>
            </a:r>
          </a:p>
        </p:txBody>
      </p:sp>
      <p:sp>
        <p:nvSpPr>
          <p:cNvPr id="13" name="TextBox 12"/>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Two washes that look similar can differ substantially in cost because one is four steps and the other is seven. Ask for the step count when you ask for the price.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10 · COST AND LEAD TIME</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Lead time, capacity and MOQ</a:t>
            </a:r>
          </a:p>
        </p:txBody>
      </p:sp>
      <p:sp>
        <p:nvSpPr>
          <p:cNvPr id="4" name="Rectangle 3"/>
          <p:cNvSpPr/>
          <p:nvPr/>
        </p:nvSpPr>
        <p:spPr>
          <a:xfrm>
            <a:off x="8587014" y="548640"/>
            <a:ext cx="2256971"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37_image131.jpg"/>
          <p:cNvPicPr>
            <a:picLocks noChangeAspect="1"/>
          </p:cNvPicPr>
          <p:nvPr/>
        </p:nvPicPr>
        <p:blipFill>
          <a:blip r:embed="rId3"/>
          <a:stretch>
            <a:fillRect/>
          </a:stretch>
        </p:blipFill>
        <p:spPr>
          <a:xfrm>
            <a:off x="8733318" y="694944"/>
            <a:ext cx="1964363" cy="5065776"/>
          </a:xfrm>
          <a:prstGeom prst="rect">
            <a:avLst/>
          </a:prstGeom>
        </p:spPr>
      </p:pic>
      <p:sp>
        <p:nvSpPr>
          <p:cNvPr id="6" name="TextBox 5"/>
          <p:cNvSpPr txBox="1"/>
          <p:nvPr/>
        </p:nvSpPr>
        <p:spPr>
          <a:xfrm>
            <a:off x="8733318" y="5943600"/>
            <a:ext cx="1964363"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Tie bleach over an overdyed base</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Wash choice constrains the delivery date as often as it constrains the price.</a:t>
            </a:r>
          </a:p>
        </p:txBody>
      </p:sp>
      <p:sp>
        <p:nvSpPr>
          <p:cNvPr id="8" name="TextBox 7"/>
          <p:cNvSpPr txBox="1"/>
          <p:nvPr/>
        </p:nvSpPr>
        <p:spPr>
          <a:xfrm>
            <a:off x="621792" y="192024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9" name="TextBox 8"/>
          <p:cNvSpPr txBox="1"/>
          <p:nvPr/>
        </p:nvSpPr>
        <p:spPr>
          <a:xfrm>
            <a:off x="1005840" y="190195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Development time scales with the number of trial rounds</a:t>
            </a:r>
          </a:p>
          <a:p>
            <a:pPr algn="l">
              <a:lnSpc>
                <a:spcPct val="116000"/>
              </a:lnSpc>
              <a:spcBef>
                <a:spcPts val="0"/>
              </a:spcBef>
              <a:spcAft>
                <a:spcPts val="0"/>
              </a:spcAft>
            </a:pPr>
            <a:r>
              <a:rPr sz="1050" b="0" i="0">
                <a:solidFill>
                  <a:srgbClr val="2A3342"/>
                </a:solidFill>
                <a:latin typeface="Montserrat"/>
              </a:rPr>
              <a:t>Heavily manual effects take more rounds, because each round depends on a hand skill.</a:t>
            </a:r>
          </a:p>
        </p:txBody>
      </p:sp>
      <p:sp>
        <p:nvSpPr>
          <p:cNvPr id="10" name="TextBox 9"/>
          <p:cNvSpPr txBox="1"/>
          <p:nvPr/>
        </p:nvSpPr>
        <p:spPr>
          <a:xfrm>
            <a:off x="621792" y="245059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1" name="TextBox 10"/>
          <p:cNvSpPr txBox="1"/>
          <p:nvPr/>
        </p:nvSpPr>
        <p:spPr>
          <a:xfrm>
            <a:off x="1005840" y="243230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Laundry capacity is a real constraint</a:t>
            </a:r>
          </a:p>
          <a:p>
            <a:pPr algn="l">
              <a:lnSpc>
                <a:spcPct val="116000"/>
              </a:lnSpc>
              <a:spcBef>
                <a:spcPts val="0"/>
              </a:spcBef>
              <a:spcAft>
                <a:spcPts val="0"/>
              </a:spcAft>
            </a:pPr>
            <a:r>
              <a:rPr sz="1050" b="0" i="0">
                <a:solidFill>
                  <a:srgbClr val="2A3342"/>
                </a:solidFill>
                <a:latin typeface="Montserrat"/>
              </a:rPr>
              <a:t>Laser, ozone and resin curing exist in fewer laundries and in limited capacity within them.</a:t>
            </a:r>
          </a:p>
        </p:txBody>
      </p:sp>
      <p:sp>
        <p:nvSpPr>
          <p:cNvPr id="12" name="TextBox 11"/>
          <p:cNvSpPr txBox="1"/>
          <p:nvPr/>
        </p:nvSpPr>
        <p:spPr>
          <a:xfrm>
            <a:off x="621792" y="298094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3" name="TextBox 12"/>
          <p:cNvSpPr txBox="1"/>
          <p:nvPr/>
        </p:nvSpPr>
        <p:spPr>
          <a:xfrm>
            <a:off x="1005840" y="296265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Manual processes do not scale by adding machines</a:t>
            </a:r>
          </a:p>
          <a:p>
            <a:pPr algn="l">
              <a:lnSpc>
                <a:spcPct val="116000"/>
              </a:lnSpc>
              <a:spcBef>
                <a:spcPts val="0"/>
              </a:spcBef>
              <a:spcAft>
                <a:spcPts val="0"/>
              </a:spcAft>
            </a:pPr>
            <a:r>
              <a:rPr sz="1050" b="0" i="0">
                <a:solidFill>
                  <a:srgbClr val="2A3342"/>
                </a:solidFill>
                <a:latin typeface="Montserrat"/>
              </a:rPr>
              <a:t>They scale by adding trained operators, which is slower and harder to reverse.</a:t>
            </a:r>
          </a:p>
        </p:txBody>
      </p:sp>
      <p:sp>
        <p:nvSpPr>
          <p:cNvPr id="14" name="TextBox 13"/>
          <p:cNvSpPr txBox="1"/>
          <p:nvPr/>
        </p:nvSpPr>
        <p:spPr>
          <a:xfrm>
            <a:off x="621792" y="351129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5" name="TextBox 14"/>
          <p:cNvSpPr txBox="1"/>
          <p:nvPr/>
        </p:nvSpPr>
        <p:spPr>
          <a:xfrm>
            <a:off x="1005840" y="349300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Minimum load sizes drive MOQ</a:t>
            </a:r>
          </a:p>
          <a:p>
            <a:pPr algn="l">
              <a:lnSpc>
                <a:spcPct val="116000"/>
              </a:lnSpc>
              <a:spcBef>
                <a:spcPts val="0"/>
              </a:spcBef>
              <a:spcAft>
                <a:spcPts val="0"/>
              </a:spcAft>
            </a:pPr>
            <a:r>
              <a:rPr sz="1050" b="0" i="0">
                <a:solidFill>
                  <a:srgbClr val="2A3342"/>
                </a:solidFill>
                <a:latin typeface="Montserrat"/>
              </a:rPr>
              <a:t>A wash below the minimum load either costs more per piece or gets washed at the wrong load, which changes the result.</a:t>
            </a:r>
          </a:p>
        </p:txBody>
      </p:sp>
      <p:sp>
        <p:nvSpPr>
          <p:cNvPr id="16" name="TextBox 15"/>
          <p:cNvSpPr txBox="1"/>
          <p:nvPr/>
        </p:nvSpPr>
        <p:spPr>
          <a:xfrm>
            <a:off x="621792" y="423367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7" name="TextBox 16"/>
          <p:cNvSpPr txBox="1"/>
          <p:nvPr/>
        </p:nvSpPr>
        <p:spPr>
          <a:xfrm>
            <a:off x="1005840" y="421538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A late laundry change is a new development</a:t>
            </a:r>
          </a:p>
          <a:p>
            <a:pPr algn="l">
              <a:lnSpc>
                <a:spcPct val="116000"/>
              </a:lnSpc>
              <a:spcBef>
                <a:spcPts val="0"/>
              </a:spcBef>
              <a:spcAft>
                <a:spcPts val="0"/>
              </a:spcAft>
            </a:pPr>
            <a:r>
              <a:rPr sz="1050" b="0" i="0">
                <a:solidFill>
                  <a:srgbClr val="2A3342"/>
                </a:solidFill>
                <a:latin typeface="Montserrat"/>
              </a:rPr>
              <a:t>Build the redevelopment time into the TNA before committing the date.</a:t>
            </a:r>
          </a:p>
        </p:txBody>
      </p:sp>
      <p:sp>
        <p:nvSpPr>
          <p:cNvPr id="18" name="TextBox 17"/>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Ask the laundry's capacity for the specific process, not their total capacity.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10 · COST AND LEAD TIME</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What each wash family costs you</a:t>
            </a:r>
          </a:p>
        </p:txBody>
      </p:sp>
      <p:sp>
        <p:nvSpPr>
          <p:cNvPr id="4" name="TextBox 3"/>
          <p:cNvSpPr txBox="1"/>
          <p:nvPr/>
        </p:nvSpPr>
        <p:spPr>
          <a:xfrm>
            <a:off x="621792" y="1481328"/>
            <a:ext cx="10424160" cy="457200"/>
          </a:xfrm>
          <a:prstGeom prst="rect">
            <a:avLst/>
          </a:prstGeom>
          <a:noFill/>
        </p:spPr>
        <p:txBody>
          <a:bodyPr wrap="square" lIns="0" tIns="0" rIns="0" bIns="0">
            <a:spAutoFit/>
          </a:bodyPr>
          <a:lstStyle/>
          <a:p>
            <a:pPr algn="l">
              <a:lnSpc>
                <a:spcPct val="120000"/>
              </a:lnSpc>
              <a:spcBef>
                <a:spcPts val="0"/>
              </a:spcBef>
              <a:spcAft>
                <a:spcPts val="0"/>
              </a:spcAft>
            </a:pPr>
            <a:r>
              <a:rPr sz="1150" b="0" i="0">
                <a:solidFill>
                  <a:srgbClr val="3A4453"/>
                </a:solidFill>
                <a:latin typeface="Montserrat"/>
              </a:rPr>
              <a:t>Relative positions rather than fixed prices. Confirm the actual bands with your own costing team and your nominated laundries.</a:t>
            </a:r>
          </a:p>
        </p:txBody>
      </p:sp>
      <p:sp>
        <p:nvSpPr>
          <p:cNvPr id="5" name="Rectangle 4"/>
          <p:cNvSpPr/>
          <p:nvPr/>
        </p:nvSpPr>
        <p:spPr>
          <a:xfrm>
            <a:off x="621792" y="2084832"/>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6" name="TextBox 5"/>
          <p:cNvSpPr txBox="1"/>
          <p:nvPr/>
        </p:nvSpPr>
        <p:spPr>
          <a:xfrm>
            <a:off x="731520" y="2167128"/>
            <a:ext cx="186537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WASH CHARACTER</a:t>
            </a:r>
          </a:p>
        </p:txBody>
      </p:sp>
      <p:sp>
        <p:nvSpPr>
          <p:cNvPr id="7" name="TextBox 6"/>
          <p:cNvSpPr txBox="1"/>
          <p:nvPr/>
        </p:nvSpPr>
        <p:spPr>
          <a:xfrm>
            <a:off x="2816352" y="2167128"/>
            <a:ext cx="125730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COST</a:t>
            </a:r>
          </a:p>
        </p:txBody>
      </p:sp>
      <p:sp>
        <p:nvSpPr>
          <p:cNvPr id="8" name="TextBox 7"/>
          <p:cNvSpPr txBox="1"/>
          <p:nvPr/>
        </p:nvSpPr>
        <p:spPr>
          <a:xfrm>
            <a:off x="4293108" y="2167128"/>
            <a:ext cx="1257300"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CYCLE TIME</a:t>
            </a:r>
          </a:p>
        </p:txBody>
      </p:sp>
      <p:sp>
        <p:nvSpPr>
          <p:cNvPr id="9" name="TextBox 8"/>
          <p:cNvSpPr txBox="1"/>
          <p:nvPr/>
        </p:nvSpPr>
        <p:spPr>
          <a:xfrm>
            <a:off x="5769864" y="2167128"/>
            <a:ext cx="90982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BULK RISK</a:t>
            </a:r>
          </a:p>
        </p:txBody>
      </p:sp>
      <p:sp>
        <p:nvSpPr>
          <p:cNvPr id="10" name="TextBox 9"/>
          <p:cNvSpPr txBox="1"/>
          <p:nvPr/>
        </p:nvSpPr>
        <p:spPr>
          <a:xfrm>
            <a:off x="6899148" y="2167128"/>
            <a:ext cx="1170432"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MOQ PRESSURE</a:t>
            </a:r>
          </a:p>
        </p:txBody>
      </p:sp>
      <p:sp>
        <p:nvSpPr>
          <p:cNvPr id="11" name="TextBox 10"/>
          <p:cNvSpPr txBox="1"/>
          <p:nvPr/>
        </p:nvSpPr>
        <p:spPr>
          <a:xfrm>
            <a:off x="8289036" y="2167128"/>
            <a:ext cx="316839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WHY</a:t>
            </a:r>
          </a:p>
        </p:txBody>
      </p:sp>
      <p:sp>
        <p:nvSpPr>
          <p:cNvPr id="12" name="Rectangle 11"/>
          <p:cNvSpPr/>
          <p:nvPr/>
        </p:nvSpPr>
        <p:spPr>
          <a:xfrm>
            <a:off x="621792" y="2414016"/>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3" name="TextBox 12"/>
          <p:cNvSpPr txBox="1"/>
          <p:nvPr/>
        </p:nvSpPr>
        <p:spPr>
          <a:xfrm>
            <a:off x="731520" y="2478024"/>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Rinse</a:t>
            </a:r>
          </a:p>
        </p:txBody>
      </p:sp>
      <p:sp>
        <p:nvSpPr>
          <p:cNvPr id="14" name="TextBox 13"/>
          <p:cNvSpPr txBox="1"/>
          <p:nvPr/>
        </p:nvSpPr>
        <p:spPr>
          <a:xfrm>
            <a:off x="2816352" y="2478024"/>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Lowest</a:t>
            </a:r>
          </a:p>
        </p:txBody>
      </p:sp>
      <p:sp>
        <p:nvSpPr>
          <p:cNvPr id="15" name="TextBox 14"/>
          <p:cNvSpPr txBox="1"/>
          <p:nvPr/>
        </p:nvSpPr>
        <p:spPr>
          <a:xfrm>
            <a:off x="4293108" y="2478024"/>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Shortest</a:t>
            </a:r>
          </a:p>
        </p:txBody>
      </p:sp>
      <p:sp>
        <p:nvSpPr>
          <p:cNvPr id="16" name="TextBox 15"/>
          <p:cNvSpPr txBox="1"/>
          <p:nvPr/>
        </p:nvSpPr>
        <p:spPr>
          <a:xfrm>
            <a:off x="5769864" y="2478024"/>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a:t>
            </a:r>
          </a:p>
        </p:txBody>
      </p:sp>
      <p:sp>
        <p:nvSpPr>
          <p:cNvPr id="17" name="TextBox 16"/>
          <p:cNvSpPr txBox="1"/>
          <p:nvPr/>
        </p:nvSpPr>
        <p:spPr>
          <a:xfrm>
            <a:off x="6899148" y="2478024"/>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a:t>
            </a:r>
          </a:p>
        </p:txBody>
      </p:sp>
      <p:sp>
        <p:nvSpPr>
          <p:cNvPr id="18" name="TextBox 17"/>
          <p:cNvSpPr txBox="1"/>
          <p:nvPr/>
        </p:nvSpPr>
        <p:spPr>
          <a:xfrm>
            <a:off x="8289036" y="2478024"/>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One short wet cycle, nothing manual</a:t>
            </a:r>
          </a:p>
        </p:txBody>
      </p:sp>
      <p:sp>
        <p:nvSpPr>
          <p:cNvPr id="19" name="Rectangle 18"/>
          <p:cNvSpPr/>
          <p:nvPr/>
        </p:nvSpPr>
        <p:spPr>
          <a:xfrm>
            <a:off x="621792" y="2766974"/>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2830982"/>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Enzyme</a:t>
            </a:r>
          </a:p>
        </p:txBody>
      </p:sp>
      <p:sp>
        <p:nvSpPr>
          <p:cNvPr id="21" name="TextBox 20"/>
          <p:cNvSpPr txBox="1"/>
          <p:nvPr/>
        </p:nvSpPr>
        <p:spPr>
          <a:xfrm>
            <a:off x="2816352" y="2830982"/>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 to medium</a:t>
            </a:r>
          </a:p>
        </p:txBody>
      </p:sp>
      <p:sp>
        <p:nvSpPr>
          <p:cNvPr id="22" name="TextBox 21"/>
          <p:cNvSpPr txBox="1"/>
          <p:nvPr/>
        </p:nvSpPr>
        <p:spPr>
          <a:xfrm>
            <a:off x="4293108" y="2830982"/>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23" name="TextBox 22"/>
          <p:cNvSpPr txBox="1"/>
          <p:nvPr/>
        </p:nvSpPr>
        <p:spPr>
          <a:xfrm>
            <a:off x="5769864" y="2830982"/>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24" name="TextBox 23"/>
          <p:cNvSpPr txBox="1"/>
          <p:nvPr/>
        </p:nvSpPr>
        <p:spPr>
          <a:xfrm>
            <a:off x="6899148" y="2830982"/>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a:t>
            </a:r>
          </a:p>
        </p:txBody>
      </p:sp>
      <p:sp>
        <p:nvSpPr>
          <p:cNvPr id="25" name="TextBox 24"/>
          <p:cNvSpPr txBox="1"/>
          <p:nvPr/>
        </p:nvSpPr>
        <p:spPr>
          <a:xfrm>
            <a:off x="8289036" y="2830982"/>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Controlled and repeatable if dosed properly</a:t>
            </a:r>
          </a:p>
        </p:txBody>
      </p:sp>
      <p:sp>
        <p:nvSpPr>
          <p:cNvPr id="26" name="Rectangle 25"/>
          <p:cNvSpPr/>
          <p:nvPr/>
        </p:nvSpPr>
        <p:spPr>
          <a:xfrm>
            <a:off x="621792" y="3119932"/>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7" name="TextBox 26"/>
          <p:cNvSpPr txBox="1"/>
          <p:nvPr/>
        </p:nvSpPr>
        <p:spPr>
          <a:xfrm>
            <a:off x="731520" y="3183940"/>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Stone</a:t>
            </a:r>
          </a:p>
        </p:txBody>
      </p:sp>
      <p:sp>
        <p:nvSpPr>
          <p:cNvPr id="28" name="TextBox 27"/>
          <p:cNvSpPr txBox="1"/>
          <p:nvPr/>
        </p:nvSpPr>
        <p:spPr>
          <a:xfrm>
            <a:off x="2816352" y="3183940"/>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29" name="TextBox 28"/>
          <p:cNvSpPr txBox="1"/>
          <p:nvPr/>
        </p:nvSpPr>
        <p:spPr>
          <a:xfrm>
            <a:off x="4293108" y="3183940"/>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30" name="TextBox 29"/>
          <p:cNvSpPr txBox="1"/>
          <p:nvPr/>
        </p:nvSpPr>
        <p:spPr>
          <a:xfrm>
            <a:off x="5769864" y="3183940"/>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31" name="TextBox 30"/>
          <p:cNvSpPr txBox="1"/>
          <p:nvPr/>
        </p:nvSpPr>
        <p:spPr>
          <a:xfrm>
            <a:off x="6899148" y="3183940"/>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a:t>
            </a:r>
          </a:p>
        </p:txBody>
      </p:sp>
      <p:sp>
        <p:nvSpPr>
          <p:cNvPr id="32" name="TextBox 31"/>
          <p:cNvSpPr txBox="1"/>
          <p:nvPr/>
        </p:nvSpPr>
        <p:spPr>
          <a:xfrm>
            <a:off x="8289036" y="3183940"/>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Stone handling, sludge, machine wear</a:t>
            </a:r>
          </a:p>
        </p:txBody>
      </p:sp>
      <p:sp>
        <p:nvSpPr>
          <p:cNvPr id="33" name="Rectangle 32"/>
          <p:cNvSpPr/>
          <p:nvPr/>
        </p:nvSpPr>
        <p:spPr>
          <a:xfrm>
            <a:off x="621792" y="3472891"/>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4" name="TextBox 33"/>
          <p:cNvSpPr txBox="1"/>
          <p:nvPr/>
        </p:nvSpPr>
        <p:spPr>
          <a:xfrm>
            <a:off x="731520" y="3536899"/>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Bleach</a:t>
            </a:r>
          </a:p>
        </p:txBody>
      </p:sp>
      <p:sp>
        <p:nvSpPr>
          <p:cNvPr id="35" name="TextBox 34"/>
          <p:cNvSpPr txBox="1"/>
          <p:nvPr/>
        </p:nvSpPr>
        <p:spPr>
          <a:xfrm>
            <a:off x="2816352" y="3536899"/>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36" name="TextBox 35"/>
          <p:cNvSpPr txBox="1"/>
          <p:nvPr/>
        </p:nvSpPr>
        <p:spPr>
          <a:xfrm>
            <a:off x="4293108" y="3536899"/>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37" name="TextBox 36"/>
          <p:cNvSpPr txBox="1"/>
          <p:nvPr/>
        </p:nvSpPr>
        <p:spPr>
          <a:xfrm>
            <a:off x="5769864" y="3536899"/>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38" name="TextBox 37"/>
          <p:cNvSpPr txBox="1"/>
          <p:nvPr/>
        </p:nvSpPr>
        <p:spPr>
          <a:xfrm>
            <a:off x="6899148" y="3536899"/>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a:t>
            </a:r>
          </a:p>
        </p:txBody>
      </p:sp>
      <p:sp>
        <p:nvSpPr>
          <p:cNvPr id="39" name="TextBox 38"/>
          <p:cNvSpPr txBox="1"/>
          <p:nvPr/>
        </p:nvSpPr>
        <p:spPr>
          <a:xfrm>
            <a:off x="8289036" y="3536899"/>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Irreversible if over-run</a:t>
            </a:r>
          </a:p>
        </p:txBody>
      </p:sp>
      <p:sp>
        <p:nvSpPr>
          <p:cNvPr id="40" name="Rectangle 39"/>
          <p:cNvSpPr/>
          <p:nvPr/>
        </p:nvSpPr>
        <p:spPr>
          <a:xfrm>
            <a:off x="621792" y="3825849"/>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1" name="TextBox 40"/>
          <p:cNvSpPr txBox="1"/>
          <p:nvPr/>
        </p:nvSpPr>
        <p:spPr>
          <a:xfrm>
            <a:off x="731520" y="3889857"/>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Acid and snow</a:t>
            </a:r>
          </a:p>
        </p:txBody>
      </p:sp>
      <p:sp>
        <p:nvSpPr>
          <p:cNvPr id="42" name="TextBox 41"/>
          <p:cNvSpPr txBox="1"/>
          <p:nvPr/>
        </p:nvSpPr>
        <p:spPr>
          <a:xfrm>
            <a:off x="2816352" y="3889857"/>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43" name="TextBox 42"/>
          <p:cNvSpPr txBox="1"/>
          <p:nvPr/>
        </p:nvSpPr>
        <p:spPr>
          <a:xfrm>
            <a:off x="4293108" y="3889857"/>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44" name="TextBox 43"/>
          <p:cNvSpPr txBox="1"/>
          <p:nvPr/>
        </p:nvSpPr>
        <p:spPr>
          <a:xfrm>
            <a:off x="5769864" y="3889857"/>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45" name="TextBox 44"/>
          <p:cNvSpPr txBox="1"/>
          <p:nvPr/>
        </p:nvSpPr>
        <p:spPr>
          <a:xfrm>
            <a:off x="6899148" y="3889857"/>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46" name="TextBox 45"/>
          <p:cNvSpPr txBox="1"/>
          <p:nvPr/>
        </p:nvSpPr>
        <p:spPr>
          <a:xfrm>
            <a:off x="8289036" y="3889857"/>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Rejection rate must sit in the price</a:t>
            </a:r>
          </a:p>
        </p:txBody>
      </p:sp>
      <p:sp>
        <p:nvSpPr>
          <p:cNvPr id="47" name="Rectangle 46"/>
          <p:cNvSpPr/>
          <p:nvPr/>
        </p:nvSpPr>
        <p:spPr>
          <a:xfrm>
            <a:off x="621792" y="4178808"/>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8" name="TextBox 47"/>
          <p:cNvSpPr txBox="1"/>
          <p:nvPr/>
        </p:nvSpPr>
        <p:spPr>
          <a:xfrm>
            <a:off x="731520" y="4242816"/>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Vintage combination</a:t>
            </a:r>
          </a:p>
        </p:txBody>
      </p:sp>
      <p:sp>
        <p:nvSpPr>
          <p:cNvPr id="49" name="TextBox 48"/>
          <p:cNvSpPr txBox="1"/>
          <p:nvPr/>
        </p:nvSpPr>
        <p:spPr>
          <a:xfrm>
            <a:off x="2816352" y="4242816"/>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50" name="TextBox 49"/>
          <p:cNvSpPr txBox="1"/>
          <p:nvPr/>
        </p:nvSpPr>
        <p:spPr>
          <a:xfrm>
            <a:off x="4293108" y="4242816"/>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Long</a:t>
            </a:r>
          </a:p>
        </p:txBody>
      </p:sp>
      <p:sp>
        <p:nvSpPr>
          <p:cNvPr id="51" name="TextBox 50"/>
          <p:cNvSpPr txBox="1"/>
          <p:nvPr/>
        </p:nvSpPr>
        <p:spPr>
          <a:xfrm>
            <a:off x="5769864" y="4242816"/>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52" name="TextBox 51"/>
          <p:cNvSpPr txBox="1"/>
          <p:nvPr/>
        </p:nvSpPr>
        <p:spPr>
          <a:xfrm>
            <a:off x="6899148" y="4242816"/>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53" name="TextBox 52"/>
          <p:cNvSpPr txBox="1"/>
          <p:nvPr/>
        </p:nvSpPr>
        <p:spPr>
          <a:xfrm>
            <a:off x="8289036" y="4242816"/>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Every stacked step adds cost and drift</a:t>
            </a:r>
          </a:p>
        </p:txBody>
      </p:sp>
      <p:sp>
        <p:nvSpPr>
          <p:cNvPr id="54" name="Rectangle 53"/>
          <p:cNvSpPr/>
          <p:nvPr/>
        </p:nvSpPr>
        <p:spPr>
          <a:xfrm>
            <a:off x="621792" y="4531766"/>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5" name="TextBox 54"/>
          <p:cNvSpPr txBox="1"/>
          <p:nvPr/>
        </p:nvSpPr>
        <p:spPr>
          <a:xfrm>
            <a:off x="731520" y="4595774"/>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Heavy manual work</a:t>
            </a:r>
          </a:p>
        </p:txBody>
      </p:sp>
      <p:sp>
        <p:nvSpPr>
          <p:cNvPr id="56" name="TextBox 55"/>
          <p:cNvSpPr txBox="1"/>
          <p:nvPr/>
        </p:nvSpPr>
        <p:spPr>
          <a:xfrm>
            <a:off x="2816352" y="4595774"/>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57" name="TextBox 56"/>
          <p:cNvSpPr txBox="1"/>
          <p:nvPr/>
        </p:nvSpPr>
        <p:spPr>
          <a:xfrm>
            <a:off x="4293108" y="4595774"/>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Long</a:t>
            </a:r>
          </a:p>
        </p:txBody>
      </p:sp>
      <p:sp>
        <p:nvSpPr>
          <p:cNvPr id="58" name="TextBox 57"/>
          <p:cNvSpPr txBox="1"/>
          <p:nvPr/>
        </p:nvSpPr>
        <p:spPr>
          <a:xfrm>
            <a:off x="5769864" y="4595774"/>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Very high</a:t>
            </a:r>
          </a:p>
        </p:txBody>
      </p:sp>
      <p:sp>
        <p:nvSpPr>
          <p:cNvPr id="59" name="TextBox 58"/>
          <p:cNvSpPr txBox="1"/>
          <p:nvPr/>
        </p:nvSpPr>
        <p:spPr>
          <a:xfrm>
            <a:off x="6899148" y="4595774"/>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60" name="TextBox 59"/>
          <p:cNvSpPr txBox="1"/>
          <p:nvPr/>
        </p:nvSpPr>
        <p:spPr>
          <a:xfrm>
            <a:off x="8289036" y="4595774"/>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Output limited per operator per day</a:t>
            </a:r>
          </a:p>
        </p:txBody>
      </p:sp>
      <p:sp>
        <p:nvSpPr>
          <p:cNvPr id="61" name="Rectangle 60"/>
          <p:cNvSpPr/>
          <p:nvPr/>
        </p:nvSpPr>
        <p:spPr>
          <a:xfrm>
            <a:off x="621792" y="4884724"/>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62" name="TextBox 61"/>
          <p:cNvSpPr txBox="1"/>
          <p:nvPr/>
        </p:nvSpPr>
        <p:spPr>
          <a:xfrm>
            <a:off x="731520" y="4948732"/>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Resin and 3D crinkle</a:t>
            </a:r>
          </a:p>
        </p:txBody>
      </p:sp>
      <p:sp>
        <p:nvSpPr>
          <p:cNvPr id="63" name="TextBox 62"/>
          <p:cNvSpPr txBox="1"/>
          <p:nvPr/>
        </p:nvSpPr>
        <p:spPr>
          <a:xfrm>
            <a:off x="2816352" y="4948732"/>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64" name="TextBox 63"/>
          <p:cNvSpPr txBox="1"/>
          <p:nvPr/>
        </p:nvSpPr>
        <p:spPr>
          <a:xfrm>
            <a:off x="4293108" y="4948732"/>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Long</a:t>
            </a:r>
          </a:p>
        </p:txBody>
      </p:sp>
      <p:sp>
        <p:nvSpPr>
          <p:cNvPr id="65" name="TextBox 64"/>
          <p:cNvSpPr txBox="1"/>
          <p:nvPr/>
        </p:nvSpPr>
        <p:spPr>
          <a:xfrm>
            <a:off x="5769864" y="4948732"/>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Very high</a:t>
            </a:r>
          </a:p>
        </p:txBody>
      </p:sp>
      <p:sp>
        <p:nvSpPr>
          <p:cNvPr id="66" name="TextBox 65"/>
          <p:cNvSpPr txBox="1"/>
          <p:nvPr/>
        </p:nvSpPr>
        <p:spPr>
          <a:xfrm>
            <a:off x="6899148" y="4948732"/>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67" name="TextBox 66"/>
          <p:cNvSpPr txBox="1"/>
          <p:nvPr/>
        </p:nvSpPr>
        <p:spPr>
          <a:xfrm>
            <a:off x="8289036" y="4948732"/>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Oven capacity is the bottleneck</a:t>
            </a:r>
          </a:p>
        </p:txBody>
      </p:sp>
      <p:sp>
        <p:nvSpPr>
          <p:cNvPr id="68" name="Rectangle 67"/>
          <p:cNvSpPr/>
          <p:nvPr/>
        </p:nvSpPr>
        <p:spPr>
          <a:xfrm>
            <a:off x="621792" y="5237683"/>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69" name="TextBox 68"/>
          <p:cNvSpPr txBox="1"/>
          <p:nvPr/>
        </p:nvSpPr>
        <p:spPr>
          <a:xfrm>
            <a:off x="731520" y="5301691"/>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Laser all-over</a:t>
            </a:r>
          </a:p>
        </p:txBody>
      </p:sp>
      <p:sp>
        <p:nvSpPr>
          <p:cNvPr id="70" name="TextBox 69"/>
          <p:cNvSpPr txBox="1"/>
          <p:nvPr/>
        </p:nvSpPr>
        <p:spPr>
          <a:xfrm>
            <a:off x="2816352" y="5301691"/>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 per piece</a:t>
            </a:r>
          </a:p>
        </p:txBody>
      </p:sp>
      <p:sp>
        <p:nvSpPr>
          <p:cNvPr id="71" name="TextBox 70"/>
          <p:cNvSpPr txBox="1"/>
          <p:nvPr/>
        </p:nvSpPr>
        <p:spPr>
          <a:xfrm>
            <a:off x="4293108" y="5301691"/>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Fast per piece</a:t>
            </a:r>
          </a:p>
        </p:txBody>
      </p:sp>
      <p:sp>
        <p:nvSpPr>
          <p:cNvPr id="72" name="TextBox 71"/>
          <p:cNvSpPr txBox="1"/>
          <p:nvPr/>
        </p:nvSpPr>
        <p:spPr>
          <a:xfrm>
            <a:off x="5769864" y="5301691"/>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Low</a:t>
            </a:r>
          </a:p>
        </p:txBody>
      </p:sp>
      <p:sp>
        <p:nvSpPr>
          <p:cNvPr id="73" name="TextBox 72"/>
          <p:cNvSpPr txBox="1"/>
          <p:nvPr/>
        </p:nvSpPr>
        <p:spPr>
          <a:xfrm>
            <a:off x="6899148" y="5301691"/>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a:t>
            </a:r>
          </a:p>
        </p:txBody>
      </p:sp>
      <p:sp>
        <p:nvSpPr>
          <p:cNvPr id="74" name="TextBox 73"/>
          <p:cNvSpPr txBox="1"/>
          <p:nvPr/>
        </p:nvSpPr>
        <p:spPr>
          <a:xfrm>
            <a:off x="8289036" y="5301691"/>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 file setup cost, spread over the order</a:t>
            </a:r>
          </a:p>
        </p:txBody>
      </p:sp>
      <p:sp>
        <p:nvSpPr>
          <p:cNvPr id="75" name="Rectangle 74"/>
          <p:cNvSpPr/>
          <p:nvPr/>
        </p:nvSpPr>
        <p:spPr>
          <a:xfrm>
            <a:off x="621792" y="5590641"/>
            <a:ext cx="10945368" cy="3529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76" name="TextBox 75"/>
          <p:cNvSpPr txBox="1"/>
          <p:nvPr/>
        </p:nvSpPr>
        <p:spPr>
          <a:xfrm>
            <a:off x="731520" y="5654649"/>
            <a:ext cx="1865376" cy="24323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Garment dye and overdye</a:t>
            </a:r>
          </a:p>
        </p:txBody>
      </p:sp>
      <p:sp>
        <p:nvSpPr>
          <p:cNvPr id="77" name="TextBox 76"/>
          <p:cNvSpPr txBox="1"/>
          <p:nvPr/>
        </p:nvSpPr>
        <p:spPr>
          <a:xfrm>
            <a:off x="2816352" y="5654649"/>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 to high</a:t>
            </a:r>
          </a:p>
        </p:txBody>
      </p:sp>
      <p:sp>
        <p:nvSpPr>
          <p:cNvPr id="78" name="TextBox 77"/>
          <p:cNvSpPr txBox="1"/>
          <p:nvPr/>
        </p:nvSpPr>
        <p:spPr>
          <a:xfrm>
            <a:off x="4293108" y="5654649"/>
            <a:ext cx="1257300"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79" name="TextBox 78"/>
          <p:cNvSpPr txBox="1"/>
          <p:nvPr/>
        </p:nvSpPr>
        <p:spPr>
          <a:xfrm>
            <a:off x="5769864" y="5654649"/>
            <a:ext cx="909828"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80" name="TextBox 79"/>
          <p:cNvSpPr txBox="1"/>
          <p:nvPr/>
        </p:nvSpPr>
        <p:spPr>
          <a:xfrm>
            <a:off x="6899148" y="5654649"/>
            <a:ext cx="1170432"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Medium</a:t>
            </a:r>
          </a:p>
        </p:txBody>
      </p:sp>
      <p:sp>
        <p:nvSpPr>
          <p:cNvPr id="81" name="TextBox 80"/>
          <p:cNvSpPr txBox="1"/>
          <p:nvPr/>
        </p:nvSpPr>
        <p:spPr>
          <a:xfrm>
            <a:off x="8289036" y="5654649"/>
            <a:ext cx="3168396" cy="24323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Dye lot bound, colour matching risk</a:t>
            </a:r>
          </a:p>
        </p:txBody>
      </p:sp>
      <p:sp>
        <p:nvSpPr>
          <p:cNvPr id="82" name="TextBox 81"/>
          <p:cNvSpPr txBox="1"/>
          <p:nvPr/>
        </p:nvSpPr>
        <p:spPr>
          <a:xfrm>
            <a:off x="621792" y="6035040"/>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wash decision made in the design meeting sets the price, the lead time and the minimum order. It is not a late-stage detail.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4131" y="694944"/>
            <a:ext cx="2290088" cy="553212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3" name="Picture 2" descr="s35_image125.jpg"/>
          <p:cNvPicPr>
            <a:picLocks noChangeAspect="1"/>
          </p:cNvPicPr>
          <p:nvPr/>
        </p:nvPicPr>
        <p:blipFill>
          <a:blip r:embed="rId2"/>
          <a:stretch>
            <a:fillRect/>
          </a:stretch>
        </p:blipFill>
        <p:spPr>
          <a:xfrm>
            <a:off x="8410435" y="841248"/>
            <a:ext cx="1997480" cy="5239512"/>
          </a:xfrm>
          <a:prstGeom prst="rect">
            <a:avLst/>
          </a:prstGeom>
        </p:spPr>
      </p:pic>
      <p:sp>
        <p:nvSpPr>
          <p:cNvPr id="4" name="TextBox 3"/>
          <p:cNvSpPr txBox="1"/>
          <p:nvPr/>
        </p:nvSpPr>
        <p:spPr>
          <a:xfrm>
            <a:off x="621792" y="1417320"/>
            <a:ext cx="1828800" cy="1188720"/>
          </a:xfrm>
          <a:prstGeom prst="rect">
            <a:avLst/>
          </a:prstGeom>
          <a:noFill/>
        </p:spPr>
        <p:txBody>
          <a:bodyPr wrap="square" lIns="0" tIns="0" rIns="0" bIns="0">
            <a:spAutoFit/>
          </a:bodyPr>
          <a:lstStyle/>
          <a:p>
            <a:pPr algn="l">
              <a:spcBef>
                <a:spcPts val="0"/>
              </a:spcBef>
              <a:spcAft>
                <a:spcPts val="0"/>
              </a:spcAft>
            </a:pPr>
            <a:r>
              <a:rPr sz="6400" b="1" i="0">
                <a:solidFill>
                  <a:srgbClr val="C8202F"/>
                </a:solidFill>
                <a:latin typeface="Montserrat SemiBold"/>
              </a:rPr>
              <a:t>11</a:t>
            </a:r>
          </a:p>
        </p:txBody>
      </p:sp>
      <p:sp>
        <p:nvSpPr>
          <p:cNvPr id="5" name="TextBox 4"/>
          <p:cNvSpPr txBox="1"/>
          <p:nvPr/>
        </p:nvSpPr>
        <p:spPr>
          <a:xfrm>
            <a:off x="621792" y="2606040"/>
            <a:ext cx="6035040" cy="1097280"/>
          </a:xfrm>
          <a:prstGeom prst="rect">
            <a:avLst/>
          </a:prstGeom>
          <a:noFill/>
        </p:spPr>
        <p:txBody>
          <a:bodyPr wrap="square" lIns="0" tIns="0" rIns="0" bIns="0">
            <a:spAutoFit/>
          </a:bodyPr>
          <a:lstStyle/>
          <a:p>
            <a:pPr algn="l">
              <a:lnSpc>
                <a:spcPct val="105000"/>
              </a:lnSpc>
              <a:spcBef>
                <a:spcPts val="0"/>
              </a:spcBef>
              <a:spcAft>
                <a:spcPts val="800"/>
              </a:spcAft>
            </a:pPr>
            <a:r>
              <a:rPr sz="3200" b="1" i="0">
                <a:solidFill>
                  <a:srgbClr val="0B2545"/>
                </a:solidFill>
                <a:latin typeface="Montserrat SemiBold"/>
              </a:rPr>
              <a:t>Safety, compliance and sustainability</a:t>
            </a:r>
          </a:p>
          <a:p>
            <a:pPr algn="l">
              <a:spcBef>
                <a:spcPts val="0"/>
              </a:spcBef>
              <a:spcAft>
                <a:spcPts val="0"/>
              </a:spcAft>
            </a:pPr>
            <a:r>
              <a:rPr sz="1250" b="0" i="0">
                <a:solidFill>
                  <a:srgbClr val="3A4453"/>
                </a:solidFill>
                <a:latin typeface="Montserrat"/>
              </a:rPr>
              <a:t>No technology is sustainable in itself. Judge the complete route</a:t>
            </a:r>
          </a:p>
        </p:txBody>
      </p:sp>
      <p:sp>
        <p:nvSpPr>
          <p:cNvPr id="6" name="Rectangle 5"/>
          <p:cNvSpPr/>
          <p:nvPr/>
        </p:nvSpPr>
        <p:spPr>
          <a:xfrm>
            <a:off x="621792" y="4251960"/>
            <a:ext cx="6035040" cy="1234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28016" rtlCol="0" anchor="t"/>
          <a:lstStyle/>
          <a:p>
            <a:pPr algn="l">
              <a:spcBef>
                <a:spcPts val="0"/>
              </a:spcBef>
              <a:spcAft>
                <a:spcPts val="600"/>
              </a:spcAft>
            </a:pPr>
            <a:r>
              <a:rPr sz="800" b="1" i="0">
                <a:solidFill>
                  <a:srgbClr val="C8202F"/>
                </a:solidFill>
                <a:latin typeface="Montserrat SemiBold"/>
              </a:rPr>
              <a:t>WHAT YOU SHOULD UNDERSTAND AFTER THIS SECTION</a:t>
            </a:r>
          </a:p>
          <a:p>
            <a:pPr algn="l">
              <a:lnSpc>
                <a:spcPct val="120000"/>
              </a:lnSpc>
              <a:spcBef>
                <a:spcPts val="0"/>
              </a:spcBef>
              <a:spcAft>
                <a:spcPts val="0"/>
              </a:spcAft>
            </a:pPr>
            <a:r>
              <a:rPr sz="1100" b="0" i="0">
                <a:solidFill>
                  <a:srgbClr val="0B2545"/>
                </a:solidFill>
                <a:latin typeface="Montserrat"/>
              </a:rPr>
              <a:t>The finishing techniques that carry a worker safety history, how restricted substances actually reach you, and how to test a sustainability claim in one question.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11 · SAFETY AND SUSTAINABILITY</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Worker safety in a denim laundry</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Some denim finishing techniques have a documented history of serious harm to workers. A buyer needs to know which, and why.</a:t>
            </a:r>
          </a:p>
        </p:txBody>
      </p:sp>
      <p:sp>
        <p:nvSpPr>
          <p:cNvPr id="5" name="Rectangle 4"/>
          <p:cNvSpPr/>
          <p:nvPr/>
        </p:nvSpPr>
        <p:spPr>
          <a:xfrm>
            <a:off x="621792" y="2212848"/>
            <a:ext cx="5335524" cy="168249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Sandblasting</a:t>
            </a:r>
          </a:p>
          <a:p>
            <a:pPr algn="l">
              <a:lnSpc>
                <a:spcPct val="118000"/>
              </a:lnSpc>
              <a:spcBef>
                <a:spcPts val="0"/>
              </a:spcBef>
              <a:spcAft>
                <a:spcPts val="400"/>
              </a:spcAft>
            </a:pPr>
            <a:r>
              <a:rPr sz="1000" b="0" i="0">
                <a:solidFill>
                  <a:srgbClr val="2A3342"/>
                </a:solidFill>
                <a:latin typeface="Montserrat"/>
              </a:rPr>
              <a:t>Abrading denim with high-pressure sand. It causes silicosis, an incurable lung disease, and deaths were documented among denim workers.</a:t>
            </a:r>
          </a:p>
          <a:p>
            <a:pPr algn="l">
              <a:lnSpc>
                <a:spcPct val="118000"/>
              </a:lnSpc>
              <a:spcBef>
                <a:spcPts val="0"/>
              </a:spcBef>
              <a:spcAft>
                <a:spcPts val="400"/>
              </a:spcAft>
            </a:pPr>
            <a:r>
              <a:rPr sz="1000" b="0" i="0">
                <a:solidFill>
                  <a:srgbClr val="2A3342"/>
                </a:solidFill>
                <a:latin typeface="Montserrat"/>
              </a:rPr>
              <a:t>Turkey banned the practice, and from 2010 campaigning led major brands to ban or phase it out. It should not appear in any garment you approve.</a:t>
            </a:r>
          </a:p>
        </p:txBody>
      </p:sp>
      <p:sp>
        <p:nvSpPr>
          <p:cNvPr id="6" name="Rectangle 5"/>
          <p:cNvSpPr/>
          <p:nvPr/>
        </p:nvSpPr>
        <p:spPr>
          <a:xfrm>
            <a:off x="6231636" y="2212848"/>
            <a:ext cx="5335524" cy="168249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Dry abrasion generally</a:t>
            </a:r>
          </a:p>
          <a:p>
            <a:pPr algn="l">
              <a:lnSpc>
                <a:spcPct val="118000"/>
              </a:lnSpc>
              <a:spcBef>
                <a:spcPts val="0"/>
              </a:spcBef>
              <a:spcAft>
                <a:spcPts val="400"/>
              </a:spcAft>
            </a:pPr>
            <a:r>
              <a:rPr sz="1000" b="0" i="0">
                <a:solidFill>
                  <a:srgbClr val="2A3342"/>
                </a:solidFill>
                <a:latin typeface="Montserrat"/>
              </a:rPr>
              <a:t>Hand sanding and grinding generate dust.</a:t>
            </a:r>
          </a:p>
          <a:p>
            <a:pPr algn="l">
              <a:lnSpc>
                <a:spcPct val="118000"/>
              </a:lnSpc>
              <a:spcBef>
                <a:spcPts val="0"/>
              </a:spcBef>
              <a:spcAft>
                <a:spcPts val="400"/>
              </a:spcAft>
            </a:pPr>
            <a:r>
              <a:rPr sz="1000" b="0" i="0">
                <a:solidFill>
                  <a:srgbClr val="2A3342"/>
                </a:solidFill>
                <a:latin typeface="Montserrat"/>
              </a:rPr>
              <a:t>Extraction at the workstation and PPE are the controls.</a:t>
            </a:r>
          </a:p>
        </p:txBody>
      </p:sp>
      <p:sp>
        <p:nvSpPr>
          <p:cNvPr id="7" name="Rectangle 6"/>
          <p:cNvSpPr/>
          <p:nvPr/>
        </p:nvSpPr>
        <p:spPr>
          <a:xfrm>
            <a:off x="621792" y="4169664"/>
            <a:ext cx="5335524" cy="168249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Chemical spraying</a:t>
            </a:r>
          </a:p>
          <a:p>
            <a:pPr algn="l">
              <a:lnSpc>
                <a:spcPct val="118000"/>
              </a:lnSpc>
              <a:spcBef>
                <a:spcPts val="0"/>
              </a:spcBef>
              <a:spcAft>
                <a:spcPts val="400"/>
              </a:spcAft>
            </a:pPr>
            <a:r>
              <a:rPr sz="1000" b="0" i="0">
                <a:solidFill>
                  <a:srgbClr val="2A3342"/>
                </a:solidFill>
                <a:latin typeface="Montserrat"/>
              </a:rPr>
              <a:t>PP spray generates airborne particles.</a:t>
            </a:r>
          </a:p>
          <a:p>
            <a:pPr algn="l">
              <a:lnSpc>
                <a:spcPct val="118000"/>
              </a:lnSpc>
              <a:spcBef>
                <a:spcPts val="0"/>
              </a:spcBef>
              <a:spcAft>
                <a:spcPts val="400"/>
              </a:spcAft>
            </a:pPr>
            <a:r>
              <a:rPr sz="1000" b="0" i="0">
                <a:solidFill>
                  <a:srgbClr val="2A3342"/>
                </a:solidFill>
                <a:latin typeface="Montserrat"/>
              </a:rPr>
              <a:t>The control is an enclosed booth with extraction and full PPE.</a:t>
            </a:r>
          </a:p>
        </p:txBody>
      </p:sp>
      <p:sp>
        <p:nvSpPr>
          <p:cNvPr id="8" name="Rectangle 7"/>
          <p:cNvSpPr/>
          <p:nvPr/>
        </p:nvSpPr>
        <p:spPr>
          <a:xfrm>
            <a:off x="6231636" y="4169664"/>
            <a:ext cx="5335524" cy="168249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Chemical handling and storage</a:t>
            </a:r>
          </a:p>
          <a:p>
            <a:pPr algn="l">
              <a:lnSpc>
                <a:spcPct val="118000"/>
              </a:lnSpc>
              <a:spcBef>
                <a:spcPts val="0"/>
              </a:spcBef>
              <a:spcAft>
                <a:spcPts val="400"/>
              </a:spcAft>
            </a:pPr>
            <a:r>
              <a:rPr sz="1000" b="0" i="0">
                <a:solidFill>
                  <a:srgbClr val="2A3342"/>
                </a:solidFill>
                <a:latin typeface="Montserrat"/>
              </a:rPr>
              <a:t>Oxidising agents, resins and dyestuffs need handling controls, correct storage and trained operators.</a:t>
            </a:r>
          </a:p>
        </p:txBody>
      </p:sp>
      <p:sp>
        <p:nvSpPr>
          <p:cNvPr id="9" name="TextBox 8"/>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Ask directly whether sandblasting is used anywhere in the facility, and ask to see the spray booth and its extraction. Both are normal factory-visit questions.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11 · SAFETY AND SUSTAINABILITY</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Restricted substances and your chemical policy</a:t>
            </a:r>
          </a:p>
        </p:txBody>
      </p:sp>
      <p:sp>
        <p:nvSpPr>
          <p:cNvPr id="4" name="Rectangle 3"/>
          <p:cNvSpPr/>
          <p:nvPr/>
        </p:nvSpPr>
        <p:spPr>
          <a:xfrm>
            <a:off x="7863840" y="2131102"/>
            <a:ext cx="3703320" cy="2504355"/>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20_image73.jpg"/>
          <p:cNvPicPr>
            <a:picLocks noChangeAspect="1"/>
          </p:cNvPicPr>
          <p:nvPr/>
        </p:nvPicPr>
        <p:blipFill>
          <a:blip r:embed="rId3"/>
          <a:stretch>
            <a:fillRect/>
          </a:stretch>
        </p:blipFill>
        <p:spPr>
          <a:xfrm>
            <a:off x="8010144" y="2277406"/>
            <a:ext cx="3410712" cy="1900851"/>
          </a:xfrm>
          <a:prstGeom prst="rect">
            <a:avLst/>
          </a:prstGeom>
        </p:spPr>
      </p:pic>
      <p:sp>
        <p:nvSpPr>
          <p:cNvPr id="6" name="TextBox 5"/>
          <p:cNvSpPr txBox="1"/>
          <p:nvPr/>
        </p:nvSpPr>
        <p:spPr>
          <a:xfrm>
            <a:off x="8010144" y="4361137"/>
            <a:ext cx="341071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Localised PP application</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Your brand holds a restricted substances list. It sets limits for the finished product, and it is your responsibility as well as the factory's.</a:t>
            </a:r>
          </a:p>
        </p:txBody>
      </p:sp>
      <p:sp>
        <p:nvSpPr>
          <p:cNvPr id="8" name="TextBox 7"/>
          <p:cNvSpPr txBox="1"/>
          <p:nvPr/>
        </p:nvSpPr>
        <p:spPr>
          <a:xfrm>
            <a:off x="621792" y="210312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9" name="TextBox 8"/>
          <p:cNvSpPr txBox="1"/>
          <p:nvPr/>
        </p:nvSpPr>
        <p:spPr>
          <a:xfrm>
            <a:off x="1005840" y="208483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Two different lists</a:t>
            </a:r>
          </a:p>
          <a:p>
            <a:pPr algn="l">
              <a:lnSpc>
                <a:spcPct val="116000"/>
              </a:lnSpc>
              <a:spcBef>
                <a:spcPts val="0"/>
              </a:spcBef>
              <a:spcAft>
                <a:spcPts val="0"/>
              </a:spcAft>
            </a:pPr>
            <a:r>
              <a:rPr sz="1050" b="0" i="0">
                <a:solidFill>
                  <a:srgbClr val="2A3342"/>
                </a:solidFill>
                <a:latin typeface="Montserrat"/>
              </a:rPr>
              <a:t>A restricted substances list covers what remains in the garment. A manufacturing list covers what is used in the process, whether or not it stays in the garment.</a:t>
            </a:r>
          </a:p>
        </p:txBody>
      </p:sp>
      <p:sp>
        <p:nvSpPr>
          <p:cNvPr id="10" name="TextBox 9"/>
          <p:cNvSpPr txBox="1"/>
          <p:nvPr/>
        </p:nvSpPr>
        <p:spPr>
          <a:xfrm>
            <a:off x="621792" y="282549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1" name="TextBox 10"/>
          <p:cNvSpPr txBox="1"/>
          <p:nvPr/>
        </p:nvSpPr>
        <p:spPr>
          <a:xfrm>
            <a:off x="1005840" y="280720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ZDHC maintains the industry manufacturing list and a watchlist</a:t>
            </a:r>
          </a:p>
          <a:p>
            <a:pPr algn="l">
              <a:lnSpc>
                <a:spcPct val="116000"/>
              </a:lnSpc>
              <a:spcBef>
                <a:spcPts val="0"/>
              </a:spcBef>
              <a:spcAft>
                <a:spcPts val="0"/>
              </a:spcAft>
            </a:pPr>
            <a:r>
              <a:rPr sz="1050" b="0" i="0">
                <a:solidFill>
                  <a:srgbClr val="2A3342"/>
                </a:solidFill>
                <a:latin typeface="Montserrat"/>
              </a:rPr>
              <a:t>The watchlist is the early signal. Chemicals move from watchlist to restricted.</a:t>
            </a:r>
          </a:p>
        </p:txBody>
      </p:sp>
      <p:sp>
        <p:nvSpPr>
          <p:cNvPr id="12" name="TextBox 11"/>
          <p:cNvSpPr txBox="1"/>
          <p:nvPr/>
        </p:nvSpPr>
        <p:spPr>
          <a:xfrm>
            <a:off x="621792" y="335584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3" name="TextBox 12"/>
          <p:cNvSpPr txBox="1"/>
          <p:nvPr/>
        </p:nvSpPr>
        <p:spPr>
          <a:xfrm>
            <a:off x="1005840" y="333756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Potassium permanganate is on the ZDHC Chemical Watchlist</a:t>
            </a:r>
          </a:p>
          <a:p>
            <a:pPr algn="l">
              <a:lnSpc>
                <a:spcPct val="116000"/>
              </a:lnSpc>
              <a:spcBef>
                <a:spcPts val="0"/>
              </a:spcBef>
              <a:spcAft>
                <a:spcPts val="0"/>
              </a:spcAft>
            </a:pPr>
            <a:r>
              <a:rPr sz="1050" b="0" i="0">
                <a:solidFill>
                  <a:srgbClr val="2A3342"/>
                </a:solidFill>
                <a:latin typeface="Montserrat"/>
              </a:rPr>
              <a:t>Check your brand's position before approving any PP effect.</a:t>
            </a:r>
          </a:p>
        </p:txBody>
      </p:sp>
      <p:sp>
        <p:nvSpPr>
          <p:cNvPr id="14" name="TextBox 13"/>
          <p:cNvSpPr txBox="1"/>
          <p:nvPr/>
        </p:nvSpPr>
        <p:spPr>
          <a:xfrm>
            <a:off x="621792" y="388620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5" name="TextBox 14"/>
          <p:cNvSpPr txBox="1"/>
          <p:nvPr/>
        </p:nvSpPr>
        <p:spPr>
          <a:xfrm>
            <a:off x="1005840" y="386791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Formaldehyde from crosslinking resins is restricted in finished garments</a:t>
            </a:r>
          </a:p>
          <a:p>
            <a:pPr algn="l">
              <a:lnSpc>
                <a:spcPct val="116000"/>
              </a:lnSpc>
              <a:spcBef>
                <a:spcPts val="0"/>
              </a:spcBef>
              <a:spcAft>
                <a:spcPts val="0"/>
              </a:spcAft>
            </a:pPr>
            <a:r>
              <a:rPr sz="1050" b="0" i="0">
                <a:solidFill>
                  <a:srgbClr val="2A3342"/>
                </a:solidFill>
                <a:latin typeface="Montserrat"/>
              </a:rPr>
              <a:t>Ask which resin system is used and whether a formaldehyde-free alternative was offered.</a:t>
            </a:r>
          </a:p>
        </p:txBody>
      </p:sp>
      <p:sp>
        <p:nvSpPr>
          <p:cNvPr id="16" name="TextBox 15"/>
          <p:cNvSpPr txBox="1"/>
          <p:nvPr/>
        </p:nvSpPr>
        <p:spPr>
          <a:xfrm>
            <a:off x="621792" y="441655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a:t>
            </a:r>
          </a:p>
        </p:txBody>
      </p:sp>
      <p:sp>
        <p:nvSpPr>
          <p:cNvPr id="17" name="TextBox 16"/>
          <p:cNvSpPr txBox="1"/>
          <p:nvPr/>
        </p:nvSpPr>
        <p:spPr>
          <a:xfrm>
            <a:off x="1005840" y="439826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Test the garment, not the drum</a:t>
            </a:r>
          </a:p>
          <a:p>
            <a:pPr algn="l">
              <a:lnSpc>
                <a:spcPct val="116000"/>
              </a:lnSpc>
              <a:spcBef>
                <a:spcPts val="0"/>
              </a:spcBef>
              <a:spcAft>
                <a:spcPts val="0"/>
              </a:spcAft>
            </a:pPr>
            <a:r>
              <a:rPr sz="1050" b="0" i="0">
                <a:solidFill>
                  <a:srgbClr val="2A3342"/>
                </a:solidFill>
                <a:latin typeface="Montserrat"/>
              </a:rPr>
              <a:t>Test reports should be on the finished garment, not on the chemical supplied to the laundry.</a:t>
            </a:r>
          </a:p>
        </p:txBody>
      </p:sp>
      <p:sp>
        <p:nvSpPr>
          <p:cNvPr id="18" name="TextBox 17"/>
          <p:cNvSpPr txBox="1"/>
          <p:nvPr/>
        </p:nvSpPr>
        <p:spPr>
          <a:xfrm>
            <a:off x="621792" y="6108192"/>
            <a:ext cx="6949440" cy="274320"/>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A chemical that is legal today and watchlisted tomorrow is still in the garments you approved. That is why the watchlist matters more than the restricted list.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11 · SAFETY AND SUSTAINABILITY</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Water, energy and effluent</a:t>
            </a:r>
          </a:p>
        </p:txBody>
      </p:sp>
      <p:sp>
        <p:nvSpPr>
          <p:cNvPr id="4" name="TextBox 3"/>
          <p:cNvSpPr txBox="1"/>
          <p:nvPr/>
        </p:nvSpPr>
        <p:spPr>
          <a:xfrm>
            <a:off x="621792" y="1481328"/>
            <a:ext cx="9692640" cy="50292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Where the impact actually sits, so you can tell which part of a claim is doing the work.</a:t>
            </a:r>
          </a:p>
        </p:txBody>
      </p:sp>
      <p:sp>
        <p:nvSpPr>
          <p:cNvPr id="5" name="Rectangle 4"/>
          <p:cNvSpPr/>
          <p:nvPr/>
        </p:nvSpPr>
        <p:spPr>
          <a:xfrm>
            <a:off x="621792" y="2441448"/>
            <a:ext cx="5335524" cy="11338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Water</a:t>
            </a:r>
          </a:p>
          <a:p>
            <a:pPr algn="l">
              <a:lnSpc>
                <a:spcPct val="118000"/>
              </a:lnSpc>
              <a:spcBef>
                <a:spcPts val="0"/>
              </a:spcBef>
              <a:spcAft>
                <a:spcPts val="400"/>
              </a:spcAft>
            </a:pPr>
            <a:r>
              <a:rPr sz="1000" b="0" i="0">
                <a:solidFill>
                  <a:srgbClr val="2A3342"/>
                </a:solidFill>
                <a:latin typeface="Montserrat"/>
              </a:rPr>
              <a:t>Driven mainly by liquor ratio, and by the number of wet steps and rinses.</a:t>
            </a:r>
          </a:p>
          <a:p>
            <a:pPr algn="l">
              <a:lnSpc>
                <a:spcPct val="118000"/>
              </a:lnSpc>
              <a:spcBef>
                <a:spcPts val="0"/>
              </a:spcBef>
              <a:spcAft>
                <a:spcPts val="400"/>
              </a:spcAft>
            </a:pPr>
            <a:r>
              <a:rPr sz="1000" b="0" i="0">
                <a:solidFill>
                  <a:srgbClr val="2A3342"/>
                </a:solidFill>
                <a:latin typeface="Montserrat"/>
              </a:rPr>
              <a:t>A dry step that adds two rinses afterwards has not saved water.</a:t>
            </a:r>
          </a:p>
        </p:txBody>
      </p:sp>
      <p:sp>
        <p:nvSpPr>
          <p:cNvPr id="6" name="Rectangle 5"/>
          <p:cNvSpPr/>
          <p:nvPr/>
        </p:nvSpPr>
        <p:spPr>
          <a:xfrm>
            <a:off x="6231636" y="2441448"/>
            <a:ext cx="5335524" cy="11338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Energy</a:t>
            </a:r>
          </a:p>
          <a:p>
            <a:pPr algn="l">
              <a:lnSpc>
                <a:spcPct val="118000"/>
              </a:lnSpc>
              <a:spcBef>
                <a:spcPts val="0"/>
              </a:spcBef>
              <a:spcAft>
                <a:spcPts val="400"/>
              </a:spcAft>
            </a:pPr>
            <a:r>
              <a:rPr sz="1000" b="0" i="0">
                <a:solidFill>
                  <a:srgbClr val="2A3342"/>
                </a:solidFill>
                <a:latin typeface="Montserrat"/>
              </a:rPr>
              <a:t>Mostly heating water, plus drying and machine running.</a:t>
            </a:r>
          </a:p>
          <a:p>
            <a:pPr algn="l">
              <a:lnSpc>
                <a:spcPct val="118000"/>
              </a:lnSpc>
              <a:spcBef>
                <a:spcPts val="0"/>
              </a:spcBef>
              <a:spcAft>
                <a:spcPts val="400"/>
              </a:spcAft>
            </a:pPr>
            <a:r>
              <a:rPr sz="1000" b="0" i="0">
                <a:solidFill>
                  <a:srgbClr val="2A3342"/>
                </a:solidFill>
                <a:latin typeface="Montserrat"/>
              </a:rPr>
              <a:t>An electric process on coal-fired power is not automatically better than a thermal one.</a:t>
            </a:r>
          </a:p>
        </p:txBody>
      </p:sp>
      <p:sp>
        <p:nvSpPr>
          <p:cNvPr id="7" name="Rectangle 6"/>
          <p:cNvSpPr/>
          <p:nvPr/>
        </p:nvSpPr>
        <p:spPr>
          <a:xfrm>
            <a:off x="621792" y="3849624"/>
            <a:ext cx="5335524" cy="11338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Chemistry</a:t>
            </a:r>
          </a:p>
          <a:p>
            <a:pPr algn="l">
              <a:lnSpc>
                <a:spcPct val="118000"/>
              </a:lnSpc>
              <a:spcBef>
                <a:spcPts val="0"/>
              </a:spcBef>
              <a:spcAft>
                <a:spcPts val="400"/>
              </a:spcAft>
            </a:pPr>
            <a:r>
              <a:rPr sz="1000" b="0" i="0">
                <a:solidFill>
                  <a:srgbClr val="2A3342"/>
                </a:solidFill>
                <a:latin typeface="Montserrat"/>
              </a:rPr>
              <a:t>Dyes, oxidising agents, enzymes, resins and softeners, plus the neutralising chemicals used to deal with them.</a:t>
            </a:r>
          </a:p>
        </p:txBody>
      </p:sp>
      <p:sp>
        <p:nvSpPr>
          <p:cNvPr id="8" name="Rectangle 7"/>
          <p:cNvSpPr/>
          <p:nvPr/>
        </p:nvSpPr>
        <p:spPr>
          <a:xfrm>
            <a:off x="6231636" y="3849624"/>
            <a:ext cx="5335524" cy="11338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28016" rtlCol="0" anchor="t"/>
          <a:lstStyle/>
          <a:p>
            <a:pPr algn="l">
              <a:lnSpc>
                <a:spcPct val="110000"/>
              </a:lnSpc>
              <a:spcBef>
                <a:spcPts val="0"/>
              </a:spcBef>
              <a:spcAft>
                <a:spcPts val="600"/>
              </a:spcAft>
            </a:pPr>
            <a:r>
              <a:rPr sz="1200" b="1" i="0">
                <a:solidFill>
                  <a:srgbClr val="0B2545"/>
                </a:solidFill>
                <a:latin typeface="Montserrat SemiBold"/>
              </a:rPr>
              <a:t>Effluent and solid waste</a:t>
            </a:r>
          </a:p>
          <a:p>
            <a:pPr algn="l">
              <a:lnSpc>
                <a:spcPct val="118000"/>
              </a:lnSpc>
              <a:spcBef>
                <a:spcPts val="0"/>
              </a:spcBef>
              <a:spcAft>
                <a:spcPts val="400"/>
              </a:spcAft>
            </a:pPr>
            <a:r>
              <a:rPr sz="1000" b="0" i="0">
                <a:solidFill>
                  <a:srgbClr val="2A3342"/>
                </a:solidFill>
                <a:latin typeface="Montserrat"/>
              </a:rPr>
              <a:t>Everything that goes in comes out. Treatment capability matters as much as consumption.</a:t>
            </a:r>
          </a:p>
          <a:p>
            <a:pPr algn="l">
              <a:lnSpc>
                <a:spcPct val="118000"/>
              </a:lnSpc>
              <a:spcBef>
                <a:spcPts val="0"/>
              </a:spcBef>
              <a:spcAft>
                <a:spcPts val="400"/>
              </a:spcAft>
            </a:pPr>
            <a:r>
              <a:rPr sz="1000" b="0" i="0">
                <a:solidFill>
                  <a:srgbClr val="2A3342"/>
                </a:solidFill>
                <a:latin typeface="Montserrat"/>
              </a:rPr>
              <a:t>Stone washing also produces pumice sludge.</a:t>
            </a:r>
          </a:p>
        </p:txBody>
      </p:sp>
      <p:sp>
        <p:nvSpPr>
          <p:cNvPr id="9" name="TextBox 8"/>
          <p:cNvSpPr txBox="1"/>
          <p:nvPr/>
        </p:nvSpPr>
        <p:spPr>
          <a:xfrm>
            <a:off x="621792" y="6236207"/>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No technology is sustainable in itself. One route is more or less resource intensive than another route, and the comparison has to be stated.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SECTION 11 · SAFETY AND SUSTAINABILITY</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Reading a sustainability claim</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2177339"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THE CLAIM YOU WILL HEAR</a:t>
            </a:r>
          </a:p>
        </p:txBody>
      </p:sp>
      <p:sp>
        <p:nvSpPr>
          <p:cNvPr id="6" name="TextBox 5"/>
          <p:cNvSpPr txBox="1"/>
          <p:nvPr/>
        </p:nvSpPr>
        <p:spPr>
          <a:xfrm>
            <a:off x="3128315" y="1563624"/>
            <a:ext cx="2417019"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IS TRUE</a:t>
            </a:r>
          </a:p>
        </p:txBody>
      </p:sp>
      <p:sp>
        <p:nvSpPr>
          <p:cNvPr id="7" name="TextBox 6"/>
          <p:cNvSpPr txBox="1"/>
          <p:nvPr/>
        </p:nvSpPr>
        <p:spPr>
          <a:xfrm>
            <a:off x="5764791" y="1563624"/>
            <a:ext cx="289637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IS LEFT OUT</a:t>
            </a:r>
          </a:p>
        </p:txBody>
      </p:sp>
      <p:sp>
        <p:nvSpPr>
          <p:cNvPr id="8" name="TextBox 7"/>
          <p:cNvSpPr txBox="1"/>
          <p:nvPr/>
        </p:nvSpPr>
        <p:spPr>
          <a:xfrm>
            <a:off x="8880626" y="1563624"/>
            <a:ext cx="2576805"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HOW TO RESPOND</a:t>
            </a:r>
          </a:p>
        </p:txBody>
      </p:sp>
      <p:sp>
        <p:nvSpPr>
          <p:cNvPr id="9" name="Rectangle 8"/>
          <p:cNvSpPr/>
          <p:nvPr/>
        </p:nvSpPr>
        <p:spPr>
          <a:xfrm>
            <a:off x="621792" y="1810512"/>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1874519"/>
            <a:ext cx="2177339" cy="45720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"Laser is chemical-free"</a:t>
            </a:r>
          </a:p>
        </p:txBody>
      </p:sp>
      <p:sp>
        <p:nvSpPr>
          <p:cNvPr id="11" name="TextBox 10"/>
          <p:cNvSpPr txBox="1"/>
          <p:nvPr/>
        </p:nvSpPr>
        <p:spPr>
          <a:xfrm>
            <a:off x="3128315" y="1874519"/>
            <a:ext cx="2417019"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laser step itself uses no wash chemistry</a:t>
            </a:r>
          </a:p>
        </p:txBody>
      </p:sp>
      <p:sp>
        <p:nvSpPr>
          <p:cNvPr id="12" name="TextBox 11"/>
          <p:cNvSpPr txBox="1"/>
          <p:nvPr/>
        </p:nvSpPr>
        <p:spPr>
          <a:xfrm>
            <a:off x="5764791" y="1874519"/>
            <a:ext cx="2896378"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garment is still washed before and after, and laser uses electricity</a:t>
            </a:r>
          </a:p>
        </p:txBody>
      </p:sp>
      <p:sp>
        <p:nvSpPr>
          <p:cNvPr id="13" name="TextBox 12"/>
          <p:cNvSpPr txBox="1"/>
          <p:nvPr/>
        </p:nvSpPr>
        <p:spPr>
          <a:xfrm>
            <a:off x="8880626" y="1874519"/>
            <a:ext cx="2576805"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Ask what the laser replaced, and what is left in the route</a:t>
            </a:r>
          </a:p>
        </p:txBody>
      </p:sp>
      <p:sp>
        <p:nvSpPr>
          <p:cNvPr id="14" name="Rectangle 13"/>
          <p:cNvSpPr/>
          <p:nvPr/>
        </p:nvSpPr>
        <p:spPr>
          <a:xfrm>
            <a:off x="621792" y="237744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441448"/>
            <a:ext cx="2177339" cy="45720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"Enzyme is eco-friendly"</a:t>
            </a:r>
          </a:p>
        </p:txBody>
      </p:sp>
      <p:sp>
        <p:nvSpPr>
          <p:cNvPr id="16" name="TextBox 15"/>
          <p:cNvSpPr txBox="1"/>
          <p:nvPr/>
        </p:nvSpPr>
        <p:spPr>
          <a:xfrm>
            <a:off x="3128315" y="2441448"/>
            <a:ext cx="2417019"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It removes pumice stone, sludge and machine damage</a:t>
            </a:r>
          </a:p>
        </p:txBody>
      </p:sp>
      <p:sp>
        <p:nvSpPr>
          <p:cNvPr id="17" name="TextBox 16"/>
          <p:cNvSpPr txBox="1"/>
          <p:nvPr/>
        </p:nvSpPr>
        <p:spPr>
          <a:xfrm>
            <a:off x="5764791" y="2441448"/>
            <a:ext cx="2896378"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It is still a full wet process with heating and effluent</a:t>
            </a:r>
          </a:p>
        </p:txBody>
      </p:sp>
      <p:sp>
        <p:nvSpPr>
          <p:cNvPr id="18" name="TextBox 17"/>
          <p:cNvSpPr txBox="1"/>
          <p:nvPr/>
        </p:nvSpPr>
        <p:spPr>
          <a:xfrm>
            <a:off x="8880626" y="2441448"/>
            <a:ext cx="2576805"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Ask for the comparison baseline: eco-friendly against what</a:t>
            </a:r>
          </a:p>
        </p:txBody>
      </p:sp>
      <p:sp>
        <p:nvSpPr>
          <p:cNvPr id="19" name="Rectangle 18"/>
          <p:cNvSpPr/>
          <p:nvPr/>
        </p:nvSpPr>
        <p:spPr>
          <a:xfrm>
            <a:off x="621792" y="2944368"/>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3008376"/>
            <a:ext cx="2177339" cy="45720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"Ozone is zero discharge"</a:t>
            </a:r>
          </a:p>
        </p:txBody>
      </p:sp>
      <p:sp>
        <p:nvSpPr>
          <p:cNvPr id="21" name="TextBox 20"/>
          <p:cNvSpPr txBox="1"/>
          <p:nvPr/>
        </p:nvSpPr>
        <p:spPr>
          <a:xfrm>
            <a:off x="3128315" y="3008376"/>
            <a:ext cx="2417019"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ozone step uses very little water and no bath chemistry</a:t>
            </a:r>
          </a:p>
        </p:txBody>
      </p:sp>
      <p:sp>
        <p:nvSpPr>
          <p:cNvPr id="22" name="TextBox 21"/>
          <p:cNvSpPr txBox="1"/>
          <p:nvPr/>
        </p:nvSpPr>
        <p:spPr>
          <a:xfrm>
            <a:off x="5764791" y="3008376"/>
            <a:ext cx="2896378"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garment is still washed before and after, and generation uses energy</a:t>
            </a:r>
          </a:p>
        </p:txBody>
      </p:sp>
      <p:sp>
        <p:nvSpPr>
          <p:cNvPr id="23" name="TextBox 22"/>
          <p:cNvSpPr txBox="1"/>
          <p:nvPr/>
        </p:nvSpPr>
        <p:spPr>
          <a:xfrm>
            <a:off x="8880626" y="3008376"/>
            <a:ext cx="2576805"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Ask which of your current washes could actually move onto it</a:t>
            </a:r>
          </a:p>
        </p:txBody>
      </p:sp>
      <p:sp>
        <p:nvSpPr>
          <p:cNvPr id="24" name="Rectangle 23"/>
          <p:cNvSpPr/>
          <p:nvPr/>
        </p:nvSpPr>
        <p:spPr>
          <a:xfrm>
            <a:off x="621792" y="3511296"/>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3575304"/>
            <a:ext cx="2177339" cy="457200"/>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"This process saves 90 per cent water"</a:t>
            </a:r>
          </a:p>
        </p:txBody>
      </p:sp>
      <p:sp>
        <p:nvSpPr>
          <p:cNvPr id="26" name="TextBox 25"/>
          <p:cNvSpPr txBox="1"/>
          <p:nvPr/>
        </p:nvSpPr>
        <p:spPr>
          <a:xfrm>
            <a:off x="3128315" y="3575304"/>
            <a:ext cx="2417019"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Savings on a single step can be large</a:t>
            </a:r>
          </a:p>
        </p:txBody>
      </p:sp>
      <p:sp>
        <p:nvSpPr>
          <p:cNvPr id="27" name="TextBox 26"/>
          <p:cNvSpPr txBox="1"/>
          <p:nvPr/>
        </p:nvSpPr>
        <p:spPr>
          <a:xfrm>
            <a:off x="5764791" y="3575304"/>
            <a:ext cx="2896378"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Whether it is per step or per garment, and against which process</a:t>
            </a:r>
          </a:p>
        </p:txBody>
      </p:sp>
      <p:sp>
        <p:nvSpPr>
          <p:cNvPr id="28" name="TextBox 27"/>
          <p:cNvSpPr txBox="1"/>
          <p:nvPr/>
        </p:nvSpPr>
        <p:spPr>
          <a:xfrm>
            <a:off x="8880626" y="3575304"/>
            <a:ext cx="2576805" cy="457200"/>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Ask for the figure per garment and the baseline</a:t>
            </a:r>
          </a:p>
        </p:txBody>
      </p:sp>
      <p:sp>
        <p:nvSpPr>
          <p:cNvPr id="29" name="TextBox 28"/>
          <p:cNvSpPr txBox="1"/>
          <p:nvPr/>
        </p:nvSpPr>
        <p:spPr>
          <a:xfrm>
            <a:off x="621792" y="4169663"/>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Four questions cover almost every claim: what is the boundary, compared with what, how is it measured, and what is the energy source.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PRACTICAL TAKEAWAYS</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Ten things to take away</a:t>
            </a:r>
          </a:p>
        </p:txBody>
      </p:sp>
      <p:sp>
        <p:nvSpPr>
          <p:cNvPr id="4" name="Rectangle 3"/>
          <p:cNvSpPr/>
          <p:nvPr/>
        </p:nvSpPr>
        <p:spPr>
          <a:xfrm>
            <a:off x="8618518" y="548640"/>
            <a:ext cx="2193962" cy="5669280"/>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1_image39.jpg"/>
          <p:cNvPicPr>
            <a:picLocks noChangeAspect="1"/>
          </p:cNvPicPr>
          <p:nvPr/>
        </p:nvPicPr>
        <p:blipFill>
          <a:blip r:embed="rId3"/>
          <a:stretch>
            <a:fillRect/>
          </a:stretch>
        </p:blipFill>
        <p:spPr>
          <a:xfrm>
            <a:off x="8764822" y="694944"/>
            <a:ext cx="1901354" cy="5065776"/>
          </a:xfrm>
          <a:prstGeom prst="rect">
            <a:avLst/>
          </a:prstGeom>
        </p:spPr>
      </p:pic>
      <p:sp>
        <p:nvSpPr>
          <p:cNvPr id="6" name="TextBox 5"/>
          <p:cNvSpPr txBox="1"/>
          <p:nvPr/>
        </p:nvSpPr>
        <p:spPr>
          <a:xfrm>
            <a:off x="8764822" y="5943600"/>
            <a:ext cx="1901354"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Mid indigo with hip and seat fading</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The first five.</a:t>
            </a:r>
          </a:p>
        </p:txBody>
      </p:sp>
      <p:sp>
        <p:nvSpPr>
          <p:cNvPr id="8" name="TextBox 7"/>
          <p:cNvSpPr txBox="1"/>
          <p:nvPr/>
        </p:nvSpPr>
        <p:spPr>
          <a:xfrm>
            <a:off x="621792" y="192024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1</a:t>
            </a:r>
          </a:p>
        </p:txBody>
      </p:sp>
      <p:sp>
        <p:nvSpPr>
          <p:cNvPr id="9" name="TextBox 8"/>
          <p:cNvSpPr txBox="1"/>
          <p:nvPr/>
        </p:nvSpPr>
        <p:spPr>
          <a:xfrm>
            <a:off x="1005840" y="190195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Denim fades because indigo sits on the surface of the yarn</a:t>
            </a:r>
          </a:p>
          <a:p>
            <a:pPr algn="l">
              <a:lnSpc>
                <a:spcPct val="116000"/>
              </a:lnSpc>
              <a:spcBef>
                <a:spcPts val="0"/>
              </a:spcBef>
              <a:spcAft>
                <a:spcPts val="0"/>
              </a:spcAft>
            </a:pPr>
            <a:r>
              <a:rPr sz="1050" b="0" i="0">
                <a:solidFill>
                  <a:srgbClr val="2A3342"/>
                </a:solidFill>
                <a:latin typeface="Montserrat"/>
              </a:rPr>
              <a:t>Everything else in this programme follows from that one fact.</a:t>
            </a:r>
          </a:p>
        </p:txBody>
      </p:sp>
      <p:sp>
        <p:nvSpPr>
          <p:cNvPr id="10" name="TextBox 9"/>
          <p:cNvSpPr txBox="1"/>
          <p:nvPr/>
        </p:nvSpPr>
        <p:spPr>
          <a:xfrm>
            <a:off x="621792" y="245059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2</a:t>
            </a:r>
          </a:p>
        </p:txBody>
      </p:sp>
      <p:sp>
        <p:nvSpPr>
          <p:cNvPr id="11" name="TextBox 10"/>
          <p:cNvSpPr txBox="1"/>
          <p:nvPr/>
        </p:nvSpPr>
        <p:spPr>
          <a:xfrm>
            <a:off x="1005840" y="243230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Wash type is the shade. Wash effect is the local technique</a:t>
            </a:r>
          </a:p>
          <a:p>
            <a:pPr algn="l">
              <a:lnSpc>
                <a:spcPct val="116000"/>
              </a:lnSpc>
              <a:spcBef>
                <a:spcPts val="0"/>
              </a:spcBef>
              <a:spcAft>
                <a:spcPts val="0"/>
              </a:spcAft>
            </a:pPr>
            <a:r>
              <a:rPr sz="1050" b="0" i="0">
                <a:solidFill>
                  <a:srgbClr val="2A3342"/>
                </a:solidFill>
                <a:latin typeface="Montserrat"/>
              </a:rPr>
              <a:t>Learn to name both separately and you can specify any garment.</a:t>
            </a:r>
          </a:p>
        </p:txBody>
      </p:sp>
      <p:sp>
        <p:nvSpPr>
          <p:cNvPr id="12" name="TextBox 11"/>
          <p:cNvSpPr txBox="1"/>
          <p:nvPr/>
        </p:nvSpPr>
        <p:spPr>
          <a:xfrm>
            <a:off x="621792" y="298094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3</a:t>
            </a:r>
          </a:p>
        </p:txBody>
      </p:sp>
      <p:sp>
        <p:nvSpPr>
          <p:cNvPr id="13" name="TextBox 12"/>
          <p:cNvSpPr txBox="1"/>
          <p:nvPr/>
        </p:nvSpPr>
        <p:spPr>
          <a:xfrm>
            <a:off x="1005840" y="296265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A wash name is not a specification</a:t>
            </a:r>
          </a:p>
          <a:p>
            <a:pPr algn="l">
              <a:lnSpc>
                <a:spcPct val="116000"/>
              </a:lnSpc>
              <a:spcBef>
                <a:spcPts val="0"/>
              </a:spcBef>
              <a:spcAft>
                <a:spcPts val="0"/>
              </a:spcAft>
            </a:pPr>
            <a:r>
              <a:rPr sz="1050" b="0" i="0">
                <a:solidFill>
                  <a:srgbClr val="2A3342"/>
                </a:solidFill>
                <a:latin typeface="Montserrat"/>
              </a:rPr>
              <a:t>Approve a sealed physical standard and a shade band, never a description.</a:t>
            </a:r>
          </a:p>
        </p:txBody>
      </p:sp>
      <p:sp>
        <p:nvSpPr>
          <p:cNvPr id="14" name="TextBox 13"/>
          <p:cNvSpPr txBox="1"/>
          <p:nvPr/>
        </p:nvSpPr>
        <p:spPr>
          <a:xfrm>
            <a:off x="621792" y="351129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4</a:t>
            </a:r>
          </a:p>
        </p:txBody>
      </p:sp>
      <p:sp>
        <p:nvSpPr>
          <p:cNvPr id="15" name="TextBox 14"/>
          <p:cNvSpPr txBox="1"/>
          <p:nvPr/>
        </p:nvSpPr>
        <p:spPr>
          <a:xfrm>
            <a:off x="1005840" y="349300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Every manual step is a variation risk</a:t>
            </a:r>
          </a:p>
          <a:p>
            <a:pPr algn="l">
              <a:lnSpc>
                <a:spcPct val="116000"/>
              </a:lnSpc>
              <a:spcBef>
                <a:spcPts val="0"/>
              </a:spcBef>
              <a:spcAft>
                <a:spcPts val="0"/>
              </a:spcAft>
            </a:pPr>
            <a:r>
              <a:rPr sz="1050" b="0" i="0">
                <a:solidFill>
                  <a:srgbClr val="2A3342"/>
                </a:solidFill>
                <a:latin typeface="Montserrat"/>
              </a:rPr>
              <a:t>Count them before you approve the wash. The step count predicts your bulk problems.</a:t>
            </a:r>
          </a:p>
        </p:txBody>
      </p:sp>
      <p:sp>
        <p:nvSpPr>
          <p:cNvPr id="16" name="TextBox 15"/>
          <p:cNvSpPr txBox="1"/>
          <p:nvPr/>
        </p:nvSpPr>
        <p:spPr>
          <a:xfrm>
            <a:off x="621792" y="404164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5</a:t>
            </a:r>
          </a:p>
        </p:txBody>
      </p:sp>
      <p:sp>
        <p:nvSpPr>
          <p:cNvPr id="17" name="TextBox 16"/>
          <p:cNvSpPr txBox="1"/>
          <p:nvPr/>
        </p:nvSpPr>
        <p:spPr>
          <a:xfrm>
            <a:off x="1005840" y="402336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Test strength and measurement after the wash, never before it</a:t>
            </a:r>
          </a:p>
          <a:p>
            <a:pPr algn="l">
              <a:lnSpc>
                <a:spcPct val="116000"/>
              </a:lnSpc>
              <a:spcBef>
                <a:spcPts val="0"/>
              </a:spcBef>
              <a:spcAft>
                <a:spcPts val="0"/>
              </a:spcAft>
            </a:pPr>
            <a:r>
              <a:rPr sz="1050" b="0" i="0">
                <a:solidFill>
                  <a:srgbClr val="2A3342"/>
                </a:solidFill>
                <a:latin typeface="Montserrat"/>
              </a:rPr>
              <a:t>Greige results are not evidence for a washed garment.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6949440"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PRACTICAL TAKEAWAYS</a:t>
            </a:r>
          </a:p>
        </p:txBody>
      </p:sp>
      <p:sp>
        <p:nvSpPr>
          <p:cNvPr id="3" name="TextBox 2"/>
          <p:cNvSpPr txBox="1"/>
          <p:nvPr/>
        </p:nvSpPr>
        <p:spPr>
          <a:xfrm>
            <a:off x="621792" y="603504"/>
            <a:ext cx="6949440"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Ten things to take away</a:t>
            </a:r>
          </a:p>
        </p:txBody>
      </p:sp>
      <p:sp>
        <p:nvSpPr>
          <p:cNvPr id="4" name="Rectangle 3"/>
          <p:cNvSpPr/>
          <p:nvPr/>
        </p:nvSpPr>
        <p:spPr>
          <a:xfrm>
            <a:off x="7863840" y="2511008"/>
            <a:ext cx="3703320" cy="1744542"/>
          </a:xfrm>
          <a:prstGeom prst="rect">
            <a:avLst/>
          </a:prstGeom>
          <a:solidFill>
            <a:srgbClr val="10182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pic>
        <p:nvPicPr>
          <p:cNvPr id="5" name="Picture 4" descr="s17_image62.jpg"/>
          <p:cNvPicPr>
            <a:picLocks noChangeAspect="1"/>
          </p:cNvPicPr>
          <p:nvPr/>
        </p:nvPicPr>
        <p:blipFill>
          <a:blip r:embed="rId3"/>
          <a:stretch>
            <a:fillRect/>
          </a:stretch>
        </p:blipFill>
        <p:spPr>
          <a:xfrm>
            <a:off x="8010144" y="2657312"/>
            <a:ext cx="3410712" cy="1141038"/>
          </a:xfrm>
          <a:prstGeom prst="rect">
            <a:avLst/>
          </a:prstGeom>
        </p:spPr>
      </p:pic>
      <p:sp>
        <p:nvSpPr>
          <p:cNvPr id="6" name="TextBox 5"/>
          <p:cNvSpPr txBox="1"/>
          <p:nvPr/>
        </p:nvSpPr>
        <p:spPr>
          <a:xfrm>
            <a:off x="8010144" y="3981231"/>
            <a:ext cx="3410712" cy="237744"/>
          </a:xfrm>
          <a:prstGeom prst="rect">
            <a:avLst/>
          </a:prstGeom>
          <a:noFill/>
        </p:spPr>
        <p:txBody>
          <a:bodyPr wrap="square" lIns="0" tIns="0" rIns="0" bIns="0">
            <a:spAutoFit/>
          </a:bodyPr>
          <a:lstStyle/>
          <a:p>
            <a:pPr algn="l">
              <a:spcBef>
                <a:spcPts val="0"/>
              </a:spcBef>
              <a:spcAft>
                <a:spcPts val="0"/>
              </a:spcAft>
            </a:pPr>
            <a:r>
              <a:rPr sz="800" b="0" i="0">
                <a:solidFill>
                  <a:srgbClr val="C3CCD8"/>
                </a:solidFill>
                <a:latin typeface="Montserrat"/>
              </a:rPr>
              <a:t>Tinted wash, olive cast over grey</a:t>
            </a:r>
          </a:p>
        </p:txBody>
      </p:sp>
      <p:sp>
        <p:nvSpPr>
          <p:cNvPr id="7" name="TextBox 6"/>
          <p:cNvSpPr txBox="1"/>
          <p:nvPr/>
        </p:nvSpPr>
        <p:spPr>
          <a:xfrm>
            <a:off x="621792" y="1481328"/>
            <a:ext cx="6949440" cy="457200"/>
          </a:xfrm>
          <a:prstGeom prst="rect">
            <a:avLst/>
          </a:prstGeom>
          <a:noFill/>
        </p:spPr>
        <p:txBody>
          <a:bodyPr wrap="square" lIns="0" tIns="0" rIns="0" bIns="0">
            <a:spAutoFit/>
          </a:bodyPr>
          <a:lstStyle/>
          <a:p>
            <a:pPr algn="l">
              <a:lnSpc>
                <a:spcPct val="120000"/>
              </a:lnSpc>
              <a:spcBef>
                <a:spcPts val="0"/>
              </a:spcBef>
              <a:spcAft>
                <a:spcPts val="0"/>
              </a:spcAft>
            </a:pPr>
            <a:r>
              <a:rPr sz="1200" b="0" i="0">
                <a:solidFill>
                  <a:srgbClr val="3A4453"/>
                </a:solidFill>
                <a:latin typeface="Montserrat"/>
              </a:rPr>
              <a:t>The second five.</a:t>
            </a:r>
          </a:p>
        </p:txBody>
      </p:sp>
      <p:sp>
        <p:nvSpPr>
          <p:cNvPr id="8" name="TextBox 7"/>
          <p:cNvSpPr txBox="1"/>
          <p:nvPr/>
        </p:nvSpPr>
        <p:spPr>
          <a:xfrm>
            <a:off x="621792" y="1920240"/>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6</a:t>
            </a:r>
          </a:p>
        </p:txBody>
      </p:sp>
      <p:sp>
        <p:nvSpPr>
          <p:cNvPr id="9" name="TextBox 8"/>
          <p:cNvSpPr txBox="1"/>
          <p:nvPr/>
        </p:nvSpPr>
        <p:spPr>
          <a:xfrm>
            <a:off x="1005840" y="1901952"/>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Back staining is the defect that most often gets past sample approval</a:t>
            </a:r>
          </a:p>
          <a:p>
            <a:pPr algn="l">
              <a:lnSpc>
                <a:spcPct val="116000"/>
              </a:lnSpc>
              <a:spcBef>
                <a:spcPts val="0"/>
              </a:spcBef>
              <a:spcAft>
                <a:spcPts val="0"/>
              </a:spcAft>
            </a:pPr>
            <a:r>
              <a:rPr sz="1050" b="0" i="0">
                <a:solidFill>
                  <a:srgbClr val="2A3342"/>
                </a:solidFill>
                <a:latin typeface="Montserrat"/>
              </a:rPr>
              <a:t>It shows on the parts of the garment nobody photographs.</a:t>
            </a:r>
          </a:p>
        </p:txBody>
      </p:sp>
      <p:sp>
        <p:nvSpPr>
          <p:cNvPr id="10" name="TextBox 9"/>
          <p:cNvSpPr txBox="1"/>
          <p:nvPr/>
        </p:nvSpPr>
        <p:spPr>
          <a:xfrm>
            <a:off x="621792" y="2450592"/>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7</a:t>
            </a:r>
          </a:p>
        </p:txBody>
      </p:sp>
      <p:sp>
        <p:nvSpPr>
          <p:cNvPr id="11" name="TextBox 10"/>
          <p:cNvSpPr txBox="1"/>
          <p:nvPr/>
        </p:nvSpPr>
        <p:spPr>
          <a:xfrm>
            <a:off x="1005840" y="2432304"/>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Acid wash uses no acid</a:t>
            </a:r>
          </a:p>
          <a:p>
            <a:pPr algn="l">
              <a:lnSpc>
                <a:spcPct val="116000"/>
              </a:lnSpc>
              <a:spcBef>
                <a:spcPts val="0"/>
              </a:spcBef>
              <a:spcAft>
                <a:spcPts val="0"/>
              </a:spcAft>
            </a:pPr>
            <a:r>
              <a:rPr sz="1050" b="0" i="0">
                <a:solidFill>
                  <a:srgbClr val="2A3342"/>
                </a:solidFill>
                <a:latin typeface="Montserrat"/>
              </a:rPr>
              <a:t>Say oxidising agent, and always ask about neutralisation.</a:t>
            </a:r>
          </a:p>
        </p:txBody>
      </p:sp>
      <p:sp>
        <p:nvSpPr>
          <p:cNvPr id="12" name="TextBox 11"/>
          <p:cNvSpPr txBox="1"/>
          <p:nvPr/>
        </p:nvSpPr>
        <p:spPr>
          <a:xfrm>
            <a:off x="621792" y="2980944"/>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8</a:t>
            </a:r>
          </a:p>
        </p:txBody>
      </p:sp>
      <p:sp>
        <p:nvSpPr>
          <p:cNvPr id="13" name="TextBox 12"/>
          <p:cNvSpPr txBox="1"/>
          <p:nvPr/>
        </p:nvSpPr>
        <p:spPr>
          <a:xfrm>
            <a:off x="1005840" y="2962656"/>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Cellulase attacks the fibre, not the dye</a:t>
            </a:r>
          </a:p>
          <a:p>
            <a:pPr algn="l">
              <a:lnSpc>
                <a:spcPct val="116000"/>
              </a:lnSpc>
              <a:spcBef>
                <a:spcPts val="0"/>
              </a:spcBef>
              <a:spcAft>
                <a:spcPts val="0"/>
              </a:spcAft>
            </a:pPr>
            <a:r>
              <a:rPr sz="1050" b="0" i="0">
                <a:solidFill>
                  <a:srgbClr val="2A3342"/>
                </a:solidFill>
                <a:latin typeface="Montserrat"/>
              </a:rPr>
              <a:t>That is why over-treatment costs you strength, not just colour.</a:t>
            </a:r>
          </a:p>
        </p:txBody>
      </p:sp>
      <p:sp>
        <p:nvSpPr>
          <p:cNvPr id="14" name="TextBox 13"/>
          <p:cNvSpPr txBox="1"/>
          <p:nvPr/>
        </p:nvSpPr>
        <p:spPr>
          <a:xfrm>
            <a:off x="621792" y="3511296"/>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9</a:t>
            </a:r>
          </a:p>
        </p:txBody>
      </p:sp>
      <p:sp>
        <p:nvSpPr>
          <p:cNvPr id="15" name="TextBox 14"/>
          <p:cNvSpPr txBox="1"/>
          <p:nvPr/>
        </p:nvSpPr>
        <p:spPr>
          <a:xfrm>
            <a:off x="1005840" y="3493008"/>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PP spray is now a compliance question, not only a quality question</a:t>
            </a:r>
          </a:p>
          <a:p>
            <a:pPr algn="l">
              <a:lnSpc>
                <a:spcPct val="116000"/>
              </a:lnSpc>
              <a:spcBef>
                <a:spcPts val="0"/>
              </a:spcBef>
              <a:spcAft>
                <a:spcPts val="0"/>
              </a:spcAft>
            </a:pPr>
            <a:r>
              <a:rPr sz="1050" b="0" i="0">
                <a:solidFill>
                  <a:srgbClr val="2A3342"/>
                </a:solidFill>
                <a:latin typeface="Montserrat"/>
              </a:rPr>
              <a:t>Check the restricted substances list before you approve, not after.</a:t>
            </a:r>
          </a:p>
        </p:txBody>
      </p:sp>
      <p:sp>
        <p:nvSpPr>
          <p:cNvPr id="16" name="TextBox 15"/>
          <p:cNvSpPr txBox="1"/>
          <p:nvPr/>
        </p:nvSpPr>
        <p:spPr>
          <a:xfrm>
            <a:off x="621792" y="4041648"/>
            <a:ext cx="365760" cy="274320"/>
          </a:xfrm>
          <a:prstGeom prst="rect">
            <a:avLst/>
          </a:prstGeom>
          <a:noFill/>
        </p:spPr>
        <p:txBody>
          <a:bodyPr wrap="square" lIns="0" tIns="0" rIns="0" bIns="0">
            <a:spAutoFit/>
          </a:bodyPr>
          <a:lstStyle/>
          <a:p>
            <a:pPr algn="l">
              <a:spcBef>
                <a:spcPts val="0"/>
              </a:spcBef>
              <a:spcAft>
                <a:spcPts val="0"/>
              </a:spcAft>
            </a:pPr>
            <a:r>
              <a:rPr sz="1100" b="1" i="0">
                <a:solidFill>
                  <a:srgbClr val="C8202F"/>
                </a:solidFill>
                <a:latin typeface="Montserrat SemiBold"/>
              </a:rPr>
              <a:t>10</a:t>
            </a:r>
          </a:p>
        </p:txBody>
      </p:sp>
      <p:sp>
        <p:nvSpPr>
          <p:cNvPr id="17" name="TextBox 16"/>
          <p:cNvSpPr txBox="1"/>
          <p:nvPr/>
        </p:nvSpPr>
        <p:spPr>
          <a:xfrm>
            <a:off x="1005840" y="4023360"/>
            <a:ext cx="6565392" cy="457200"/>
          </a:xfrm>
          <a:prstGeom prst="rect">
            <a:avLst/>
          </a:prstGeom>
          <a:noFill/>
        </p:spPr>
        <p:txBody>
          <a:bodyPr wrap="square" lIns="0" tIns="0" rIns="0" bIns="0">
            <a:spAutoFit/>
          </a:bodyPr>
          <a:lstStyle/>
          <a:p>
            <a:pPr algn="l">
              <a:lnSpc>
                <a:spcPct val="112000"/>
              </a:lnSpc>
              <a:spcBef>
                <a:spcPts val="0"/>
              </a:spcBef>
              <a:spcAft>
                <a:spcPts val="300"/>
              </a:spcAft>
            </a:pPr>
            <a:r>
              <a:rPr sz="1150" b="1" i="0">
                <a:solidFill>
                  <a:srgbClr val="0B2545"/>
                </a:solidFill>
                <a:latin typeface="Montserrat SemiBold"/>
              </a:rPr>
              <a:t>Judge the route, not the technology</a:t>
            </a:r>
          </a:p>
          <a:p>
            <a:pPr algn="l">
              <a:lnSpc>
                <a:spcPct val="116000"/>
              </a:lnSpc>
              <a:spcBef>
                <a:spcPts val="0"/>
              </a:spcBef>
              <a:spcAft>
                <a:spcPts val="0"/>
              </a:spcAft>
            </a:pPr>
            <a:r>
              <a:rPr sz="1050" b="0" i="0">
                <a:solidFill>
                  <a:srgbClr val="2A3342"/>
                </a:solidFill>
                <a:latin typeface="Montserrat"/>
              </a:rPr>
              <a:t>One step being clean says nothing about the other seven.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The wash decision checklist</a:t>
            </a:r>
          </a:p>
        </p:txBody>
      </p:sp>
      <p:sp>
        <p:nvSpPr>
          <p:cNvPr id="3" name="TextBox 2"/>
          <p:cNvSpPr txBox="1"/>
          <p:nvPr/>
        </p:nvSpPr>
        <p:spPr>
          <a:xfrm>
            <a:off x="621792" y="1481328"/>
            <a:ext cx="10424160" cy="457200"/>
          </a:xfrm>
          <a:prstGeom prst="rect">
            <a:avLst/>
          </a:prstGeom>
          <a:noFill/>
        </p:spPr>
        <p:txBody>
          <a:bodyPr wrap="square" lIns="0" tIns="0" rIns="0" bIns="0">
            <a:spAutoFit/>
          </a:bodyPr>
          <a:lstStyle/>
          <a:p>
            <a:pPr algn="l">
              <a:lnSpc>
                <a:spcPct val="120000"/>
              </a:lnSpc>
              <a:spcBef>
                <a:spcPts val="0"/>
              </a:spcBef>
              <a:spcAft>
                <a:spcPts val="0"/>
              </a:spcAft>
            </a:pPr>
            <a:r>
              <a:rPr sz="1150" b="0" i="0">
                <a:solidFill>
                  <a:srgbClr val="3A4453"/>
                </a:solidFill>
                <a:latin typeface="Montserrat"/>
              </a:rPr>
              <a:t>One line per stage. If you cannot tick the third column, do not move to the next row.</a:t>
            </a:r>
          </a:p>
        </p:txBody>
      </p:sp>
      <p:sp>
        <p:nvSpPr>
          <p:cNvPr id="4" name="Rectangle 3"/>
          <p:cNvSpPr/>
          <p:nvPr/>
        </p:nvSpPr>
        <p:spPr>
          <a:xfrm>
            <a:off x="621792" y="1911096"/>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993392"/>
            <a:ext cx="133185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STAGE</a:t>
            </a:r>
          </a:p>
        </p:txBody>
      </p:sp>
      <p:sp>
        <p:nvSpPr>
          <p:cNvPr id="6" name="TextBox 5"/>
          <p:cNvSpPr txBox="1"/>
          <p:nvPr/>
        </p:nvSpPr>
        <p:spPr>
          <a:xfrm>
            <a:off x="2282832" y="1993392"/>
            <a:ext cx="219369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YOU DECIDE</a:t>
            </a:r>
          </a:p>
        </p:txBody>
      </p:sp>
      <p:sp>
        <p:nvSpPr>
          <p:cNvPr id="7" name="TextBox 6"/>
          <p:cNvSpPr txBox="1"/>
          <p:nvPr/>
        </p:nvSpPr>
        <p:spPr>
          <a:xfrm>
            <a:off x="4695984" y="1993392"/>
            <a:ext cx="3745008"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YOU MUST HAVE IN HAND</a:t>
            </a:r>
          </a:p>
        </p:txBody>
      </p:sp>
      <p:sp>
        <p:nvSpPr>
          <p:cNvPr id="8" name="TextBox 7"/>
          <p:cNvSpPr txBox="1"/>
          <p:nvPr/>
        </p:nvSpPr>
        <p:spPr>
          <a:xfrm>
            <a:off x="8660447" y="1993392"/>
            <a:ext cx="2796984"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WHAT STOPS YOU</a:t>
            </a:r>
          </a:p>
        </p:txBody>
      </p:sp>
      <p:sp>
        <p:nvSpPr>
          <p:cNvPr id="9" name="Rectangle 8"/>
          <p:cNvSpPr/>
          <p:nvPr/>
        </p:nvSpPr>
        <p:spPr>
          <a:xfrm>
            <a:off x="621792" y="2240280"/>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2304288"/>
            <a:ext cx="1331856"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Concept</a:t>
            </a:r>
          </a:p>
        </p:txBody>
      </p:sp>
      <p:sp>
        <p:nvSpPr>
          <p:cNvPr id="11" name="TextBox 10"/>
          <p:cNvSpPr txBox="1"/>
          <p:nvPr/>
        </p:nvSpPr>
        <p:spPr>
          <a:xfrm>
            <a:off x="2282832" y="2304288"/>
            <a:ext cx="219369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Wash type and effects</a:t>
            </a:r>
          </a:p>
        </p:txBody>
      </p:sp>
      <p:sp>
        <p:nvSpPr>
          <p:cNvPr id="12" name="TextBox 11"/>
          <p:cNvSpPr txBox="1"/>
          <p:nvPr/>
        </p:nvSpPr>
        <p:spPr>
          <a:xfrm>
            <a:off x="4695984" y="2304288"/>
            <a:ext cx="3745008"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The fabric that is actually booked</a:t>
            </a:r>
          </a:p>
        </p:txBody>
      </p:sp>
      <p:sp>
        <p:nvSpPr>
          <p:cNvPr id="13" name="TextBox 12"/>
          <p:cNvSpPr txBox="1"/>
          <p:nvPr/>
        </p:nvSpPr>
        <p:spPr>
          <a:xfrm>
            <a:off x="8660447" y="2304288"/>
            <a:ext cx="279698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No fabric confirmed yet</a:t>
            </a:r>
          </a:p>
        </p:txBody>
      </p:sp>
      <p:sp>
        <p:nvSpPr>
          <p:cNvPr id="14" name="Rectangle 13"/>
          <p:cNvSpPr/>
          <p:nvPr/>
        </p:nvSpPr>
        <p:spPr>
          <a:xfrm>
            <a:off x="621792" y="2807208"/>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871216"/>
            <a:ext cx="1331856"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Development</a:t>
            </a:r>
          </a:p>
        </p:txBody>
      </p:sp>
      <p:sp>
        <p:nvSpPr>
          <p:cNvPr id="16" name="TextBox 15"/>
          <p:cNvSpPr txBox="1"/>
          <p:nvPr/>
        </p:nvSpPr>
        <p:spPr>
          <a:xfrm>
            <a:off x="2282832" y="2871216"/>
            <a:ext cx="219369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Route to the shade</a:t>
            </a:r>
          </a:p>
        </p:txBody>
      </p:sp>
      <p:sp>
        <p:nvSpPr>
          <p:cNvPr id="17" name="TextBox 16"/>
          <p:cNvSpPr txBox="1"/>
          <p:nvPr/>
        </p:nvSpPr>
        <p:spPr>
          <a:xfrm>
            <a:off x="4695984" y="2871216"/>
            <a:ext cx="3745008"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Step count, manual step count, RSL position</a:t>
            </a:r>
          </a:p>
        </p:txBody>
      </p:sp>
      <p:sp>
        <p:nvSpPr>
          <p:cNvPr id="18" name="TextBox 17"/>
          <p:cNvSpPr txBox="1"/>
          <p:nvPr/>
        </p:nvSpPr>
        <p:spPr>
          <a:xfrm>
            <a:off x="8660447" y="2871216"/>
            <a:ext cx="279698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A wash needing chemistry your brand restricts</a:t>
            </a:r>
          </a:p>
        </p:txBody>
      </p:sp>
      <p:sp>
        <p:nvSpPr>
          <p:cNvPr id="19" name="Rectangle 18"/>
          <p:cNvSpPr/>
          <p:nvPr/>
        </p:nvSpPr>
        <p:spPr>
          <a:xfrm>
            <a:off x="621792" y="3374136"/>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3438144"/>
            <a:ext cx="1331856"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Approval</a:t>
            </a:r>
          </a:p>
        </p:txBody>
      </p:sp>
      <p:sp>
        <p:nvSpPr>
          <p:cNvPr id="21" name="TextBox 20"/>
          <p:cNvSpPr txBox="1"/>
          <p:nvPr/>
        </p:nvSpPr>
        <p:spPr>
          <a:xfrm>
            <a:off x="2282832" y="3438144"/>
            <a:ext cx="219369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The shade band</a:t>
            </a:r>
          </a:p>
        </p:txBody>
      </p:sp>
      <p:sp>
        <p:nvSpPr>
          <p:cNvPr id="22" name="TextBox 21"/>
          <p:cNvSpPr txBox="1"/>
          <p:nvPr/>
        </p:nvSpPr>
        <p:spPr>
          <a:xfrm>
            <a:off x="4695984" y="3438144"/>
            <a:ext cx="3745008"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Sealed standard, signed and dated by both parties</a:t>
            </a:r>
          </a:p>
        </p:txBody>
      </p:sp>
      <p:sp>
        <p:nvSpPr>
          <p:cNvPr id="23" name="TextBox 22"/>
          <p:cNvSpPr txBox="1"/>
          <p:nvPr/>
        </p:nvSpPr>
        <p:spPr>
          <a:xfrm>
            <a:off x="8660447" y="3438144"/>
            <a:ext cx="279698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A standard that is a photograph or a swatch</a:t>
            </a:r>
          </a:p>
        </p:txBody>
      </p:sp>
      <p:sp>
        <p:nvSpPr>
          <p:cNvPr id="24" name="Rectangle 23"/>
          <p:cNvSpPr/>
          <p:nvPr/>
        </p:nvSpPr>
        <p:spPr>
          <a:xfrm>
            <a:off x="621792" y="3941064"/>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4005072"/>
            <a:ext cx="1331856"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Size set</a:t>
            </a:r>
          </a:p>
        </p:txBody>
      </p:sp>
      <p:sp>
        <p:nvSpPr>
          <p:cNvPr id="26" name="TextBox 25"/>
          <p:cNvSpPr txBox="1"/>
          <p:nvPr/>
        </p:nvSpPr>
        <p:spPr>
          <a:xfrm>
            <a:off x="2282832" y="4005072"/>
            <a:ext cx="219369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Positions and tolerances</a:t>
            </a:r>
          </a:p>
        </p:txBody>
      </p:sp>
      <p:sp>
        <p:nvSpPr>
          <p:cNvPr id="27" name="TextBox 26"/>
          <p:cNvSpPr txBox="1"/>
          <p:nvPr/>
        </p:nvSpPr>
        <p:spPr>
          <a:xfrm>
            <a:off x="4695984" y="4005072"/>
            <a:ext cx="3745008"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Production load, bulk fabric, full size range</a:t>
            </a:r>
          </a:p>
        </p:txBody>
      </p:sp>
      <p:sp>
        <p:nvSpPr>
          <p:cNvPr id="28" name="TextBox 27"/>
          <p:cNvSpPr txBox="1"/>
          <p:nvPr/>
        </p:nvSpPr>
        <p:spPr>
          <a:xfrm>
            <a:off x="8660447" y="4005072"/>
            <a:ext cx="279698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A size set skipped to save a week</a:t>
            </a:r>
          </a:p>
        </p:txBody>
      </p:sp>
      <p:sp>
        <p:nvSpPr>
          <p:cNvPr id="29" name="Rectangle 28"/>
          <p:cNvSpPr/>
          <p:nvPr/>
        </p:nvSpPr>
        <p:spPr>
          <a:xfrm>
            <a:off x="621792" y="4507992"/>
            <a:ext cx="10945368" cy="566928"/>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4572000"/>
            <a:ext cx="1331856"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Bulk</a:t>
            </a:r>
          </a:p>
        </p:txBody>
      </p:sp>
      <p:sp>
        <p:nvSpPr>
          <p:cNvPr id="31" name="TextBox 30"/>
          <p:cNvSpPr txBox="1"/>
          <p:nvPr/>
        </p:nvSpPr>
        <p:spPr>
          <a:xfrm>
            <a:off x="2282832" y="4572000"/>
            <a:ext cx="219369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Accept or hold</a:t>
            </a:r>
          </a:p>
        </p:txBody>
      </p:sp>
      <p:sp>
        <p:nvSpPr>
          <p:cNvPr id="32" name="TextBox 31"/>
          <p:cNvSpPr txBox="1"/>
          <p:nvPr/>
        </p:nvSpPr>
        <p:spPr>
          <a:xfrm>
            <a:off x="4695984" y="4572000"/>
            <a:ext cx="3745008"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Reference garment at each workstation, inline records</a:t>
            </a:r>
          </a:p>
        </p:txBody>
      </p:sp>
      <p:sp>
        <p:nvSpPr>
          <p:cNvPr id="33" name="TextBox 32"/>
          <p:cNvSpPr txBox="1"/>
          <p:nvPr/>
        </p:nvSpPr>
        <p:spPr>
          <a:xfrm>
            <a:off x="8660447" y="4572000"/>
            <a:ext cx="279698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End-line inspection only</a:t>
            </a:r>
          </a:p>
        </p:txBody>
      </p:sp>
      <p:sp>
        <p:nvSpPr>
          <p:cNvPr id="34" name="Rectangle 33"/>
          <p:cNvSpPr/>
          <p:nvPr/>
        </p:nvSpPr>
        <p:spPr>
          <a:xfrm>
            <a:off x="621792" y="5074920"/>
            <a:ext cx="10945368" cy="5669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TextBox 34"/>
          <p:cNvSpPr txBox="1"/>
          <p:nvPr/>
        </p:nvSpPr>
        <p:spPr>
          <a:xfrm>
            <a:off x="731520" y="5138928"/>
            <a:ext cx="1331856" cy="457200"/>
          </a:xfrm>
          <a:prstGeom prst="rect">
            <a:avLst/>
          </a:prstGeom>
          <a:noFill/>
        </p:spPr>
        <p:txBody>
          <a:bodyPr wrap="square" lIns="0" tIns="0" rIns="0" bIns="0">
            <a:spAutoFit/>
          </a:bodyPr>
          <a:lstStyle/>
          <a:p>
            <a:pPr algn="l">
              <a:lnSpc>
                <a:spcPct val="112000"/>
              </a:lnSpc>
              <a:spcBef>
                <a:spcPts val="0"/>
              </a:spcBef>
              <a:spcAft>
                <a:spcPts val="0"/>
              </a:spcAft>
            </a:pPr>
            <a:r>
              <a:rPr sz="900" b="1" i="0">
                <a:solidFill>
                  <a:srgbClr val="0B2545"/>
                </a:solidFill>
                <a:latin typeface="Montserrat SemiBold"/>
              </a:rPr>
              <a:t>Shipment</a:t>
            </a:r>
          </a:p>
        </p:txBody>
      </p:sp>
      <p:sp>
        <p:nvSpPr>
          <p:cNvPr id="36" name="TextBox 35"/>
          <p:cNvSpPr txBox="1"/>
          <p:nvPr/>
        </p:nvSpPr>
        <p:spPr>
          <a:xfrm>
            <a:off x="2282832" y="5138928"/>
            <a:ext cx="2193696"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Release</a:t>
            </a:r>
          </a:p>
        </p:txBody>
      </p:sp>
      <p:sp>
        <p:nvSpPr>
          <p:cNvPr id="37" name="TextBox 36"/>
          <p:cNvSpPr txBox="1"/>
          <p:nvPr/>
        </p:nvSpPr>
        <p:spPr>
          <a:xfrm>
            <a:off x="4695984" y="5138928"/>
            <a:ext cx="3745008"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Measurement after wash, strength and chemical reports</a:t>
            </a:r>
          </a:p>
        </p:txBody>
      </p:sp>
      <p:sp>
        <p:nvSpPr>
          <p:cNvPr id="38" name="TextBox 37"/>
          <p:cNvSpPr txBox="1"/>
          <p:nvPr/>
        </p:nvSpPr>
        <p:spPr>
          <a:xfrm>
            <a:off x="8660447" y="5138928"/>
            <a:ext cx="2796984" cy="457200"/>
          </a:xfrm>
          <a:prstGeom prst="rect">
            <a:avLst/>
          </a:prstGeom>
          <a:noFill/>
        </p:spPr>
        <p:txBody>
          <a:bodyPr wrap="square" lIns="0" tIns="0" rIns="0" bIns="0">
            <a:spAutoFit/>
          </a:bodyPr>
          <a:lstStyle/>
          <a:p>
            <a:pPr algn="l">
              <a:lnSpc>
                <a:spcPct val="112000"/>
              </a:lnSpc>
              <a:spcBef>
                <a:spcPts val="0"/>
              </a:spcBef>
              <a:spcAft>
                <a:spcPts val="0"/>
              </a:spcAft>
            </a:pPr>
            <a:r>
              <a:rPr sz="900" b="0" i="0">
                <a:solidFill>
                  <a:srgbClr val="2A3342"/>
                </a:solidFill>
                <a:latin typeface="Montserrat"/>
              </a:rPr>
              <a:t>Greige results offered as evidence</a:t>
            </a:r>
          </a:p>
        </p:txBody>
      </p:sp>
      <p:sp>
        <p:nvSpPr>
          <p:cNvPr id="39" name="TextBox 38"/>
          <p:cNvSpPr txBox="1"/>
          <p:nvPr/>
        </p:nvSpPr>
        <p:spPr>
          <a:xfrm>
            <a:off x="621792" y="5733288"/>
            <a:ext cx="10945368" cy="256032"/>
          </a:xfrm>
          <a:prstGeom prst="rect">
            <a:avLst/>
          </a:prstGeom>
          <a:noFill/>
        </p:spPr>
        <p:txBody>
          <a:bodyPr wrap="square" lIns="0" tIns="0" rIns="0" bIns="0">
            <a:spAutoFit/>
          </a:bodyPr>
          <a:lstStyle/>
          <a:p>
            <a:pPr algn="l">
              <a:spcBef>
                <a:spcPts val="0"/>
              </a:spcBef>
              <a:spcAft>
                <a:spcPts val="0"/>
              </a:spcAft>
            </a:pPr>
            <a:r>
              <a:rPr sz="850" b="0" i="1">
                <a:solidFill>
                  <a:srgbClr val="5A6473"/>
                </a:solidFill>
                <a:latin typeface="Montserrat"/>
              </a:rPr>
              <a:t>Print this one. It is the slide people take back to their desk.</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REFERENCE · PART ONE</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Glossary</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135667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TERM</a:t>
            </a:r>
          </a:p>
        </p:txBody>
      </p:sp>
      <p:sp>
        <p:nvSpPr>
          <p:cNvPr id="6" name="TextBox 5"/>
          <p:cNvSpPr txBox="1"/>
          <p:nvPr/>
        </p:nvSpPr>
        <p:spPr>
          <a:xfrm>
            <a:off x="2307652" y="1563624"/>
            <a:ext cx="3633313"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DEFINITION</a:t>
            </a:r>
          </a:p>
        </p:txBody>
      </p:sp>
      <p:sp>
        <p:nvSpPr>
          <p:cNvPr id="7" name="TextBox 6"/>
          <p:cNvSpPr txBox="1"/>
          <p:nvPr/>
        </p:nvSpPr>
        <p:spPr>
          <a:xfrm>
            <a:off x="6160422" y="1563624"/>
            <a:ext cx="1444239"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TERM</a:t>
            </a:r>
          </a:p>
        </p:txBody>
      </p:sp>
      <p:sp>
        <p:nvSpPr>
          <p:cNvPr id="8" name="TextBox 7"/>
          <p:cNvSpPr txBox="1"/>
          <p:nvPr/>
        </p:nvSpPr>
        <p:spPr>
          <a:xfrm>
            <a:off x="7824118" y="1563624"/>
            <a:ext cx="3633313"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DEFINITION</a:t>
            </a:r>
          </a:p>
        </p:txBody>
      </p:sp>
      <p:sp>
        <p:nvSpPr>
          <p:cNvPr id="9" name="Rectangle 8"/>
          <p:cNvSpPr/>
          <p:nvPr/>
        </p:nvSpPr>
        <p:spPr>
          <a:xfrm>
            <a:off x="621792" y="1810512"/>
            <a:ext cx="10945368" cy="55092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1874519"/>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Acid wash</a:t>
            </a:r>
          </a:p>
        </p:txBody>
      </p:sp>
      <p:sp>
        <p:nvSpPr>
          <p:cNvPr id="11" name="TextBox 10"/>
          <p:cNvSpPr txBox="1"/>
          <p:nvPr/>
        </p:nvSpPr>
        <p:spPr>
          <a:xfrm>
            <a:off x="2307652" y="1874519"/>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High-contrast random marbling from oxidiser-soaked pumice. No acid is used.</a:t>
            </a:r>
          </a:p>
        </p:txBody>
      </p:sp>
      <p:sp>
        <p:nvSpPr>
          <p:cNvPr id="12" name="TextBox 11"/>
          <p:cNvSpPr txBox="1"/>
          <p:nvPr/>
        </p:nvSpPr>
        <p:spPr>
          <a:xfrm>
            <a:off x="6160422" y="1874519"/>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Grinding</a:t>
            </a:r>
          </a:p>
        </p:txBody>
      </p:sp>
      <p:sp>
        <p:nvSpPr>
          <p:cNvPr id="13" name="TextBox 12"/>
          <p:cNvSpPr txBox="1"/>
          <p:nvPr/>
        </p:nvSpPr>
        <p:spPr>
          <a:xfrm>
            <a:off x="7824118" y="1874519"/>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Abrasion of seams and edges with a wheel or stone.</a:t>
            </a:r>
          </a:p>
        </p:txBody>
      </p:sp>
      <p:sp>
        <p:nvSpPr>
          <p:cNvPr id="14" name="Rectangle 13"/>
          <p:cNvSpPr/>
          <p:nvPr/>
        </p:nvSpPr>
        <p:spPr>
          <a:xfrm>
            <a:off x="621792" y="2361438"/>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425446"/>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Back staining</a:t>
            </a:r>
          </a:p>
        </p:txBody>
      </p:sp>
      <p:sp>
        <p:nvSpPr>
          <p:cNvPr id="16" name="TextBox 15"/>
          <p:cNvSpPr txBox="1"/>
          <p:nvPr/>
        </p:nvSpPr>
        <p:spPr>
          <a:xfrm>
            <a:off x="2307652" y="242544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Loose dye redepositing on the lighter parts of a garment.</a:t>
            </a:r>
          </a:p>
        </p:txBody>
      </p:sp>
      <p:sp>
        <p:nvSpPr>
          <p:cNvPr id="17" name="TextBox 16"/>
          <p:cNvSpPr txBox="1"/>
          <p:nvPr/>
        </p:nvSpPr>
        <p:spPr>
          <a:xfrm>
            <a:off x="6160422" y="2425446"/>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Growth and recovery</a:t>
            </a:r>
          </a:p>
        </p:txBody>
      </p:sp>
      <p:sp>
        <p:nvSpPr>
          <p:cNvPr id="18" name="TextBox 17"/>
          <p:cNvSpPr txBox="1"/>
          <p:nvPr/>
        </p:nvSpPr>
        <p:spPr>
          <a:xfrm>
            <a:off x="7824118" y="242544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How far stretch fabric bags out, and how far it springs back.</a:t>
            </a:r>
          </a:p>
        </p:txBody>
      </p:sp>
      <p:sp>
        <p:nvSpPr>
          <p:cNvPr id="19" name="Rectangle 18"/>
          <p:cNvSpPr/>
          <p:nvPr/>
        </p:nvSpPr>
        <p:spPr>
          <a:xfrm>
            <a:off x="621792" y="2912364"/>
            <a:ext cx="10945368" cy="55092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2976372"/>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Cast</a:t>
            </a:r>
          </a:p>
        </p:txBody>
      </p:sp>
      <p:sp>
        <p:nvSpPr>
          <p:cNvPr id="21" name="TextBox 20"/>
          <p:cNvSpPr txBox="1"/>
          <p:nvPr/>
        </p:nvSpPr>
        <p:spPr>
          <a:xfrm>
            <a:off x="2307652" y="297637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tone of a shade: too red, green or yellow against the standard.</a:t>
            </a:r>
          </a:p>
        </p:txBody>
      </p:sp>
      <p:sp>
        <p:nvSpPr>
          <p:cNvPr id="22" name="TextBox 21"/>
          <p:cNvSpPr txBox="1"/>
          <p:nvPr/>
        </p:nvSpPr>
        <p:spPr>
          <a:xfrm>
            <a:off x="6160422" y="2976372"/>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Hand feel</a:t>
            </a:r>
          </a:p>
        </p:txBody>
      </p:sp>
      <p:sp>
        <p:nvSpPr>
          <p:cNvPr id="23" name="TextBox 22"/>
          <p:cNvSpPr txBox="1"/>
          <p:nvPr/>
        </p:nvSpPr>
        <p:spPr>
          <a:xfrm>
            <a:off x="7824118" y="297637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tactile quality of the finished fabric.</a:t>
            </a:r>
          </a:p>
        </p:txBody>
      </p:sp>
      <p:sp>
        <p:nvSpPr>
          <p:cNvPr id="24" name="Rectangle 23"/>
          <p:cNvSpPr/>
          <p:nvPr/>
        </p:nvSpPr>
        <p:spPr>
          <a:xfrm>
            <a:off x="621792" y="3463290"/>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3527298"/>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Cellulase</a:t>
            </a:r>
          </a:p>
        </p:txBody>
      </p:sp>
      <p:sp>
        <p:nvSpPr>
          <p:cNvPr id="26" name="TextBox 25"/>
          <p:cNvSpPr txBox="1"/>
          <p:nvPr/>
        </p:nvSpPr>
        <p:spPr>
          <a:xfrm>
            <a:off x="2307652" y="3527298"/>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Enzyme that hydrolyses cellulose at the fibre surface.</a:t>
            </a:r>
          </a:p>
        </p:txBody>
      </p:sp>
      <p:sp>
        <p:nvSpPr>
          <p:cNvPr id="27" name="TextBox 26"/>
          <p:cNvSpPr txBox="1"/>
          <p:nvPr/>
        </p:nvSpPr>
        <p:spPr>
          <a:xfrm>
            <a:off x="6160422" y="3527298"/>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Liquor ratio</a:t>
            </a:r>
          </a:p>
        </p:txBody>
      </p:sp>
      <p:sp>
        <p:nvSpPr>
          <p:cNvPr id="28" name="TextBox 27"/>
          <p:cNvSpPr txBox="1"/>
          <p:nvPr/>
        </p:nvSpPr>
        <p:spPr>
          <a:xfrm>
            <a:off x="7824118" y="3527298"/>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Water per kilogram of garment in the machine.</a:t>
            </a:r>
          </a:p>
        </p:txBody>
      </p:sp>
      <p:sp>
        <p:nvSpPr>
          <p:cNvPr id="29" name="Rectangle 28"/>
          <p:cNvSpPr/>
          <p:nvPr/>
        </p:nvSpPr>
        <p:spPr>
          <a:xfrm>
            <a:off x="621792" y="4014216"/>
            <a:ext cx="10945368" cy="55092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4078224"/>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Crocking</a:t>
            </a:r>
          </a:p>
        </p:txBody>
      </p:sp>
      <p:sp>
        <p:nvSpPr>
          <p:cNvPr id="31" name="TextBox 30"/>
          <p:cNvSpPr txBox="1"/>
          <p:nvPr/>
        </p:nvSpPr>
        <p:spPr>
          <a:xfrm>
            <a:off x="2307652" y="4078224"/>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Colour transferring by rubbing, wet or dry.</a:t>
            </a:r>
          </a:p>
        </p:txBody>
      </p:sp>
      <p:sp>
        <p:nvSpPr>
          <p:cNvPr id="32" name="TextBox 31"/>
          <p:cNvSpPr txBox="1"/>
          <p:nvPr/>
        </p:nvSpPr>
        <p:spPr>
          <a:xfrm>
            <a:off x="6160422" y="4078224"/>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Marking</a:t>
            </a:r>
          </a:p>
        </p:txBody>
      </p:sp>
      <p:sp>
        <p:nvSpPr>
          <p:cNvPr id="33" name="TextBox 32"/>
          <p:cNvSpPr txBox="1"/>
          <p:nvPr/>
        </p:nvSpPr>
        <p:spPr>
          <a:xfrm>
            <a:off x="7824118" y="4078224"/>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Lightest laser setting, surface layer only.</a:t>
            </a:r>
          </a:p>
        </p:txBody>
      </p:sp>
      <p:sp>
        <p:nvSpPr>
          <p:cNvPr id="34" name="Rectangle 33"/>
          <p:cNvSpPr/>
          <p:nvPr/>
        </p:nvSpPr>
        <p:spPr>
          <a:xfrm>
            <a:off x="621792" y="4565142"/>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TextBox 34"/>
          <p:cNvSpPr txBox="1"/>
          <p:nvPr/>
        </p:nvSpPr>
        <p:spPr>
          <a:xfrm>
            <a:off x="731520" y="4629150"/>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Desize</a:t>
            </a:r>
          </a:p>
        </p:txBody>
      </p:sp>
      <p:sp>
        <p:nvSpPr>
          <p:cNvPr id="36" name="TextBox 35"/>
          <p:cNvSpPr txBox="1"/>
          <p:nvPr/>
        </p:nvSpPr>
        <p:spPr>
          <a:xfrm>
            <a:off x="2307652" y="4629150"/>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Removing the weaving size so chemicals penetrate evenly.</a:t>
            </a:r>
          </a:p>
        </p:txBody>
      </p:sp>
      <p:sp>
        <p:nvSpPr>
          <p:cNvPr id="37" name="TextBox 36"/>
          <p:cNvSpPr txBox="1"/>
          <p:nvPr/>
        </p:nvSpPr>
        <p:spPr>
          <a:xfrm>
            <a:off x="6160422" y="4629150"/>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Neutralisation</a:t>
            </a:r>
          </a:p>
        </p:txBody>
      </p:sp>
      <p:sp>
        <p:nvSpPr>
          <p:cNvPr id="38" name="TextBox 37"/>
          <p:cNvSpPr txBox="1"/>
          <p:nvPr/>
        </p:nvSpPr>
        <p:spPr>
          <a:xfrm>
            <a:off x="7824118" y="4629150"/>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step that stops and clears an oxidising treatment.</a:t>
            </a:r>
          </a:p>
        </p:txBody>
      </p:sp>
      <p:sp>
        <p:nvSpPr>
          <p:cNvPr id="39" name="Rectangle 38"/>
          <p:cNvSpPr/>
          <p:nvPr/>
        </p:nvSpPr>
        <p:spPr>
          <a:xfrm>
            <a:off x="621792" y="5116068"/>
            <a:ext cx="10945368" cy="550926"/>
          </a:xfrm>
          <a:prstGeom prst="rect">
            <a:avLst/>
          </a:prstGeom>
          <a:solidFill>
            <a:srgbClr val="F7F9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0" name="TextBox 39"/>
          <p:cNvSpPr txBox="1"/>
          <p:nvPr/>
        </p:nvSpPr>
        <p:spPr>
          <a:xfrm>
            <a:off x="731520" y="5180076"/>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Discharge dyeing</a:t>
            </a:r>
          </a:p>
        </p:txBody>
      </p:sp>
      <p:sp>
        <p:nvSpPr>
          <p:cNvPr id="41" name="TextBox 40"/>
          <p:cNvSpPr txBox="1"/>
          <p:nvPr/>
        </p:nvSpPr>
        <p:spPr>
          <a:xfrm>
            <a:off x="2307652" y="518007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Dyeing with a reducible dye, then chemically removing colour.</a:t>
            </a:r>
          </a:p>
        </p:txBody>
      </p:sp>
      <p:sp>
        <p:nvSpPr>
          <p:cNvPr id="42" name="TextBox 41"/>
          <p:cNvSpPr txBox="1"/>
          <p:nvPr/>
        </p:nvSpPr>
        <p:spPr>
          <a:xfrm>
            <a:off x="6160422" y="5180076"/>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Overdye</a:t>
            </a:r>
          </a:p>
        </p:txBody>
      </p:sp>
      <p:sp>
        <p:nvSpPr>
          <p:cNvPr id="43" name="TextBox 42"/>
          <p:cNvSpPr txBox="1"/>
          <p:nvPr/>
        </p:nvSpPr>
        <p:spPr>
          <a:xfrm>
            <a:off x="7824118" y="518007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Re-dyeing a finished garment to a new colour.</a:t>
            </a:r>
          </a:p>
        </p:txBody>
      </p:sp>
      <p:sp>
        <p:nvSpPr>
          <p:cNvPr id="44" name="Rectangle 43"/>
          <p:cNvSpPr/>
          <p:nvPr/>
        </p:nvSpPr>
        <p:spPr>
          <a:xfrm>
            <a:off x="621792" y="5666994"/>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5" name="TextBox 44"/>
          <p:cNvSpPr txBox="1"/>
          <p:nvPr/>
        </p:nvSpPr>
        <p:spPr>
          <a:xfrm>
            <a:off x="731520" y="5731002"/>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Dip dyeing</a:t>
            </a:r>
          </a:p>
        </p:txBody>
      </p:sp>
      <p:sp>
        <p:nvSpPr>
          <p:cNvPr id="46" name="TextBox 45"/>
          <p:cNvSpPr txBox="1"/>
          <p:nvPr/>
        </p:nvSpPr>
        <p:spPr>
          <a:xfrm>
            <a:off x="2307652" y="573100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Partial immersion for a gradient or two-tone effect.</a:t>
            </a:r>
          </a:p>
        </p:txBody>
      </p:sp>
      <p:sp>
        <p:nvSpPr>
          <p:cNvPr id="47" name="TextBox 46"/>
          <p:cNvSpPr txBox="1"/>
          <p:nvPr/>
        </p:nvSpPr>
        <p:spPr>
          <a:xfrm>
            <a:off x="6160422" y="5731002"/>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Ozone finishing</a:t>
            </a:r>
          </a:p>
        </p:txBody>
      </p:sp>
      <p:sp>
        <p:nvSpPr>
          <p:cNvPr id="48" name="TextBox 47"/>
          <p:cNvSpPr txBox="1"/>
          <p:nvPr/>
        </p:nvSpPr>
        <p:spPr>
          <a:xfrm>
            <a:off x="7824118" y="573100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Fading with ozone gas in a closed drum instead of a bleach bath.</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45368" cy="237744"/>
          </a:xfrm>
          <a:prstGeom prst="rect">
            <a:avLst/>
          </a:prstGeom>
          <a:noFill/>
        </p:spPr>
        <p:txBody>
          <a:bodyPr wrap="square" lIns="0" tIns="0" rIns="0" bIns="0">
            <a:spAutoFit/>
          </a:bodyPr>
          <a:lstStyle/>
          <a:p>
            <a:pPr algn="l">
              <a:spcBef>
                <a:spcPts val="0"/>
              </a:spcBef>
              <a:spcAft>
                <a:spcPts val="0"/>
              </a:spcAft>
            </a:pPr>
            <a:r>
              <a:rPr sz="900" b="1" i="0">
                <a:solidFill>
                  <a:srgbClr val="C8202F"/>
                </a:solidFill>
                <a:latin typeface="Montserrat SemiBold"/>
              </a:rPr>
              <a:t>REFERENCE · PART TWO</a:t>
            </a:r>
          </a:p>
        </p:txBody>
      </p:sp>
      <p:sp>
        <p:nvSpPr>
          <p:cNvPr id="3" name="TextBox 2"/>
          <p:cNvSpPr txBox="1"/>
          <p:nvPr/>
        </p:nvSpPr>
        <p:spPr>
          <a:xfrm>
            <a:off x="621792" y="603504"/>
            <a:ext cx="10945368" cy="822960"/>
          </a:xfrm>
          <a:prstGeom prst="rect">
            <a:avLst/>
          </a:prstGeom>
          <a:noFill/>
        </p:spPr>
        <p:txBody>
          <a:bodyPr wrap="square" lIns="0" tIns="0" rIns="0" bIns="0">
            <a:spAutoFit/>
          </a:bodyPr>
          <a:lstStyle/>
          <a:p>
            <a:pPr algn="l">
              <a:lnSpc>
                <a:spcPct val="105000"/>
              </a:lnSpc>
              <a:spcBef>
                <a:spcPts val="0"/>
              </a:spcBef>
              <a:spcAft>
                <a:spcPts val="0"/>
              </a:spcAft>
            </a:pPr>
            <a:r>
              <a:rPr sz="2600" b="1" i="0">
                <a:solidFill>
                  <a:srgbClr val="0B2545"/>
                </a:solidFill>
                <a:latin typeface="Montserrat SemiBold"/>
              </a:rPr>
              <a:t>Glossary</a:t>
            </a:r>
          </a:p>
        </p:txBody>
      </p:sp>
      <p:sp>
        <p:nvSpPr>
          <p:cNvPr id="4" name="Rectangle 3"/>
          <p:cNvSpPr/>
          <p:nvPr/>
        </p:nvSpPr>
        <p:spPr>
          <a:xfrm>
            <a:off x="621792" y="1481328"/>
            <a:ext cx="10945368" cy="329184"/>
          </a:xfrm>
          <a:prstGeom prst="rect">
            <a:avLst/>
          </a:prstGeom>
          <a:solidFill>
            <a:srgbClr val="0B25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5" name="TextBox 4"/>
          <p:cNvSpPr txBox="1"/>
          <p:nvPr/>
        </p:nvSpPr>
        <p:spPr>
          <a:xfrm>
            <a:off x="731520" y="1563624"/>
            <a:ext cx="1356676"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TERM</a:t>
            </a:r>
          </a:p>
        </p:txBody>
      </p:sp>
      <p:sp>
        <p:nvSpPr>
          <p:cNvPr id="6" name="TextBox 5"/>
          <p:cNvSpPr txBox="1"/>
          <p:nvPr/>
        </p:nvSpPr>
        <p:spPr>
          <a:xfrm>
            <a:off x="2307652" y="1563624"/>
            <a:ext cx="3633313"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DEFINITION</a:t>
            </a:r>
          </a:p>
        </p:txBody>
      </p:sp>
      <p:sp>
        <p:nvSpPr>
          <p:cNvPr id="7" name="TextBox 6"/>
          <p:cNvSpPr txBox="1"/>
          <p:nvPr/>
        </p:nvSpPr>
        <p:spPr>
          <a:xfrm>
            <a:off x="6160422" y="1563624"/>
            <a:ext cx="1444239"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TERM</a:t>
            </a:r>
          </a:p>
        </p:txBody>
      </p:sp>
      <p:sp>
        <p:nvSpPr>
          <p:cNvPr id="8" name="TextBox 7"/>
          <p:cNvSpPr txBox="1"/>
          <p:nvPr/>
        </p:nvSpPr>
        <p:spPr>
          <a:xfrm>
            <a:off x="7824118" y="1563624"/>
            <a:ext cx="3633313" cy="201168"/>
          </a:xfrm>
          <a:prstGeom prst="rect">
            <a:avLst/>
          </a:prstGeom>
          <a:noFill/>
        </p:spPr>
        <p:txBody>
          <a:bodyPr wrap="square" lIns="0" tIns="0" rIns="0" bIns="0">
            <a:spAutoFit/>
          </a:bodyPr>
          <a:lstStyle/>
          <a:p>
            <a:pPr algn="l">
              <a:spcBef>
                <a:spcPts val="0"/>
              </a:spcBef>
              <a:spcAft>
                <a:spcPts val="0"/>
              </a:spcAft>
            </a:pPr>
            <a:r>
              <a:rPr sz="850" b="1" i="0">
                <a:solidFill>
                  <a:srgbClr val="FFFFFF"/>
                </a:solidFill>
                <a:latin typeface="Montserrat SemiBold"/>
              </a:rPr>
              <a:t>DEFINITION</a:t>
            </a:r>
          </a:p>
        </p:txBody>
      </p:sp>
      <p:sp>
        <p:nvSpPr>
          <p:cNvPr id="9" name="Rectangle 8"/>
          <p:cNvSpPr/>
          <p:nvPr/>
        </p:nvSpPr>
        <p:spPr>
          <a:xfrm>
            <a:off x="621792" y="1810512"/>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0" name="TextBox 9"/>
          <p:cNvSpPr txBox="1"/>
          <p:nvPr/>
        </p:nvSpPr>
        <p:spPr>
          <a:xfrm>
            <a:off x="731520" y="1874519"/>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Pigment</a:t>
            </a:r>
          </a:p>
        </p:txBody>
      </p:sp>
      <p:sp>
        <p:nvSpPr>
          <p:cNvPr id="11" name="TextBox 10"/>
          <p:cNvSpPr txBox="1"/>
          <p:nvPr/>
        </p:nvSpPr>
        <p:spPr>
          <a:xfrm>
            <a:off x="2307652" y="1874519"/>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Insoluble colourant fixed with a binder, not bonded to the fibre.</a:t>
            </a:r>
          </a:p>
        </p:txBody>
      </p:sp>
      <p:sp>
        <p:nvSpPr>
          <p:cNvPr id="12" name="TextBox 11"/>
          <p:cNvSpPr txBox="1"/>
          <p:nvPr/>
        </p:nvSpPr>
        <p:spPr>
          <a:xfrm>
            <a:off x="6160422" y="1874519"/>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Shade band</a:t>
            </a:r>
          </a:p>
        </p:txBody>
      </p:sp>
      <p:sp>
        <p:nvSpPr>
          <p:cNvPr id="13" name="TextBox 12"/>
          <p:cNvSpPr txBox="1"/>
          <p:nvPr/>
        </p:nvSpPr>
        <p:spPr>
          <a:xfrm>
            <a:off x="7824118" y="1874519"/>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Sealed lightest and darkest acceptable garments.</a:t>
            </a:r>
          </a:p>
        </p:txBody>
      </p:sp>
      <p:sp>
        <p:nvSpPr>
          <p:cNvPr id="14" name="Rectangle 13"/>
          <p:cNvSpPr/>
          <p:nvPr/>
        </p:nvSpPr>
        <p:spPr>
          <a:xfrm>
            <a:off x="621792" y="2361438"/>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15" name="TextBox 14"/>
          <p:cNvSpPr txBox="1"/>
          <p:nvPr/>
        </p:nvSpPr>
        <p:spPr>
          <a:xfrm>
            <a:off x="731520" y="2425446"/>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PP spray</a:t>
            </a:r>
          </a:p>
        </p:txBody>
      </p:sp>
      <p:sp>
        <p:nvSpPr>
          <p:cNvPr id="16" name="TextBox 15"/>
          <p:cNvSpPr txBox="1"/>
          <p:nvPr/>
        </p:nvSpPr>
        <p:spPr>
          <a:xfrm>
            <a:off x="2307652" y="242544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Potassium permanganate applied locally. On the ZDHC Watchlist.</a:t>
            </a:r>
          </a:p>
        </p:txBody>
      </p:sp>
      <p:sp>
        <p:nvSpPr>
          <p:cNvPr id="17" name="TextBox 16"/>
          <p:cNvSpPr txBox="1"/>
          <p:nvPr/>
        </p:nvSpPr>
        <p:spPr>
          <a:xfrm>
            <a:off x="6160422" y="2425446"/>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Silicosis</a:t>
            </a:r>
          </a:p>
        </p:txBody>
      </p:sp>
      <p:sp>
        <p:nvSpPr>
          <p:cNvPr id="18" name="TextBox 17"/>
          <p:cNvSpPr txBox="1"/>
          <p:nvPr/>
        </p:nvSpPr>
        <p:spPr>
          <a:xfrm>
            <a:off x="7824118" y="242544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Incurable lung disease caused by inhaling silica dust.</a:t>
            </a:r>
          </a:p>
        </p:txBody>
      </p:sp>
      <p:sp>
        <p:nvSpPr>
          <p:cNvPr id="19" name="Rectangle 18"/>
          <p:cNvSpPr/>
          <p:nvPr/>
        </p:nvSpPr>
        <p:spPr>
          <a:xfrm>
            <a:off x="621792" y="2912364"/>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0" name="TextBox 19"/>
          <p:cNvSpPr txBox="1"/>
          <p:nvPr/>
        </p:nvSpPr>
        <p:spPr>
          <a:xfrm>
            <a:off x="731520" y="2976372"/>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Resin finish</a:t>
            </a:r>
          </a:p>
        </p:txBody>
      </p:sp>
      <p:sp>
        <p:nvSpPr>
          <p:cNvPr id="21" name="TextBox 20"/>
          <p:cNvSpPr txBox="1"/>
          <p:nvPr/>
        </p:nvSpPr>
        <p:spPr>
          <a:xfrm>
            <a:off x="2307652" y="297637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Crosslinking treatment that makes creases and 3D shapes permanent.</a:t>
            </a:r>
          </a:p>
        </p:txBody>
      </p:sp>
      <p:sp>
        <p:nvSpPr>
          <p:cNvPr id="22" name="TextBox 21"/>
          <p:cNvSpPr txBox="1"/>
          <p:nvPr/>
        </p:nvSpPr>
        <p:spPr>
          <a:xfrm>
            <a:off x="6160422" y="2976372"/>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Snow wash</a:t>
            </a:r>
          </a:p>
        </p:txBody>
      </p:sp>
      <p:sp>
        <p:nvSpPr>
          <p:cNvPr id="23" name="TextBox 22"/>
          <p:cNvSpPr txBox="1"/>
          <p:nvPr/>
        </p:nvSpPr>
        <p:spPr>
          <a:xfrm>
            <a:off x="7824118" y="297637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Variant of acid wash giving a white speckled surface.</a:t>
            </a:r>
          </a:p>
        </p:txBody>
      </p:sp>
      <p:sp>
        <p:nvSpPr>
          <p:cNvPr id="24" name="Rectangle 23"/>
          <p:cNvSpPr/>
          <p:nvPr/>
        </p:nvSpPr>
        <p:spPr>
          <a:xfrm>
            <a:off x="621792" y="3463290"/>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25" name="TextBox 24"/>
          <p:cNvSpPr txBox="1"/>
          <p:nvPr/>
        </p:nvSpPr>
        <p:spPr>
          <a:xfrm>
            <a:off x="731520" y="3527298"/>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Ring dyeing</a:t>
            </a:r>
          </a:p>
        </p:txBody>
      </p:sp>
      <p:sp>
        <p:nvSpPr>
          <p:cNvPr id="26" name="TextBox 25"/>
          <p:cNvSpPr txBox="1"/>
          <p:nvPr/>
        </p:nvSpPr>
        <p:spPr>
          <a:xfrm>
            <a:off x="2307652" y="3527298"/>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Dye on the yarn surface with a white core inside.</a:t>
            </a:r>
          </a:p>
        </p:txBody>
      </p:sp>
      <p:sp>
        <p:nvSpPr>
          <p:cNvPr id="27" name="TextBox 26"/>
          <p:cNvSpPr txBox="1"/>
          <p:nvPr/>
        </p:nvSpPr>
        <p:spPr>
          <a:xfrm>
            <a:off x="6160422" y="3527298"/>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Sulphur denim</a:t>
            </a:r>
          </a:p>
        </p:txBody>
      </p:sp>
      <p:sp>
        <p:nvSpPr>
          <p:cNvPr id="28" name="TextBox 27"/>
          <p:cNvSpPr txBox="1"/>
          <p:nvPr/>
        </p:nvSpPr>
        <p:spPr>
          <a:xfrm>
            <a:off x="7824118" y="3527298"/>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Denim dyed or bottomed with sulphur dyes. Fades and casts differently.</a:t>
            </a:r>
          </a:p>
        </p:txBody>
      </p:sp>
      <p:sp>
        <p:nvSpPr>
          <p:cNvPr id="29" name="Rectangle 28"/>
          <p:cNvSpPr/>
          <p:nvPr/>
        </p:nvSpPr>
        <p:spPr>
          <a:xfrm>
            <a:off x="621792" y="4014216"/>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0" name="TextBox 29"/>
          <p:cNvSpPr txBox="1"/>
          <p:nvPr/>
        </p:nvSpPr>
        <p:spPr>
          <a:xfrm>
            <a:off x="731520" y="4078224"/>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RSL</a:t>
            </a:r>
          </a:p>
        </p:txBody>
      </p:sp>
      <p:sp>
        <p:nvSpPr>
          <p:cNvPr id="31" name="TextBox 30"/>
          <p:cNvSpPr txBox="1"/>
          <p:nvPr/>
        </p:nvSpPr>
        <p:spPr>
          <a:xfrm>
            <a:off x="2307652" y="4078224"/>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Restricted substances list. Limits for the finished garment.</a:t>
            </a:r>
          </a:p>
        </p:txBody>
      </p:sp>
      <p:sp>
        <p:nvSpPr>
          <p:cNvPr id="32" name="TextBox 31"/>
          <p:cNvSpPr txBox="1"/>
          <p:nvPr/>
        </p:nvSpPr>
        <p:spPr>
          <a:xfrm>
            <a:off x="6160422" y="4078224"/>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Tagging</a:t>
            </a:r>
          </a:p>
        </p:txBody>
      </p:sp>
      <p:sp>
        <p:nvSpPr>
          <p:cNvPr id="33" name="TextBox 32"/>
          <p:cNvSpPr txBox="1"/>
          <p:nvPr/>
        </p:nvSpPr>
        <p:spPr>
          <a:xfrm>
            <a:off x="7824118" y="4078224"/>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Manual localised colour with a sponge, cloth, brush or tag.</a:t>
            </a:r>
          </a:p>
        </p:txBody>
      </p:sp>
      <p:sp>
        <p:nvSpPr>
          <p:cNvPr id="34" name="Rectangle 33"/>
          <p:cNvSpPr/>
          <p:nvPr/>
        </p:nvSpPr>
        <p:spPr>
          <a:xfrm>
            <a:off x="621792" y="4565142"/>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35" name="TextBox 34"/>
          <p:cNvSpPr txBox="1"/>
          <p:nvPr/>
        </p:nvSpPr>
        <p:spPr>
          <a:xfrm>
            <a:off x="731520" y="4629150"/>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MRSL</a:t>
            </a:r>
          </a:p>
        </p:txBody>
      </p:sp>
      <p:sp>
        <p:nvSpPr>
          <p:cNvPr id="36" name="TextBox 35"/>
          <p:cNvSpPr txBox="1"/>
          <p:nvPr/>
        </p:nvSpPr>
        <p:spPr>
          <a:xfrm>
            <a:off x="2307652" y="4629150"/>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Manufacturing restricted substances list. Covers process chemicals.</a:t>
            </a:r>
          </a:p>
        </p:txBody>
      </p:sp>
      <p:sp>
        <p:nvSpPr>
          <p:cNvPr id="37" name="TextBox 36"/>
          <p:cNvSpPr txBox="1"/>
          <p:nvPr/>
        </p:nvSpPr>
        <p:spPr>
          <a:xfrm>
            <a:off x="6160422" y="4629150"/>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Tint</a:t>
            </a:r>
          </a:p>
        </p:txBody>
      </p:sp>
      <p:sp>
        <p:nvSpPr>
          <p:cNvPr id="38" name="TextBox 37"/>
          <p:cNvSpPr txBox="1"/>
          <p:nvPr/>
        </p:nvSpPr>
        <p:spPr>
          <a:xfrm>
            <a:off x="7824118" y="4629150"/>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Light overall colour applied to shift the cast of a wash.</a:t>
            </a:r>
          </a:p>
        </p:txBody>
      </p:sp>
      <p:sp>
        <p:nvSpPr>
          <p:cNvPr id="39" name="Rectangle 38"/>
          <p:cNvSpPr/>
          <p:nvPr/>
        </p:nvSpPr>
        <p:spPr>
          <a:xfrm>
            <a:off x="621792" y="5116068"/>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0" name="TextBox 39"/>
          <p:cNvSpPr txBox="1"/>
          <p:nvPr/>
        </p:nvSpPr>
        <p:spPr>
          <a:xfrm>
            <a:off x="731520" y="5180076"/>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Sealed standard</a:t>
            </a:r>
          </a:p>
        </p:txBody>
      </p:sp>
      <p:sp>
        <p:nvSpPr>
          <p:cNvPr id="41" name="TextBox 40"/>
          <p:cNvSpPr txBox="1"/>
          <p:nvPr/>
        </p:nvSpPr>
        <p:spPr>
          <a:xfrm>
            <a:off x="2307652" y="518007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The signed physical garment bulk is judged against.</a:t>
            </a:r>
          </a:p>
        </p:txBody>
      </p:sp>
      <p:sp>
        <p:nvSpPr>
          <p:cNvPr id="42" name="TextBox 41"/>
          <p:cNvSpPr txBox="1"/>
          <p:nvPr/>
        </p:nvSpPr>
        <p:spPr>
          <a:xfrm>
            <a:off x="6160422" y="5180076"/>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Towel bleach</a:t>
            </a:r>
          </a:p>
        </p:txBody>
      </p:sp>
      <p:sp>
        <p:nvSpPr>
          <p:cNvPr id="43" name="TextBox 42"/>
          <p:cNvSpPr txBox="1"/>
          <p:nvPr/>
        </p:nvSpPr>
        <p:spPr>
          <a:xfrm>
            <a:off x="7824118" y="5180076"/>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Bleach applied by hand with a soaked towel.</a:t>
            </a:r>
          </a:p>
        </p:txBody>
      </p:sp>
      <p:sp>
        <p:nvSpPr>
          <p:cNvPr id="44" name="Rectangle 43"/>
          <p:cNvSpPr/>
          <p:nvPr/>
        </p:nvSpPr>
        <p:spPr>
          <a:xfrm>
            <a:off x="621792" y="5666994"/>
            <a:ext cx="10945368" cy="55092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5" name="TextBox 44"/>
          <p:cNvSpPr txBox="1"/>
          <p:nvPr/>
        </p:nvSpPr>
        <p:spPr>
          <a:xfrm>
            <a:off x="731520" y="5731002"/>
            <a:ext cx="1356676" cy="441198"/>
          </a:xfrm>
          <a:prstGeom prst="rect">
            <a:avLst/>
          </a:prstGeom>
          <a:noFill/>
        </p:spPr>
        <p:txBody>
          <a:bodyPr wrap="square" lIns="0" tIns="0" rIns="0" bIns="0">
            <a:spAutoFit/>
          </a:bodyPr>
          <a:lstStyle/>
          <a:p>
            <a:pPr algn="l">
              <a:lnSpc>
                <a:spcPct val="112000"/>
              </a:lnSpc>
              <a:spcBef>
                <a:spcPts val="0"/>
              </a:spcBef>
              <a:spcAft>
                <a:spcPts val="0"/>
              </a:spcAft>
            </a:pPr>
            <a:r>
              <a:rPr sz="850" b="1" i="0">
                <a:solidFill>
                  <a:srgbClr val="0B2545"/>
                </a:solidFill>
                <a:latin typeface="Montserrat SemiBold"/>
              </a:rPr>
              <a:t>Sandblasting</a:t>
            </a:r>
          </a:p>
        </p:txBody>
      </p:sp>
      <p:sp>
        <p:nvSpPr>
          <p:cNvPr id="46" name="TextBox 45"/>
          <p:cNvSpPr txBox="1"/>
          <p:nvPr/>
        </p:nvSpPr>
        <p:spPr>
          <a:xfrm>
            <a:off x="2307652" y="573100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Abrading denim with high-pressure sand. Banned. Causes silicosis.</a:t>
            </a:r>
          </a:p>
        </p:txBody>
      </p:sp>
      <p:sp>
        <p:nvSpPr>
          <p:cNvPr id="47" name="TextBox 46"/>
          <p:cNvSpPr txBox="1"/>
          <p:nvPr/>
        </p:nvSpPr>
        <p:spPr>
          <a:xfrm>
            <a:off x="6160422" y="5731002"/>
            <a:ext cx="1444239"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ZDHC</a:t>
            </a:r>
          </a:p>
        </p:txBody>
      </p:sp>
      <p:sp>
        <p:nvSpPr>
          <p:cNvPr id="48" name="TextBox 47"/>
          <p:cNvSpPr txBox="1"/>
          <p:nvPr/>
        </p:nvSpPr>
        <p:spPr>
          <a:xfrm>
            <a:off x="7824118" y="5731002"/>
            <a:ext cx="3633313" cy="441198"/>
          </a:xfrm>
          <a:prstGeom prst="rect">
            <a:avLst/>
          </a:prstGeom>
          <a:noFill/>
        </p:spPr>
        <p:txBody>
          <a:bodyPr wrap="square" lIns="0" tIns="0" rIns="0" bIns="0">
            <a:spAutoFit/>
          </a:bodyPr>
          <a:lstStyle/>
          <a:p>
            <a:pPr algn="l">
              <a:lnSpc>
                <a:spcPct val="112000"/>
              </a:lnSpc>
              <a:spcBef>
                <a:spcPts val="0"/>
              </a:spcBef>
              <a:spcAft>
                <a:spcPts val="0"/>
              </a:spcAft>
            </a:pPr>
            <a:r>
              <a:rPr sz="850" b="0" i="0">
                <a:solidFill>
                  <a:srgbClr val="2A3342"/>
                </a:solidFill>
                <a:latin typeface="Montserrat"/>
              </a:rPr>
              <a:t>Zero Discharge of Hazardous Chemicals. Publishes the MRSL and watchlist.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_bleed2.jpg"/>
          <p:cNvPicPr>
            <a:picLocks noChangeAspect="1"/>
          </p:cNvPicPr>
          <p:nvPr/>
        </p:nvPicPr>
        <p:blipFill>
          <a:blip r:embed="rId3"/>
          <a:stretch>
            <a:fillRect/>
          </a:stretch>
        </p:blipFill>
        <p:spPr>
          <a:xfrm>
            <a:off x="0" y="0"/>
            <a:ext cx="5120640" cy="6355080"/>
          </a:xfrm>
          <a:prstGeom prst="rect">
            <a:avLst/>
          </a:prstGeom>
        </p:spPr>
      </p:pic>
      <p:sp>
        <p:nvSpPr>
          <p:cNvPr id="3" name="Rectangle 2"/>
          <p:cNvSpPr/>
          <p:nvPr/>
        </p:nvSpPr>
        <p:spPr>
          <a:xfrm>
            <a:off x="5120640" y="0"/>
            <a:ext cx="7068312" cy="6355080"/>
          </a:xfrm>
          <a:prstGeom prst="rect">
            <a:avLst/>
          </a:prstGeom>
          <a:solidFill>
            <a:srgbClr val="EEF1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t"/>
          <a:lstStyle/>
          <a:p>
            <a:pPr algn="ctr"/>
            <a:endParaRPr/>
          </a:p>
        </p:txBody>
      </p:sp>
      <p:sp>
        <p:nvSpPr>
          <p:cNvPr id="4" name="TextBox 3"/>
          <p:cNvSpPr txBox="1"/>
          <p:nvPr/>
        </p:nvSpPr>
        <p:spPr>
          <a:xfrm>
            <a:off x="5852160" y="1874519"/>
            <a:ext cx="5577840" cy="2743200"/>
          </a:xfrm>
          <a:prstGeom prst="rect">
            <a:avLst/>
          </a:prstGeom>
          <a:noFill/>
        </p:spPr>
        <p:txBody>
          <a:bodyPr wrap="square" lIns="0" tIns="0" rIns="0" bIns="0">
            <a:spAutoFit/>
          </a:bodyPr>
          <a:lstStyle/>
          <a:p>
            <a:pPr algn="l">
              <a:lnSpc>
                <a:spcPct val="105000"/>
              </a:lnSpc>
              <a:spcBef>
                <a:spcPts val="0"/>
              </a:spcBef>
              <a:spcAft>
                <a:spcPts val="1600"/>
              </a:spcAft>
            </a:pPr>
            <a:r>
              <a:rPr sz="3400" b="1" i="0">
                <a:solidFill>
                  <a:srgbClr val="0B2545"/>
                </a:solidFill>
                <a:latin typeface="Montserrat SemiBold"/>
              </a:rPr>
              <a:t>Questions</a:t>
            </a:r>
          </a:p>
          <a:p>
            <a:pPr algn="l">
              <a:lnSpc>
                <a:spcPct val="125000"/>
              </a:lnSpc>
              <a:spcBef>
                <a:spcPts val="0"/>
              </a:spcBef>
              <a:spcAft>
                <a:spcPts val="800"/>
              </a:spcAft>
            </a:pPr>
            <a:r>
              <a:rPr sz="1150" b="0" i="0">
                <a:solidFill>
                  <a:srgbClr val="3A4453"/>
                </a:solidFill>
                <a:latin typeface="Montserrat"/>
              </a:rPr>
              <a:t>Denim washing is not a finishing detail. It sets the price, the delivery date and most of the quality risk on the order.</a:t>
            </a:r>
          </a:p>
          <a:p>
            <a:pPr algn="l">
              <a:lnSpc>
                <a:spcPct val="125000"/>
              </a:lnSpc>
              <a:spcBef>
                <a:spcPts val="0"/>
              </a:spcBef>
              <a:spcAft>
                <a:spcPts val="800"/>
              </a:spcAft>
            </a:pPr>
            <a:r>
              <a:rPr sz="1150" b="0" i="0">
                <a:solidFill>
                  <a:srgbClr val="3A4453"/>
                </a:solidFill>
                <a:latin typeface="Montserrat"/>
              </a:rPr>
              <a:t>The checklist two slides back is the practical summary. Everything else in this deck exists to explain why each line is on it.</a:t>
            </a:r>
          </a:p>
          <a:p>
            <a:pPr algn="l">
              <a:lnSpc>
                <a:spcPct val="125000"/>
              </a:lnSpc>
              <a:spcBef>
                <a:spcPts val="0"/>
              </a:spcBef>
              <a:spcAft>
                <a:spcPts val="800"/>
              </a:spcAft>
            </a:pPr>
            <a:r>
              <a:rPr sz="1150" b="0" i="0">
                <a:solidFill>
                  <a:srgbClr val="3A4453"/>
                </a:solidFill>
                <a:latin typeface="Montserrat"/>
              </a:rPr>
              <a:t>Prepared by Md. Sohel Rana · RMG Xpress Insights by Sohel · Dhaka.</a:t>
            </a:r>
          </a:p>
        </p:txBody>
      </p:sp>
    </p:spTree>
  </p:cSld>
  <p:clrMapOvr>
    <a:masterClrMapping/>
  </p:clrMapOvr>
</p:sld>
</file>

<file path=ppt/theme/theme1.xml><?xml version="1.0" encoding="utf-8"?>
<a:theme xmlns:a="http://schemas.openxmlformats.org/drawingml/2006/main" name="RMG Xpress 1">
  <a:themeElements>
    <a:clrScheme name="LPP new">
      <a:dk1>
        <a:srgbClr val="0B2545"/>
      </a:dk1>
      <a:lt1>
        <a:sysClr val="window" lastClr="FFFFFF"/>
      </a:lt1>
      <a:dk2>
        <a:srgbClr val="0B2545"/>
      </a:dk2>
      <a:lt2>
        <a:srgbClr val="EEF1F6"/>
      </a:lt2>
      <a:accent1>
        <a:srgbClr val="C8202F"/>
      </a:accent1>
      <a:accent2>
        <a:srgbClr val="C9D6E4"/>
      </a:accent2>
      <a:accent3>
        <a:srgbClr val="EEF1F6"/>
      </a:accent3>
      <a:accent4>
        <a:srgbClr val="E97162"/>
      </a:accent4>
      <a:accent5>
        <a:srgbClr val="F1A22B"/>
      </a:accent5>
      <a:accent6>
        <a:srgbClr val="8B8AF2"/>
      </a:accent6>
      <a:hlink>
        <a:srgbClr val="000000"/>
      </a:hlink>
      <a:folHlink>
        <a:srgbClr val="C8202F"/>
      </a:folHlink>
    </a:clrScheme>
    <a:fontScheme name="RMG Xpress">
      <a:majorFont>
        <a:latin typeface="Montserrat SemiBold"/>
        <a:ea typeface=""/>
        <a:cs typeface=""/>
      </a:majorFont>
      <a:minorFont>
        <a:latin typeface="Montserrat"/>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3175" cap="sq">
          <a:noFill/>
          <a:miter lim="800000"/>
        </a:ln>
      </a:spPr>
      <a:bodyPr spcFirstLastPara="1" wrap="square" lIns="180000" tIns="72000" rIns="180000" bIns="72000" rtlCol="0" anchor="ctr" anchorCtr="0">
        <a:noAutofit/>
      </a:bodyPr>
      <a:lstStyle>
        <a:defPPr algn="l">
          <a:defRPr sz="1400" dirty="0" err="1" smtClean="0"/>
        </a:defPPr>
      </a:lstStyle>
    </a:txDef>
  </a:objectDefaults>
  <a:extraClrSchemeLst/>
  <a:extLst>
    <a:ext uri="{05A4C25C-085E-4340-85A3-A5531E510DB2}">
      <thm15:themeFamily xmlns:thm15="http://schemas.microsoft.com/office/thememl/2012/main" name="20RMG Xpress Wzór" id="{DCA6E080-0A09-4C75-9BCD-F1AD0565C066}" vid="{AF7CE5E9-7EB5-4D06-B36C-15DAE9C1A2A3}"/>
    </a:ext>
  </a:extLst>
</a:theme>
</file>

<file path=ppt/theme/theme2.xml><?xml version="1.0" encoding="utf-8"?>
<a:theme xmlns:a="http://schemas.openxmlformats.org/drawingml/2006/main" name="RMG Xpress 2">
  <a:themeElements>
    <a:clrScheme name="LPP new">
      <a:dk1>
        <a:srgbClr val="0B2545"/>
      </a:dk1>
      <a:lt1>
        <a:sysClr val="window" lastClr="FFFFFF"/>
      </a:lt1>
      <a:dk2>
        <a:srgbClr val="0B2545"/>
      </a:dk2>
      <a:lt2>
        <a:srgbClr val="EEF1F6"/>
      </a:lt2>
      <a:accent1>
        <a:srgbClr val="C8202F"/>
      </a:accent1>
      <a:accent2>
        <a:srgbClr val="C9D6E4"/>
      </a:accent2>
      <a:accent3>
        <a:srgbClr val="EEF1F6"/>
      </a:accent3>
      <a:accent4>
        <a:srgbClr val="E97162"/>
      </a:accent4>
      <a:accent5>
        <a:srgbClr val="F1A22B"/>
      </a:accent5>
      <a:accent6>
        <a:srgbClr val="8B8AF2"/>
      </a:accent6>
      <a:hlink>
        <a:srgbClr val="000000"/>
      </a:hlink>
      <a:folHlink>
        <a:srgbClr val="C8202F"/>
      </a:folHlink>
    </a:clrScheme>
    <a:fontScheme name="RMG Xpress">
      <a:majorFont>
        <a:latin typeface="Montserrat SemiBold"/>
        <a:ea typeface=""/>
        <a:cs typeface=""/>
      </a:majorFont>
      <a:minorFont>
        <a:latin typeface="Montserrat"/>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3175" cap="sq">
          <a:noFill/>
          <a:miter lim="800000"/>
        </a:ln>
      </a:spPr>
      <a:bodyPr spcFirstLastPara="1" wrap="square" lIns="180000" tIns="72000" rIns="180000" bIns="72000" rtlCol="0" anchor="ctr" anchorCtr="0">
        <a:noAutofit/>
      </a:bodyPr>
      <a:lstStyle>
        <a:defPPr algn="l">
          <a:defRPr sz="1400" dirty="0" err="1" smtClean="0"/>
        </a:defPPr>
      </a:lstStyle>
    </a:txDef>
  </a:objectDefaults>
  <a:extraClrSchemeLst/>
  <a:extLst>
    <a:ext uri="{05A4C25C-085E-4340-85A3-A5531E510DB2}">
      <thm15:themeFamily xmlns:thm15="http://schemas.microsoft.com/office/thememl/2012/main" name="20RMG Xpress Wzór" id="{DCA6E080-0A09-4C75-9BCD-F1AD0565C066}" vid="{AF7CE5E9-7EB5-4D06-B36C-15DAE9C1A2A3}"/>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31f82cb-d358-4fe8-bd30-81280f861ee6" xsi:nil="true"/>
    <lcf76f155ced4ddcb4097134ff3c332f xmlns="d7eae013-84f3-4bdc-9e0b-d029126521d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A285A78B6F034BA9EB6E831A138F89" ma:contentTypeVersion="13" ma:contentTypeDescription="Create a new document." ma:contentTypeScope="" ma:versionID="d922cf0b2d16bc125fa5ff9221d2efae">
  <xsd:schema xmlns:xsd="http://www.w3.org/2001/XMLSchema" xmlns:xs="http://www.w3.org/2001/XMLSchema" xmlns:p="http://schemas.microsoft.com/office/2006/metadata/properties" xmlns:ns2="d7eae013-84f3-4bdc-9e0b-d029126521d9" xmlns:ns3="131f82cb-d358-4fe8-bd30-81280f861ee6" targetNamespace="http://schemas.microsoft.com/office/2006/metadata/properties" ma:root="true" ma:fieldsID="56061b5176df7e70f75510613e2e80cc" ns2:_="" ns3:_="">
    <xsd:import namespace="d7eae013-84f3-4bdc-9e0b-d029126521d9"/>
    <xsd:import namespace="131f82cb-d358-4fe8-bd30-81280f861ee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eae013-84f3-4bdc-9e0b-d02912652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4f630bb4-a0b1-4218-88b6-6509cf04f227"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1f82cb-d358-4fe8-bd30-81280f861ee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bc1d89c-45c5-4c5d-a305-0d49f417a13a}" ma:internalName="TaxCatchAll" ma:showField="CatchAllData" ma:web="131f82cb-d358-4fe8-bd30-81280f861e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D44765-73BA-4D4E-933B-D2840D91E2AA}">
  <ds:schemaRefs>
    <ds:schemaRef ds:uri="http://purl.org/dc/term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b99a8ea0-a645-4de6-9865-30895d59cb41"/>
    <ds:schemaRef ds:uri="http://purl.org/dc/dcmitype/"/>
    <ds:schemaRef ds:uri="http://schemas.microsoft.com/office/infopath/2007/PartnerControls"/>
    <ds:schemaRef ds:uri="8a430de2-51a1-46ab-83ae-cea30adba477"/>
    <ds:schemaRef ds:uri="http://www.w3.org/XML/1998/namespace"/>
    <ds:schemaRef ds:uri="131f82cb-d358-4fe8-bd30-81280f861ee6"/>
    <ds:schemaRef ds:uri="d7eae013-84f3-4bdc-9e0b-d029126521d9"/>
  </ds:schemaRefs>
</ds:datastoreItem>
</file>

<file path=customXml/itemProps2.xml><?xml version="1.0" encoding="utf-8"?>
<ds:datastoreItem xmlns:ds="http://schemas.openxmlformats.org/officeDocument/2006/customXml" ds:itemID="{F74C0CD7-5755-4AA9-9C1E-B6F5CE8185A6}">
  <ds:schemaRefs>
    <ds:schemaRef ds:uri="http://schemas.microsoft.com/sharepoint/v3/contenttype/forms"/>
  </ds:schemaRefs>
</ds:datastoreItem>
</file>

<file path=customXml/itemProps3.xml><?xml version="1.0" encoding="utf-8"?>
<ds:datastoreItem xmlns:ds="http://schemas.openxmlformats.org/officeDocument/2006/customXml" ds:itemID="{F73AE3A6-9CE5-4174-B426-EFBAE48287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eae013-84f3-4bdc-9e0b-d029126521d9"/>
    <ds:schemaRef ds:uri="131f82cb-d358-4fe8-bd30-81280f861e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TotalTime>
  <Words>14092</Words>
  <Application>Microsoft Office PowerPoint</Application>
  <PresentationFormat>Widescreen</PresentationFormat>
  <Paragraphs>1577</Paragraphs>
  <Slides>85</Slides>
  <Notes>75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85</vt:i4>
      </vt:variant>
    </vt:vector>
  </HeadingPairs>
  <TitlesOfParts>
    <vt:vector size="91" baseType="lpstr">
      <vt:lpstr>Arial</vt:lpstr>
      <vt:lpstr>Calibri</vt:lpstr>
      <vt:lpstr>Montserrat</vt:lpstr>
      <vt:lpstr>Montserrat SemiBold</vt:lpstr>
      <vt:lpstr>RMG Xpress 1</vt:lpstr>
      <vt:lpstr>RMG Xpress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RMG Xpress Insights by Sohel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Denim Washing: A Buyer's Introduction</dc:title>
  <dc:creator>Md. Sohel Rana</dc:creator>
  <cp:lastModifiedBy>Md. Sohel Rana</cp:lastModifiedBy>
  <cp:revision>8</cp:revision>
  <dcterms:created xsi:type="dcterms:W3CDTF">2025-05-14T06:08:14Z</dcterms:created>
  <dcterms:modified xsi:type="dcterms:W3CDTF">2026-08-19T08:48:10Z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0x01010088A285A78B6F034BA9EB6E831A138F89</vt:lpwstr>
  </property>
  <property fmtid="{D5CDD505-2E9C-101B-9397-08002B2CF9AE}" pid="3" name="MediaServiceImageTags">
    <vt:lpwstr/>
  </property>
</Properties>
</file>